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40"/>
  </p:notesMasterIdLst>
  <p:handoutMasterIdLst>
    <p:handoutMasterId r:id="rId41"/>
  </p:handoutMasterIdLst>
  <p:sldIdLst>
    <p:sldId id="256" r:id="rId2"/>
    <p:sldId id="257" r:id="rId3"/>
    <p:sldId id="274" r:id="rId4"/>
    <p:sldId id="279" r:id="rId5"/>
    <p:sldId id="280" r:id="rId6"/>
    <p:sldId id="275" r:id="rId7"/>
    <p:sldId id="278" r:id="rId8"/>
    <p:sldId id="372" r:id="rId9"/>
    <p:sldId id="373" r:id="rId10"/>
    <p:sldId id="374" r:id="rId11"/>
    <p:sldId id="375" r:id="rId12"/>
    <p:sldId id="376" r:id="rId13"/>
    <p:sldId id="284" r:id="rId14"/>
    <p:sldId id="259" r:id="rId15"/>
    <p:sldId id="371" r:id="rId16"/>
    <p:sldId id="291" r:id="rId17"/>
    <p:sldId id="292" r:id="rId18"/>
    <p:sldId id="295" r:id="rId19"/>
    <p:sldId id="296" r:id="rId20"/>
    <p:sldId id="299" r:id="rId21"/>
    <p:sldId id="300" r:id="rId22"/>
    <p:sldId id="380" r:id="rId23"/>
    <p:sldId id="381" r:id="rId24"/>
    <p:sldId id="379" r:id="rId25"/>
    <p:sldId id="303" r:id="rId26"/>
    <p:sldId id="377" r:id="rId27"/>
    <p:sldId id="382" r:id="rId28"/>
    <p:sldId id="383" r:id="rId29"/>
    <p:sldId id="309" r:id="rId30"/>
    <p:sldId id="310" r:id="rId31"/>
    <p:sldId id="311" r:id="rId32"/>
    <p:sldId id="312" r:id="rId33"/>
    <p:sldId id="325" r:id="rId34"/>
    <p:sldId id="326" r:id="rId35"/>
    <p:sldId id="329" r:id="rId36"/>
    <p:sldId id="366" r:id="rId37"/>
    <p:sldId id="367" r:id="rId38"/>
    <p:sldId id="368" r:id="rId3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8120" autoAdjust="0"/>
  </p:normalViewPr>
  <p:slideViewPr>
    <p:cSldViewPr snapToObjects="1">
      <p:cViewPr varScale="1">
        <p:scale>
          <a:sx n="84" d="100"/>
          <a:sy n="84" d="100"/>
        </p:scale>
        <p:origin x="-10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notesMaster" Target="notesMasters/notesMaster1.xml"/><Relationship Id="rId41" Type="http://schemas.openxmlformats.org/officeDocument/2006/relationships/handoutMaster" Target="handoutMasters/handout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D1E9E-B9B0-EC42-9C6D-B65949D5C562}" type="datetimeFigureOut">
              <a:rPr lang="en-US" smtClean="0"/>
              <a:pPr/>
              <a:t>1/6/14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47FE55-E65C-7447-AAF3-27BE0C61613B}"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82777-81BA-3C46-A8B1-BB71FDEA633A}" type="datetimeFigureOut">
              <a:rPr lang="en-US" smtClean="0"/>
              <a:pPr/>
              <a:t>1/6/14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47D10-49F1-2B47-8505-DF8BC08CB12F}"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C047D10-49F1-2B47-8505-DF8BC08CB12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p>
            <a:fld id="{1B374F0E-70BF-1C4E-AC92-330920D9294B}" type="slidenum">
              <a:rPr lang="en-US"/>
              <a:pPr/>
              <a:t>16</a:t>
            </a:fld>
            <a:endParaRPr lang="en-US"/>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a:ln/>
        </p:spPr>
        <p:txBody>
          <a:bodyPr/>
          <a:lstStyle/>
          <a:p>
            <a:pPr eaLnBrk="1" hangingPunct="1"/>
            <a:endParaRPr lang="en-US" dirty="0">
              <a:latin typeface="Times" pitchFamily="-65"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0F74CA06-8851-3C4C-8FB7-49E41B97B161}" type="slidenum">
              <a:rPr lang="en-US"/>
              <a:pPr/>
              <a:t>17</a:t>
            </a:fld>
            <a:endParaRPr lang="en-US"/>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ln/>
        </p:spPr>
        <p:txBody>
          <a:bodyPr/>
          <a:lstStyle/>
          <a:p>
            <a:pPr eaLnBrk="1" hangingPunct="1"/>
            <a:r>
              <a:rPr lang="en-US" dirty="0" err="1">
                <a:latin typeface="Times" pitchFamily="-65" charset="0"/>
              </a:rPr>
              <a:t>Obj</a:t>
            </a:r>
            <a:r>
              <a:rPr lang="en-US" dirty="0">
                <a:latin typeface="Times" pitchFamily="-65" charset="0"/>
              </a:rPr>
              <a:t>-C introduces a </a:t>
            </a:r>
            <a:r>
              <a:rPr lang="en-US" dirty="0" err="1">
                <a:latin typeface="Times" pitchFamily="-65" charset="0"/>
              </a:rPr>
              <a:t>precompile</a:t>
            </a:r>
            <a:r>
              <a:rPr lang="en-US" dirty="0">
                <a:latin typeface="Times" pitchFamily="-65" charset="0"/>
              </a:rPr>
              <a:t> command “Import” which unlike C and C++’s include would check to see weather or not the file (in this case “</a:t>
            </a:r>
            <a:r>
              <a:rPr lang="en-US" dirty="0" err="1">
                <a:latin typeface="Times" pitchFamily="-65" charset="0"/>
              </a:rPr>
              <a:t>head.h</a:t>
            </a:r>
            <a:r>
              <a:rPr lang="en-US" dirty="0">
                <a:latin typeface="Times" pitchFamily="-65" charset="0"/>
              </a:rPr>
              <a:t>”)  has been imported before.  If the file has been added before, then it will not import it again.  This is to eliminate the redundancy of adding the same file over and over again.  And to prevent compilation errors when duplicate functions are declared.  </a:t>
            </a:r>
          </a:p>
          <a:p>
            <a:pPr eaLnBrk="1" hangingPunct="1"/>
            <a:endParaRPr lang="en-US" dirty="0">
              <a:latin typeface="Times" pitchFamily="-65" charset="0"/>
            </a:endParaRPr>
          </a:p>
          <a:p>
            <a:pPr eaLnBrk="1" hangingPunct="1"/>
            <a:r>
              <a:rPr lang="en-US" dirty="0">
                <a:latin typeface="Times" pitchFamily="-65" charset="0"/>
              </a:rPr>
              <a:t>Importing will aid in </a:t>
            </a:r>
            <a:r>
              <a:rPr lang="en-US" dirty="0" err="1">
                <a:latin typeface="Times" pitchFamily="-65" charset="0"/>
              </a:rPr>
              <a:t>inheritence</a:t>
            </a:r>
            <a:r>
              <a:rPr lang="en-US" dirty="0">
                <a:latin typeface="Times" pitchFamily="-65" charset="0"/>
              </a:rPr>
              <a:t> and adding classes to a program, because one import could call so many other imports so you’ll need as little as one import.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p>
            <a:fld id="{20EA00A2-8725-CB49-BE5E-615410632377}" type="slidenum">
              <a:rPr lang="en-US"/>
              <a:pPr/>
              <a:t>20</a:t>
            </a:fld>
            <a:endParaRPr lang="en-US"/>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a:ln/>
        </p:spPr>
        <p:txBody>
          <a:bodyPr/>
          <a:lstStyle/>
          <a:p>
            <a:pPr eaLnBrk="1" hangingPunct="1"/>
            <a:endParaRPr lang="en-US">
              <a:latin typeface="Times" pitchFamily="-65"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p>
            <a:fld id="{A9DCFBE0-F672-5945-A553-2D4EB1FCF715}" type="slidenum">
              <a:rPr lang="en-US"/>
              <a:pPr/>
              <a:t>21</a:t>
            </a:fld>
            <a:endParaRPr lang="en-US"/>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a:ln/>
        </p:spPr>
        <p:txBody>
          <a:bodyPr/>
          <a:lstStyle/>
          <a:p>
            <a:pPr eaLnBrk="1" hangingPunct="1"/>
            <a:endParaRPr lang="en-US">
              <a:latin typeface="Times" pitchFamily="-65"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More next</a:t>
            </a:r>
            <a:r>
              <a:rPr lang="en-US" baseline="0" dirty="0" smtClean="0"/>
              <a:t> week on this…</a:t>
            </a:r>
            <a:endParaRPr lang="en-US" dirty="0"/>
          </a:p>
        </p:txBody>
      </p:sp>
      <p:sp>
        <p:nvSpPr>
          <p:cNvPr id="4" name="Slide Number Placeholder 3"/>
          <p:cNvSpPr>
            <a:spLocks noGrp="1"/>
          </p:cNvSpPr>
          <p:nvPr>
            <p:ph type="sldNum" sz="quarter" idx="10"/>
          </p:nvPr>
        </p:nvSpPr>
        <p:spPr/>
        <p:txBody>
          <a:bodyPr/>
          <a:lstStyle/>
          <a:p>
            <a:fld id="{2C047D10-49F1-2B47-8505-DF8BC08CB12F}" type="slidenum">
              <a:rPr lang="en-US" smtClean="0"/>
              <a:pPr/>
              <a:t>24</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fld id="{0B90453C-99A4-6443-ADFD-48F3CBAE4514}" type="slidenum">
              <a:rPr lang="en-US"/>
              <a:pPr/>
              <a:t>25</a:t>
            </a:fld>
            <a:endParaRPr lang="en-US"/>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a:ln/>
        </p:spPr>
        <p:txBody>
          <a:bodyPr/>
          <a:lstStyle/>
          <a:p>
            <a:pPr eaLnBrk="1" hangingPunct="1"/>
            <a:endParaRPr lang="en-US">
              <a:latin typeface="Times" pitchFamily="-65"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fld id="{55E3E273-740C-6545-B876-03C899FBA85A}" type="slidenum">
              <a:rPr lang="en-US"/>
              <a:pPr/>
              <a:t>31</a:t>
            </a:fld>
            <a:endParaRPr lang="en-US"/>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a:ln/>
        </p:spPr>
        <p:txBody>
          <a:bodyPr/>
          <a:lstStyle/>
          <a:p>
            <a:pPr eaLnBrk="1" hangingPunct="1"/>
            <a:r>
              <a:rPr lang="en-US">
                <a:latin typeface="Times" pitchFamily="-65" charset="0"/>
              </a:rPr>
              <a:t>A brief overview of syntax structure.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fld id="{0BCEEB0E-6C35-BF42-B729-448D5BD17875}" type="slidenum">
              <a:rPr lang="en-US"/>
              <a:pPr/>
              <a:t>32</a:t>
            </a:fld>
            <a:endParaRPr lang="en-US"/>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a:ln/>
        </p:spPr>
        <p:txBody>
          <a:bodyPr/>
          <a:lstStyle/>
          <a:p>
            <a:pPr eaLnBrk="1" hangingPunct="1"/>
            <a:endParaRPr lang="en-US" dirty="0" smtClean="0">
              <a:latin typeface="Times" pitchFamily="-65" charset="0"/>
            </a:endParaRPr>
          </a:p>
          <a:p>
            <a:pPr eaLnBrk="1" hangingPunct="1"/>
            <a:endParaRPr lang="en-US" dirty="0" smtClean="0">
              <a:latin typeface="Times" pitchFamily="-65" charset="0"/>
            </a:endParaRPr>
          </a:p>
          <a:p>
            <a:pPr eaLnBrk="1" hangingPunct="1"/>
            <a:endParaRPr lang="en-US" dirty="0">
              <a:latin typeface="Times" pitchFamily="-65"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BD83BC08-A51A-1B42-87C5-EE8A8C766B55}" type="datetime1">
              <a:rPr lang="en-US" smtClean="0"/>
              <a:pPr/>
              <a:t>1/6/14</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kumimoji="0" lang="en-US" smtClean="0">
                <a:solidFill>
                  <a:schemeClr val="accent1">
                    <a:tint val="20000"/>
                  </a:schemeClr>
                </a:solidFill>
              </a:rPr>
              <a:t>IOS Development</a:t>
            </a:r>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D89FBCC-4408-A04E-AFDD-458F27927E3C}" type="datetime1">
              <a:rPr lang="en-US" smtClean="0"/>
              <a:pPr/>
              <a:t>1/6/14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412021A-E2A6-EF4D-8463-2DC92FDEFE57}" type="datetime1">
              <a:rPr lang="en-US" smtClean="0"/>
              <a:pPr/>
              <a:t>1/6/14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smtClean="0"/>
            </a:lvl1pPr>
          </a:lstStyle>
          <a:p>
            <a:fld id="{9AC8646C-AA61-664D-9696-12698D7FFA0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293227-EC83-DC47-B6E3-0798101AAEA8}" type="datetime1">
              <a:rPr lang="en-US" smtClean="0"/>
              <a:pPr/>
              <a:t>1/6/14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0673A13-F588-7946-9F56-E9D4A48FF9AC}" type="datetime1">
              <a:rPr lang="en-US" smtClean="0"/>
              <a:pPr/>
              <a:t>1/6/14</a:t>
            </a:fld>
            <a:endParaRPr lang="en-US"/>
          </a:p>
        </p:txBody>
      </p:sp>
      <p:sp>
        <p:nvSpPr>
          <p:cNvPr id="5" name="Footer Placeholder 4"/>
          <p:cNvSpPr>
            <a:spLocks noGrp="1"/>
          </p:cNvSpPr>
          <p:nvPr>
            <p:ph type="ftr" sz="quarter" idx="11"/>
          </p:nvPr>
        </p:nvSpPr>
        <p:spPr/>
        <p:txBody>
          <a:bodyPr/>
          <a:lstStyle/>
          <a:p>
            <a:r>
              <a:rPr kumimoji="0" lang="en-US" smtClean="0"/>
              <a:t>IOS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E449B61-D4A3-4A45-8967-21C50FC98113}" type="datetime1">
              <a:rPr lang="en-US" smtClean="0"/>
              <a:pPr/>
              <a:t>1/6/14</a:t>
            </a:fld>
            <a:endParaRPr lang="en-US"/>
          </a:p>
        </p:txBody>
      </p:sp>
      <p:sp>
        <p:nvSpPr>
          <p:cNvPr id="6" name="Footer Placeholder 5"/>
          <p:cNvSpPr>
            <a:spLocks noGrp="1"/>
          </p:cNvSpPr>
          <p:nvPr>
            <p:ph type="ftr" sz="quarter" idx="11"/>
          </p:nvPr>
        </p:nvSpPr>
        <p:spPr/>
        <p:txBody>
          <a:bodyPr/>
          <a:lstStyle/>
          <a:p>
            <a:r>
              <a:rPr kumimoji="0" lang="en-US" smtClean="0"/>
              <a:t>IOS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BF23B3B-7000-764F-9824-DDDC92222BEA}" type="datetime1">
              <a:rPr lang="en-US" smtClean="0"/>
              <a:pPr/>
              <a:t>1/6/14</a:t>
            </a:fld>
            <a:endParaRPr lang="en-US"/>
          </a:p>
        </p:txBody>
      </p:sp>
      <p:sp>
        <p:nvSpPr>
          <p:cNvPr id="8" name="Footer Placeholder 7"/>
          <p:cNvSpPr>
            <a:spLocks noGrp="1"/>
          </p:cNvSpPr>
          <p:nvPr>
            <p:ph type="ftr" sz="quarter" idx="11"/>
          </p:nvPr>
        </p:nvSpPr>
        <p:spPr/>
        <p:txBody>
          <a:bodyPr/>
          <a:lstStyle/>
          <a:p>
            <a:r>
              <a:rPr kumimoji="0" lang="en-US" smtClean="0"/>
              <a:t>IOS Development</a:t>
            </a:r>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F65EF034-8831-0A4D-BBDA-F289A5D5FEF7}" type="datetime1">
              <a:rPr lang="en-US" smtClean="0"/>
              <a:pPr/>
              <a:t>1/6/14</a:t>
            </a:fld>
            <a:endParaRPr lang="en-US"/>
          </a:p>
        </p:txBody>
      </p:sp>
      <p:sp>
        <p:nvSpPr>
          <p:cNvPr id="4" name="Footer Placeholder 3"/>
          <p:cNvSpPr>
            <a:spLocks noGrp="1"/>
          </p:cNvSpPr>
          <p:nvPr>
            <p:ph type="ftr" sz="quarter" idx="11"/>
          </p:nvPr>
        </p:nvSpPr>
        <p:spPr/>
        <p:txBody>
          <a:bodyPr/>
          <a:lstStyle/>
          <a:p>
            <a:r>
              <a:rPr kumimoji="0" lang="en-US" smtClean="0"/>
              <a:t>IOS Development</a:t>
            </a:r>
            <a:endParaRPr kumimoji="0"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2843C0-2CA1-4444-A941-2BA8C27BDF98}" type="datetime1">
              <a:rPr lang="en-US" smtClean="0"/>
              <a:pPr/>
              <a:t>1/6/14</a:t>
            </a:fld>
            <a:endParaRPr lang="en-US"/>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E0DC432F-6587-464D-9FCD-2FD0FBCA0BFC}" type="datetime1">
              <a:rPr lang="en-US" smtClean="0"/>
              <a:pPr/>
              <a:t>1/6/14</a:t>
            </a:fld>
            <a:endParaRPr lang="en-US"/>
          </a:p>
        </p:txBody>
      </p:sp>
      <p:sp>
        <p:nvSpPr>
          <p:cNvPr id="6" name="Footer Placeholder 5"/>
          <p:cNvSpPr>
            <a:spLocks noGrp="1"/>
          </p:cNvSpPr>
          <p:nvPr>
            <p:ph type="ftr" sz="quarter" idx="11"/>
          </p:nvPr>
        </p:nvSpPr>
        <p:spPr/>
        <p:txBody>
          <a:bodyPr/>
          <a:lstStyle/>
          <a:p>
            <a:r>
              <a:rPr kumimoji="0" lang="en-US" smtClean="0"/>
              <a:t>IOS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4172DF87-0B26-BC4F-B847-BB8754D7C730}" type="datetime1">
              <a:rPr lang="en-US" smtClean="0"/>
              <a:pPr/>
              <a:t>1/6/14</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r>
              <a:rPr kumimoji="0" lang="en-US" smtClean="0">
                <a:solidFill>
                  <a:schemeClr val="tx1"/>
                </a:solidFill>
              </a:rPr>
              <a:t>IOS Development</a:t>
            </a:r>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4">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D437A4BB-4198-6140-8994-6A695E5AAE64}" type="datetime1">
              <a:rPr lang="en-US" smtClean="0"/>
              <a:pPr/>
              <a:t>1/6/14</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lgn="r" eaLnBrk="1" latinLnBrk="0" hangingPunct="1"/>
            <a:r>
              <a:rPr kumimoji="0" lang="en-US" sz="1000" smtClean="0">
                <a:solidFill>
                  <a:schemeClr val="tx1"/>
                </a:solidFill>
              </a:rPr>
              <a:t>IOS Development</a:t>
            </a:r>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developer.apple.com/library/ios/%23documentation/Cocoa/Reference/Foundation/ObjC_classic/_index.html"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mm214.com/iosclass/week1/ios_final_project_description.docx"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ART40545</a:t>
            </a:r>
            <a:endParaRPr lang="en-US" dirty="0"/>
          </a:p>
        </p:txBody>
      </p:sp>
      <p:sp>
        <p:nvSpPr>
          <p:cNvPr id="3" name="Subtitle 2"/>
          <p:cNvSpPr>
            <a:spLocks noGrp="1"/>
          </p:cNvSpPr>
          <p:nvPr>
            <p:ph type="subTitle" idx="1"/>
          </p:nvPr>
        </p:nvSpPr>
        <p:spPr/>
        <p:txBody>
          <a:bodyPr/>
          <a:lstStyle/>
          <a:p>
            <a:r>
              <a:rPr lang="en-US" dirty="0" smtClean="0"/>
              <a:t>Basics of </a:t>
            </a:r>
            <a:r>
              <a:rPr lang="en-US" dirty="0" err="1" smtClean="0"/>
              <a:t>Programming:IOS</a:t>
            </a:r>
            <a:endParaRPr lang="en-US" dirty="0" smtClean="0"/>
          </a:p>
          <a:p>
            <a:r>
              <a:rPr lang="en-US" dirty="0" smtClean="0"/>
              <a:t>Kris Secor</a:t>
            </a:r>
            <a:endParaRPr lang="en-US" dirty="0"/>
          </a:p>
        </p:txBody>
      </p:sp>
      <p:sp>
        <p:nvSpPr>
          <p:cNvPr id="4" name="Footer Placeholder 3"/>
          <p:cNvSpPr>
            <a:spLocks noGrp="1"/>
          </p:cNvSpPr>
          <p:nvPr>
            <p:ph type="ftr" sz="quarter" idx="11"/>
          </p:nvPr>
        </p:nvSpPr>
        <p:spPr/>
        <p:txBody>
          <a:bodyPr/>
          <a:lstStyle/>
          <a:p>
            <a:r>
              <a:rPr kumimoji="0" lang="en-US" dirty="0" smtClean="0">
                <a:solidFill>
                  <a:schemeClr val="accent1">
                    <a:tint val="20000"/>
                  </a:schemeClr>
                </a:solidFill>
              </a:rPr>
              <a:t>IOS Development</a:t>
            </a:r>
            <a:endParaRPr kumimoji="0" lang="en-US" dirty="0">
              <a:solidFill>
                <a:schemeClr val="accent1">
                  <a:tint val="20000"/>
                </a:schemeClr>
              </a:solidFill>
            </a:endParaRPr>
          </a:p>
        </p:txBody>
      </p:sp>
      <p:pic>
        <p:nvPicPr>
          <p:cNvPr id="5" name="Picture 4" descr="io.jpeg"/>
          <p:cNvPicPr>
            <a:picLocks noChangeAspect="1"/>
          </p:cNvPicPr>
          <p:nvPr/>
        </p:nvPicPr>
        <p:blipFill>
          <a:blip r:embed="rId3"/>
          <a:stretch>
            <a:fillRect/>
          </a:stretch>
        </p:blipFill>
        <p:spPr>
          <a:xfrm>
            <a:off x="246222" y="374651"/>
            <a:ext cx="2755900" cy="27559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9B0FE4D-0A7D-A044-AE13-8388344A8D60}" type="slidenum">
              <a:rPr lang="en-US"/>
              <a:pPr/>
              <a:t>10</a:t>
            </a:fld>
            <a:endParaRPr lang="en-US"/>
          </a:p>
        </p:txBody>
      </p:sp>
      <p:sp>
        <p:nvSpPr>
          <p:cNvPr id="51202" name="Rectangle 2"/>
          <p:cNvSpPr>
            <a:spLocks noGrp="1" noChangeArrowheads="1"/>
          </p:cNvSpPr>
          <p:nvPr>
            <p:ph type="title"/>
          </p:nvPr>
        </p:nvSpPr>
        <p:spPr/>
        <p:txBody>
          <a:bodyPr/>
          <a:lstStyle/>
          <a:p>
            <a:r>
              <a:rPr lang="en-US"/>
              <a:t>Object-Oriented Programming</a:t>
            </a:r>
          </a:p>
        </p:txBody>
      </p:sp>
      <p:sp>
        <p:nvSpPr>
          <p:cNvPr id="51203" name="Rectangle 3"/>
          <p:cNvSpPr>
            <a:spLocks noGrp="1" noChangeArrowheads="1"/>
          </p:cNvSpPr>
          <p:nvPr>
            <p:ph type="body" idx="1"/>
          </p:nvPr>
        </p:nvSpPr>
        <p:spPr/>
        <p:txBody>
          <a:bodyPr/>
          <a:lstStyle/>
          <a:p>
            <a:r>
              <a:rPr lang="en-US" sz="2800"/>
              <a:t>The insight of object-oriented programming is to combine state and behavior, data and operations on data, in a high-level unit, an </a:t>
            </a:r>
            <a:r>
              <a:rPr lang="en-US" sz="2800" i="1"/>
              <a:t>object</a:t>
            </a:r>
            <a:r>
              <a:rPr lang="en-US" sz="2800"/>
              <a:t>, and to give it language support. </a:t>
            </a:r>
          </a:p>
          <a:p>
            <a:r>
              <a:rPr lang="en-US" sz="2800"/>
              <a:t>An object is a group of related functions and a data structure that serves those functions. The functions are known as the object's </a:t>
            </a:r>
            <a:r>
              <a:rPr lang="en-US" sz="2800" i="1"/>
              <a:t>methods</a:t>
            </a:r>
            <a:r>
              <a:rPr lang="en-US" sz="2800"/>
              <a:t>, and the fields of its data structure are its </a:t>
            </a:r>
            <a:r>
              <a:rPr lang="en-US" sz="2800" i="1"/>
              <a:t>instance variables</a:t>
            </a:r>
            <a:r>
              <a:rPr lang="en-US" sz="2800"/>
              <a:t>. </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CCA6FD2F-0664-8845-B411-32BFF43FE2BF}" type="slidenum">
              <a:rPr lang="en-US"/>
              <a:pPr/>
              <a:t>11</a:t>
            </a:fld>
            <a:endParaRPr lang="en-US"/>
          </a:p>
        </p:txBody>
      </p:sp>
      <p:sp>
        <p:nvSpPr>
          <p:cNvPr id="52226" name="Rectangle 2"/>
          <p:cNvSpPr>
            <a:spLocks noGrp="1" noChangeArrowheads="1"/>
          </p:cNvSpPr>
          <p:nvPr>
            <p:ph type="title"/>
          </p:nvPr>
        </p:nvSpPr>
        <p:spPr/>
        <p:txBody>
          <a:bodyPr/>
          <a:lstStyle/>
          <a:p>
            <a:r>
              <a:rPr lang="en-US"/>
              <a:t>The Objective-C Language</a:t>
            </a:r>
          </a:p>
        </p:txBody>
      </p:sp>
      <p:sp>
        <p:nvSpPr>
          <p:cNvPr id="52227" name="Rectangle 3"/>
          <p:cNvSpPr>
            <a:spLocks noGrp="1" noChangeArrowheads="1"/>
          </p:cNvSpPr>
          <p:nvPr>
            <p:ph type="body" idx="1"/>
          </p:nvPr>
        </p:nvSpPr>
        <p:spPr/>
        <p:txBody>
          <a:bodyPr/>
          <a:lstStyle/>
          <a:p>
            <a:r>
              <a:rPr lang="en-US"/>
              <a:t>The Objective-C language is fully compatible with ANSI standard C</a:t>
            </a:r>
          </a:p>
          <a:p>
            <a:r>
              <a:rPr lang="en-US"/>
              <a:t>Objective-C can also be used as an extension to C++. </a:t>
            </a:r>
          </a:p>
          <a:p>
            <a:r>
              <a:rPr lang="en-US"/>
              <a:t>Although C++ itself is a Object-Oriented Language, there are difference in the dynamic binding from Objective-C</a:t>
            </a: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0EED35F-59D2-814B-896A-643C1718BE7C}" type="slidenum">
              <a:rPr lang="en-US"/>
              <a:pPr/>
              <a:t>12</a:t>
            </a:fld>
            <a:endParaRPr lang="en-US"/>
          </a:p>
        </p:txBody>
      </p:sp>
      <p:sp>
        <p:nvSpPr>
          <p:cNvPr id="53250" name="Rectangle 2"/>
          <p:cNvSpPr>
            <a:spLocks noGrp="1" noChangeArrowheads="1"/>
          </p:cNvSpPr>
          <p:nvPr>
            <p:ph type="title"/>
          </p:nvPr>
        </p:nvSpPr>
        <p:spPr/>
        <p:txBody>
          <a:bodyPr/>
          <a:lstStyle/>
          <a:p>
            <a:r>
              <a:rPr lang="en-US"/>
              <a:t>Objective-C Language (cont.)</a:t>
            </a:r>
          </a:p>
        </p:txBody>
      </p:sp>
      <p:sp>
        <p:nvSpPr>
          <p:cNvPr id="53251" name="Rectangle 3"/>
          <p:cNvSpPr>
            <a:spLocks noGrp="1" noChangeArrowheads="1"/>
          </p:cNvSpPr>
          <p:nvPr>
            <p:ph type="body" idx="1"/>
          </p:nvPr>
        </p:nvSpPr>
        <p:spPr/>
        <p:txBody>
          <a:bodyPr/>
          <a:lstStyle/>
          <a:p>
            <a:r>
              <a:rPr lang="en-US"/>
              <a:t>Objective-C source files have a “.m” extension</a:t>
            </a:r>
          </a:p>
          <a:p>
            <a:r>
              <a:rPr lang="en-US"/>
              <a:t>“.h” file is the interface file</a:t>
            </a:r>
          </a:p>
          <a:p>
            <a:r>
              <a:rPr lang="en-US"/>
              <a:t>For example:</a:t>
            </a:r>
          </a:p>
          <a:p>
            <a:pPr lvl="1"/>
            <a:r>
              <a:rPr lang="en-US">
                <a:latin typeface="Arial Unicode MS" pitchFamily="-65" charset="0"/>
              </a:rPr>
              <a:t>main.m</a:t>
            </a:r>
            <a:r>
              <a:rPr lang="en-US"/>
              <a:t> </a:t>
            </a:r>
          </a:p>
          <a:p>
            <a:pPr lvl="1"/>
            <a:r>
              <a:rPr lang="en-US">
                <a:latin typeface="Arial Unicode MS" pitchFamily="-65" charset="0"/>
              </a:rPr>
              <a:t>List.h</a:t>
            </a:r>
            <a:r>
              <a:rPr lang="en-US"/>
              <a:t> (Interface of List class.) </a:t>
            </a:r>
          </a:p>
          <a:p>
            <a:pPr lvl="1"/>
            <a:r>
              <a:rPr lang="en-US">
                <a:latin typeface="Arial Unicode MS" pitchFamily="-65" charset="0"/>
              </a:rPr>
              <a:t>List.m</a:t>
            </a:r>
            <a:r>
              <a:rPr lang="en-US"/>
              <a:t> (Implementation of List class.) </a:t>
            </a:r>
          </a:p>
          <a:p>
            <a:pPr lvl="1"/>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smtClean="0"/>
              <a:t>Class - (description/template for an object)</a:t>
            </a:r>
          </a:p>
          <a:p>
            <a:r>
              <a:rPr lang="en-US" dirty="0" smtClean="0"/>
              <a:t>Instance - (manifestation of a class)</a:t>
            </a:r>
          </a:p>
          <a:p>
            <a:r>
              <a:rPr lang="en-US" dirty="0" smtClean="0"/>
              <a:t>Message - (sent to objects to make them act)</a:t>
            </a:r>
          </a:p>
          <a:p>
            <a:r>
              <a:rPr lang="en-US" dirty="0" smtClean="0"/>
              <a:t>Method - (code invoked by a message)</a:t>
            </a:r>
          </a:p>
          <a:p>
            <a:r>
              <a:rPr lang="en-US" dirty="0" smtClean="0"/>
              <a:t>Instance Variable (</a:t>
            </a:r>
            <a:r>
              <a:rPr lang="en-US" dirty="0" err="1" smtClean="0"/>
              <a:t>ivar</a:t>
            </a:r>
            <a:r>
              <a:rPr lang="en-US" dirty="0" smtClean="0"/>
              <a:t>) – object specific storage</a:t>
            </a:r>
          </a:p>
          <a:p>
            <a:r>
              <a:rPr lang="en-US" dirty="0" smtClean="0"/>
              <a:t>Inheritance – code sharing mechanism</a:t>
            </a:r>
          </a:p>
          <a:p>
            <a:r>
              <a:rPr lang="en-US" dirty="0" err="1" smtClean="0"/>
              <a:t>SuperClass</a:t>
            </a:r>
            <a:r>
              <a:rPr lang="en-US" dirty="0" smtClean="0"/>
              <a:t>/Subclass – code sharing relationships</a:t>
            </a:r>
          </a:p>
          <a:p>
            <a:r>
              <a:rPr lang="en-US" dirty="0" smtClean="0"/>
              <a:t>Protocol –non-class-specific method declaration </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Object Oriented Terms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are many, many, many of these</a:t>
            </a:r>
          </a:p>
          <a:p>
            <a:r>
              <a:rPr lang="en-US" dirty="0" smtClean="0"/>
              <a:t>NS stands for Next-sun</a:t>
            </a:r>
          </a:p>
          <a:p>
            <a:r>
              <a:rPr lang="en-US" dirty="0" smtClean="0"/>
              <a:t>Let’s check the </a:t>
            </a:r>
            <a:r>
              <a:rPr lang="en-US" dirty="0" smtClean="0">
                <a:hlinkClick r:id="rId2"/>
              </a:rPr>
              <a:t>foundation framework</a:t>
            </a:r>
            <a:endParaRPr lang="en-US" dirty="0" smtClean="0"/>
          </a:p>
          <a:p>
            <a:r>
              <a:rPr lang="en-US" dirty="0" smtClean="0"/>
              <a:t>This will be the predominant framework for our project</a:t>
            </a:r>
          </a:p>
          <a:p>
            <a:pPr>
              <a:buNone/>
            </a:pPr>
            <a:endParaRPr lang="en-US" dirty="0"/>
          </a:p>
        </p:txBody>
      </p:sp>
      <p:sp>
        <p:nvSpPr>
          <p:cNvPr id="3" name="Title 2"/>
          <p:cNvSpPr>
            <a:spLocks noGrp="1"/>
          </p:cNvSpPr>
          <p:nvPr>
            <p:ph type="title"/>
          </p:nvPr>
        </p:nvSpPr>
        <p:spPr/>
        <p:txBody>
          <a:bodyPr/>
          <a:lstStyle/>
          <a:p>
            <a:r>
              <a:rPr lang="en-US" dirty="0" smtClean="0"/>
              <a:t>Preexisting Classes</a:t>
            </a:r>
            <a:endParaRPr lang="en-US" dirty="0"/>
          </a:p>
        </p:txBody>
      </p:sp>
      <p:sp>
        <p:nvSpPr>
          <p:cNvPr id="4" name="Footer Placeholder 3"/>
          <p:cNvSpPr>
            <a:spLocks noGrp="1"/>
          </p:cNvSpPr>
          <p:nvPr>
            <p:ph type="ftr" sz="quarter" idx="11"/>
          </p:nvPr>
        </p:nvSpPr>
        <p:spPr/>
        <p:txBody>
          <a:bodyPr/>
          <a:lstStyle/>
          <a:p>
            <a:r>
              <a:rPr kumimoji="0" lang="en-US" smtClean="0"/>
              <a:t>IOS Development</a:t>
            </a:r>
            <a:endParaRPr kumimoji="0"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Here are some simple, common classes </a:t>
            </a:r>
            <a:r>
              <a:rPr lang="en-US" dirty="0" err="1" smtClean="0"/>
              <a:t>weʼll</a:t>
            </a:r>
            <a:r>
              <a:rPr lang="en-US" dirty="0" smtClean="0"/>
              <a:t> see a lot of:</a:t>
            </a:r>
          </a:p>
          <a:p>
            <a:r>
              <a:rPr lang="en-US" dirty="0" err="1" smtClean="0"/>
              <a:t>NSString</a:t>
            </a:r>
            <a:r>
              <a:rPr lang="en-US" dirty="0" smtClean="0"/>
              <a:t> is a string of text that is immutable.</a:t>
            </a:r>
          </a:p>
          <a:p>
            <a:r>
              <a:rPr lang="en-US" dirty="0" err="1" smtClean="0"/>
              <a:t>NSMutableString</a:t>
            </a:r>
            <a:r>
              <a:rPr lang="en-US" dirty="0" smtClean="0"/>
              <a:t> is a string of text that is mutable.</a:t>
            </a:r>
          </a:p>
          <a:p>
            <a:r>
              <a:rPr lang="en-US" dirty="0" err="1" smtClean="0"/>
              <a:t>NSArray</a:t>
            </a:r>
            <a:r>
              <a:rPr lang="en-US" dirty="0" smtClean="0"/>
              <a:t> is an array of objects that is immutable.</a:t>
            </a:r>
          </a:p>
          <a:p>
            <a:r>
              <a:rPr lang="en-US" dirty="0" err="1" smtClean="0"/>
              <a:t>NSMutableArray</a:t>
            </a:r>
            <a:r>
              <a:rPr lang="en-US" dirty="0" smtClean="0"/>
              <a:t> is an array of objects that is mutable.</a:t>
            </a:r>
          </a:p>
          <a:p>
            <a:r>
              <a:rPr lang="en-US" dirty="0" err="1" smtClean="0"/>
              <a:t>NSNumber</a:t>
            </a:r>
            <a:r>
              <a:rPr lang="en-US" dirty="0" smtClean="0"/>
              <a:t> holds a numeric value.</a:t>
            </a:r>
            <a:endParaRPr lang="en-US" dirty="0"/>
          </a:p>
        </p:txBody>
      </p:sp>
      <p:sp>
        <p:nvSpPr>
          <p:cNvPr id="3" name="Title 2"/>
          <p:cNvSpPr>
            <a:spLocks noGrp="1"/>
          </p:cNvSpPr>
          <p:nvPr>
            <p:ph type="title"/>
          </p:nvPr>
        </p:nvSpPr>
        <p:spPr/>
        <p:txBody>
          <a:bodyPr/>
          <a:lstStyle/>
          <a:p>
            <a:r>
              <a:rPr lang="en-US" dirty="0" smtClean="0"/>
              <a:t>Classes</a:t>
            </a:r>
            <a:endParaRPr lang="en-US" dirty="0"/>
          </a:p>
        </p:txBody>
      </p:sp>
      <p:sp>
        <p:nvSpPr>
          <p:cNvPr id="4" name="Footer Placeholder 3"/>
          <p:cNvSpPr>
            <a:spLocks noGrp="1"/>
          </p:cNvSpPr>
          <p:nvPr>
            <p:ph type="ftr" sz="quarter" idx="11"/>
          </p:nvPr>
        </p:nvSpPr>
        <p:spPr/>
        <p:txBody>
          <a:bodyPr/>
          <a:lstStyle/>
          <a:p>
            <a:r>
              <a:rPr kumimoji="0" lang="en-US" smtClean="0"/>
              <a:t>IOS Development</a:t>
            </a:r>
            <a:endParaRPr kumimoji="0" lang="en-US"/>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t>Dynamic Language</a:t>
            </a:r>
          </a:p>
        </p:txBody>
      </p:sp>
      <p:sp>
        <p:nvSpPr>
          <p:cNvPr id="15363" name="Rectangle 3"/>
          <p:cNvSpPr>
            <a:spLocks noGrp="1" noChangeArrowheads="1"/>
          </p:cNvSpPr>
          <p:nvPr>
            <p:ph idx="1"/>
          </p:nvPr>
        </p:nvSpPr>
        <p:spPr/>
        <p:txBody>
          <a:bodyPr/>
          <a:lstStyle/>
          <a:p>
            <a:pPr eaLnBrk="1" hangingPunct="1"/>
            <a:r>
              <a:rPr lang="en-US"/>
              <a:t>Almost everything is done at runtime</a:t>
            </a:r>
            <a:br>
              <a:rPr lang="en-US"/>
            </a:br>
            <a:endParaRPr lang="en-US"/>
          </a:p>
          <a:p>
            <a:pPr eaLnBrk="1" hangingPunct="1"/>
            <a:r>
              <a:rPr lang="en-US"/>
              <a:t>Uses dynamic typing, linking, and binding</a:t>
            </a:r>
            <a:br>
              <a:rPr lang="en-US"/>
            </a:br>
            <a:endParaRPr lang="en-US"/>
          </a:p>
          <a:p>
            <a:pPr eaLnBrk="1" hangingPunct="1"/>
            <a:r>
              <a:rPr lang="en-US"/>
              <a:t>This allows for greater flexibility</a:t>
            </a:r>
            <a:br>
              <a:rPr lang="en-US"/>
            </a:br>
            <a:endParaRPr lang="en-US"/>
          </a:p>
          <a:p>
            <a:pPr eaLnBrk="1" hangingPunct="1"/>
            <a:r>
              <a:rPr lang="en-US"/>
              <a:t>Minimizes RAM and CPU usage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a:t>To Import or Include?</a:t>
            </a:r>
          </a:p>
        </p:txBody>
      </p:sp>
      <p:sp>
        <p:nvSpPr>
          <p:cNvPr id="16387" name="Rectangle 3"/>
          <p:cNvSpPr>
            <a:spLocks noGrp="1" noChangeArrowheads="1"/>
          </p:cNvSpPr>
          <p:nvPr>
            <p:ph idx="1"/>
          </p:nvPr>
        </p:nvSpPr>
        <p:spPr>
          <a:xfrm>
            <a:off x="685800" y="3352800"/>
            <a:ext cx="7772400" cy="2819400"/>
          </a:xfrm>
        </p:spPr>
        <p:txBody>
          <a:bodyPr/>
          <a:lstStyle/>
          <a:p>
            <a:pPr eaLnBrk="1" hangingPunct="1"/>
            <a:r>
              <a:rPr lang="en-US"/>
              <a:t>C/C++’s #include will insert </a:t>
            </a:r>
            <a:r>
              <a:rPr lang="en-US">
                <a:latin typeface="Courier New" pitchFamily="-65" charset="0"/>
              </a:rPr>
              <a:t>head.h</a:t>
            </a:r>
            <a:r>
              <a:rPr lang="en-US"/>
              <a:t> into the code even if its been added before.</a:t>
            </a:r>
            <a:br>
              <a:rPr lang="en-US"/>
            </a:br>
            <a:endParaRPr lang="en-US"/>
          </a:p>
          <a:p>
            <a:pPr eaLnBrk="1" hangingPunct="1"/>
            <a:r>
              <a:rPr lang="en-US"/>
              <a:t>Obj-C’s #import checks if </a:t>
            </a:r>
            <a:r>
              <a:rPr lang="en-US">
                <a:latin typeface="Courier New" pitchFamily="-65" charset="0"/>
              </a:rPr>
              <a:t>head.h </a:t>
            </a:r>
            <a:r>
              <a:rPr lang="en-US"/>
              <a:t>has been imported beforehand.</a:t>
            </a:r>
          </a:p>
        </p:txBody>
      </p:sp>
      <p:sp>
        <p:nvSpPr>
          <p:cNvPr id="16388" name="Text Box 4"/>
          <p:cNvSpPr txBox="1">
            <a:spLocks noChangeArrowheads="1"/>
          </p:cNvSpPr>
          <p:nvPr/>
        </p:nvSpPr>
        <p:spPr bwMode="auto">
          <a:xfrm>
            <a:off x="1371600" y="1981200"/>
            <a:ext cx="5867400" cy="641350"/>
          </a:xfrm>
          <a:prstGeom prst="rect">
            <a:avLst/>
          </a:prstGeom>
          <a:noFill/>
          <a:ln w="9525">
            <a:noFill/>
            <a:miter lim="800000"/>
            <a:headEnd/>
            <a:tailEnd/>
          </a:ln>
        </p:spPr>
        <p:txBody>
          <a:bodyPr>
            <a:prstTxWarp prst="textNoShape">
              <a:avLst/>
            </a:prstTxWarp>
            <a:spAutoFit/>
          </a:bodyPr>
          <a:lstStyle/>
          <a:p>
            <a:pPr>
              <a:spcBef>
                <a:spcPct val="50000"/>
              </a:spcBef>
            </a:pPr>
            <a:r>
              <a:rPr lang="en-US" sz="3200">
                <a:latin typeface="Courier New" pitchFamily="-65" charset="0"/>
              </a:rPr>
              <a:t>#import “</a:t>
            </a:r>
            <a:r>
              <a:rPr lang="en-US" sz="3600">
                <a:latin typeface="Courier New" pitchFamily="-65" charset="0"/>
              </a:rPr>
              <a:t>head</a:t>
            </a:r>
            <a:r>
              <a:rPr lang="en-US" sz="3200">
                <a:latin typeface="Courier New" pitchFamily="-65" charset="0"/>
              </a:rPr>
              <a:t>.h”</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r>
              <a:rPr lang="en-US"/>
              <a:t>Primitive data types from C</a:t>
            </a:r>
          </a:p>
        </p:txBody>
      </p:sp>
      <p:sp>
        <p:nvSpPr>
          <p:cNvPr id="19459" name="Content Placeholder 2"/>
          <p:cNvSpPr>
            <a:spLocks noGrp="1"/>
          </p:cNvSpPr>
          <p:nvPr>
            <p:ph idx="1"/>
          </p:nvPr>
        </p:nvSpPr>
        <p:spPr/>
        <p:txBody>
          <a:bodyPr/>
          <a:lstStyle/>
          <a:p>
            <a:r>
              <a:rPr lang="en-US"/>
              <a:t>int, short, long</a:t>
            </a:r>
          </a:p>
          <a:p>
            <a:r>
              <a:rPr lang="en-US"/>
              <a:t>float,double</a:t>
            </a:r>
          </a:p>
          <a:p>
            <a:r>
              <a:rPr lang="en-US"/>
              <a:t>char</a:t>
            </a:r>
          </a:p>
          <a:p>
            <a:endParaRPr lang="en-US"/>
          </a:p>
          <a:p>
            <a:endParaRPr lang="en-US"/>
          </a:p>
          <a:p>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a:t>Operators same as C</a:t>
            </a:r>
          </a:p>
        </p:txBody>
      </p:sp>
      <p:sp>
        <p:nvSpPr>
          <p:cNvPr id="20483" name="Content Placeholder 2"/>
          <p:cNvSpPr>
            <a:spLocks noGrp="1"/>
          </p:cNvSpPr>
          <p:nvPr>
            <p:ph idx="1"/>
          </p:nvPr>
        </p:nvSpPr>
        <p:spPr/>
        <p:txBody>
          <a:bodyPr/>
          <a:lstStyle/>
          <a:p>
            <a:r>
              <a:rPr lang="en-US"/>
              <a:t>+</a:t>
            </a:r>
          </a:p>
          <a:p>
            <a:r>
              <a:rPr lang="en-US"/>
              <a:t>-</a:t>
            </a:r>
          </a:p>
          <a:p>
            <a:r>
              <a:rPr lang="en-US"/>
              <a:t>*</a:t>
            </a:r>
          </a:p>
          <a:p>
            <a:r>
              <a:rPr lang="en-US"/>
              <a:t>/</a:t>
            </a:r>
          </a:p>
          <a:p>
            <a:r>
              <a:rPr lang="en-US"/>
              <a:t>++</a:t>
            </a:r>
          </a:p>
          <a:p>
            <a:r>
              <a:rPr lang="en-US"/>
              <a:t>--</a:t>
            </a:r>
          </a:p>
          <a:p>
            <a:endParaRPr lang="en-US"/>
          </a:p>
          <a:p>
            <a:endParaRPr lang="en-US"/>
          </a:p>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This will be part </a:t>
            </a:r>
            <a:r>
              <a:rPr lang="en-US" dirty="0" err="1" smtClean="0"/>
              <a:t>iphone</a:t>
            </a:r>
            <a:r>
              <a:rPr lang="en-US" dirty="0" smtClean="0"/>
              <a:t> SDK part Objective C</a:t>
            </a:r>
          </a:p>
          <a:p>
            <a:r>
              <a:rPr lang="en-US" dirty="0" smtClean="0"/>
              <a:t>Initially, we will jump into Objective C</a:t>
            </a:r>
          </a:p>
          <a:p>
            <a:r>
              <a:rPr lang="en-US" dirty="0" smtClean="0"/>
              <a:t>As we move further along in the course, </a:t>
            </a:r>
            <a:r>
              <a:rPr lang="en-US" dirty="0" err="1" smtClean="0"/>
              <a:t>xcode</a:t>
            </a:r>
            <a:r>
              <a:rPr lang="en-US" dirty="0" smtClean="0"/>
              <a:t> and the </a:t>
            </a:r>
            <a:r>
              <a:rPr lang="en-US" dirty="0" err="1" smtClean="0"/>
              <a:t>sdk</a:t>
            </a:r>
            <a:r>
              <a:rPr lang="en-US" dirty="0" smtClean="0"/>
              <a:t> will overtake </a:t>
            </a:r>
            <a:r>
              <a:rPr lang="en-US" dirty="0" err="1" smtClean="0"/>
              <a:t>obj-c</a:t>
            </a:r>
            <a:r>
              <a:rPr lang="en-US" dirty="0" smtClean="0"/>
              <a:t>…but you can expect portions of each in every </a:t>
            </a:r>
            <a:r>
              <a:rPr lang="en-US" dirty="0" smtClean="0"/>
              <a:t>class</a:t>
            </a:r>
            <a:endParaRPr lang="en-US" dirty="0" smtClean="0"/>
          </a:p>
        </p:txBody>
      </p:sp>
      <p:sp>
        <p:nvSpPr>
          <p:cNvPr id="2" name="Title 1"/>
          <p:cNvSpPr>
            <a:spLocks noGrp="1"/>
          </p:cNvSpPr>
          <p:nvPr>
            <p:ph type="title"/>
          </p:nvPr>
        </p:nvSpPr>
        <p:spPr/>
        <p:txBody>
          <a:bodyPr/>
          <a:lstStyle/>
          <a:p>
            <a:r>
              <a:rPr lang="en-US" dirty="0" smtClean="0"/>
              <a:t>Course Intro</a:t>
            </a:r>
            <a:endParaRPr lang="en-US" dirty="0"/>
          </a:p>
        </p:txBody>
      </p:sp>
      <p:sp>
        <p:nvSpPr>
          <p:cNvPr id="4" name="Footer Placeholder 3"/>
          <p:cNvSpPr>
            <a:spLocks noGrp="1"/>
          </p:cNvSpPr>
          <p:nvPr>
            <p:ph type="ftr" sz="quarter" idx="11"/>
          </p:nvPr>
        </p:nvSpPr>
        <p:spPr/>
        <p:txBody>
          <a:bodyPr/>
          <a:lstStyle/>
          <a:p>
            <a:r>
              <a:rPr kumimoji="0" lang="en-US" smtClean="0"/>
              <a:t>IOS Development</a:t>
            </a:r>
            <a:endParaRPr kumimoji="0" lang="en-US"/>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274638"/>
            <a:ext cx="8153400" cy="1143000"/>
          </a:xfrm>
        </p:spPr>
        <p:txBody>
          <a:bodyPr/>
          <a:lstStyle/>
          <a:p>
            <a:pPr eaLnBrk="1" hangingPunct="1"/>
            <a:r>
              <a:rPr lang="en-US" dirty="0"/>
              <a:t>Conditionals and Loops</a:t>
            </a:r>
          </a:p>
        </p:txBody>
      </p:sp>
      <p:sp>
        <p:nvSpPr>
          <p:cNvPr id="23555" name="Rectangle 3"/>
          <p:cNvSpPr>
            <a:spLocks noGrp="1" noChangeArrowheads="1"/>
          </p:cNvSpPr>
          <p:nvPr>
            <p:ph idx="1"/>
          </p:nvPr>
        </p:nvSpPr>
        <p:spPr>
          <a:xfrm>
            <a:off x="457200" y="1752600"/>
            <a:ext cx="8686800" cy="5105400"/>
          </a:xfrm>
        </p:spPr>
        <p:txBody>
          <a:bodyPr/>
          <a:lstStyle/>
          <a:p>
            <a:pPr eaLnBrk="1" hangingPunct="1">
              <a:lnSpc>
                <a:spcPct val="80000"/>
              </a:lnSpc>
              <a:buNone/>
            </a:pPr>
            <a:r>
              <a:rPr lang="en-US" sz="2800" dirty="0"/>
              <a:t>Same as C/C++</a:t>
            </a:r>
            <a:endParaRPr lang="en-US" sz="2800" dirty="0" smtClean="0"/>
          </a:p>
          <a:p>
            <a:pPr eaLnBrk="1" hangingPunct="1">
              <a:lnSpc>
                <a:spcPct val="80000"/>
              </a:lnSpc>
              <a:buNone/>
            </a:pPr>
            <a:r>
              <a:rPr lang="en-US" sz="2800" dirty="0" smtClean="0"/>
              <a:t>if / else if/ else</a:t>
            </a:r>
          </a:p>
          <a:p>
            <a:pPr eaLnBrk="1" hangingPunct="1">
              <a:lnSpc>
                <a:spcPct val="80000"/>
              </a:lnSpc>
              <a:buNone/>
            </a:pPr>
            <a:r>
              <a:rPr lang="en-US" sz="2800" dirty="0" smtClean="0"/>
              <a:t>for</a:t>
            </a:r>
            <a:endParaRPr lang="en-US" sz="2800" dirty="0"/>
          </a:p>
          <a:p>
            <a:pPr eaLnBrk="1" hangingPunct="1">
              <a:lnSpc>
                <a:spcPct val="80000"/>
              </a:lnSpc>
              <a:buNone/>
            </a:pPr>
            <a:r>
              <a:rPr lang="en-US" sz="2800" dirty="0"/>
              <a:t>while</a:t>
            </a:r>
          </a:p>
          <a:p>
            <a:pPr eaLnBrk="1" hangingPunct="1">
              <a:lnSpc>
                <a:spcPct val="80000"/>
              </a:lnSpc>
              <a:buNone/>
            </a:pPr>
            <a:r>
              <a:rPr lang="en-US" sz="2800" dirty="0"/>
              <a:t>break</a:t>
            </a:r>
            <a:endParaRPr lang="en-US" sz="2800" dirty="0" smtClean="0"/>
          </a:p>
          <a:p>
            <a:pPr eaLnBrk="1" hangingPunct="1">
              <a:lnSpc>
                <a:spcPct val="80000"/>
              </a:lnSpc>
              <a:buNone/>
            </a:pPr>
            <a:r>
              <a:rPr lang="en-US" sz="2800" dirty="0" smtClean="0"/>
              <a:t>continue</a:t>
            </a:r>
            <a:endParaRPr lang="en-US" sz="2800" dirty="0"/>
          </a:p>
          <a:p>
            <a:pPr eaLnBrk="1" hangingPunct="1">
              <a:lnSpc>
                <a:spcPct val="80000"/>
              </a:lnSpc>
              <a:buNone/>
            </a:pPr>
            <a:r>
              <a:rPr lang="en-US" sz="2800" dirty="0"/>
              <a:t>do-while</a:t>
            </a:r>
          </a:p>
          <a:p>
            <a:pPr eaLnBrk="1" hangingPunct="1">
              <a:lnSpc>
                <a:spcPct val="80000"/>
              </a:lnSpc>
            </a:pPr>
            <a:endParaRPr lang="en-US" sz="2800" dirty="0" smtClean="0"/>
          </a:p>
          <a:p>
            <a:pPr eaLnBrk="1" hangingPunct="1">
              <a:lnSpc>
                <a:spcPct val="80000"/>
              </a:lnSpc>
            </a:pPr>
            <a:endParaRPr lang="en-US" sz="2800" dirty="0" smtClean="0"/>
          </a:p>
          <a:p>
            <a:pPr eaLnBrk="1" hangingPunct="1">
              <a:lnSpc>
                <a:spcPct val="80000"/>
              </a:lnSpc>
            </a:pPr>
            <a:endParaRPr lang="en-US" sz="2800" dirty="0"/>
          </a:p>
        </p:txBody>
      </p:sp>
      <p:sp>
        <p:nvSpPr>
          <p:cNvPr id="5" name="TextBox 4"/>
          <p:cNvSpPr txBox="1"/>
          <p:nvPr/>
        </p:nvSpPr>
        <p:spPr>
          <a:xfrm>
            <a:off x="4724400" y="2667000"/>
            <a:ext cx="3835042" cy="1431161"/>
          </a:xfrm>
          <a:prstGeom prst="rect">
            <a:avLst/>
          </a:prstGeom>
          <a:noFill/>
        </p:spPr>
        <p:txBody>
          <a:bodyPr wrap="none" rtlCol="0">
            <a:spAutoFit/>
          </a:bodyPr>
          <a:lstStyle/>
          <a:p>
            <a:pPr>
              <a:lnSpc>
                <a:spcPct val="80000"/>
              </a:lnSpc>
            </a:pPr>
            <a:r>
              <a:rPr lang="en-US" dirty="0" err="1" smtClean="0"/>
              <a:t>for(int</a:t>
            </a:r>
            <a:r>
              <a:rPr lang="en-US" dirty="0" smtClean="0"/>
              <a:t> </a:t>
            </a:r>
            <a:r>
              <a:rPr lang="en-US" dirty="0" err="1" smtClean="0"/>
              <a:t>i</a:t>
            </a:r>
            <a:r>
              <a:rPr lang="en-US" dirty="0" smtClean="0"/>
              <a:t>=0; </a:t>
            </a:r>
            <a:r>
              <a:rPr lang="en-US" dirty="0" err="1" smtClean="0"/>
              <a:t>i</a:t>
            </a:r>
            <a:r>
              <a:rPr lang="en-US" dirty="0" smtClean="0"/>
              <a:t>&lt; 22; </a:t>
            </a:r>
            <a:r>
              <a:rPr lang="en-US" dirty="0" err="1" smtClean="0"/>
              <a:t>i</a:t>
            </a:r>
            <a:r>
              <a:rPr lang="en-US" dirty="0" smtClean="0"/>
              <a:t>++) {</a:t>
            </a:r>
          </a:p>
          <a:p>
            <a:pPr>
              <a:lnSpc>
                <a:spcPct val="80000"/>
              </a:lnSpc>
            </a:pPr>
            <a:endParaRPr lang="en-US" dirty="0" smtClean="0"/>
          </a:p>
          <a:p>
            <a:pPr>
              <a:lnSpc>
                <a:spcPct val="80000"/>
              </a:lnSpc>
            </a:pPr>
            <a:r>
              <a:rPr lang="en-US" dirty="0" smtClean="0"/>
              <a:t>     </a:t>
            </a:r>
            <a:r>
              <a:rPr lang="en-US" dirty="0" err="1" smtClean="0"/>
              <a:t>printf(“Checking</a:t>
            </a:r>
            <a:r>
              <a:rPr lang="en-US" dirty="0" smtClean="0"/>
              <a:t> </a:t>
            </a:r>
            <a:r>
              <a:rPr lang="en-US" dirty="0" err="1" smtClean="0"/>
              <a:t>i</a:t>
            </a:r>
            <a:r>
              <a:rPr lang="en-US" dirty="0" smtClean="0"/>
              <a:t>=“@</a:t>
            </a:r>
            <a:r>
              <a:rPr lang="en-US" dirty="0" err="1" smtClean="0"/>
              <a:t>d\n</a:t>
            </a:r>
            <a:r>
              <a:rPr lang="en-US" dirty="0" smtClean="0"/>
              <a:t>”, </a:t>
            </a:r>
            <a:r>
              <a:rPr lang="en-US" dirty="0" err="1" smtClean="0"/>
              <a:t>i</a:t>
            </a:r>
            <a:r>
              <a:rPr lang="en-US" dirty="0" smtClean="0"/>
              <a:t>);</a:t>
            </a:r>
          </a:p>
          <a:p>
            <a:pPr>
              <a:lnSpc>
                <a:spcPct val="80000"/>
              </a:lnSpc>
            </a:pPr>
            <a:r>
              <a:rPr lang="en-US" dirty="0" smtClean="0"/>
              <a:t>     if(i+90 == </a:t>
            </a:r>
            <a:r>
              <a:rPr lang="en-US" dirty="0" err="1" smtClean="0"/>
              <a:t>i</a:t>
            </a:r>
            <a:r>
              <a:rPr lang="en-US" dirty="0" smtClean="0"/>
              <a:t>*</a:t>
            </a:r>
            <a:r>
              <a:rPr lang="en-US" dirty="0" err="1" smtClean="0"/>
              <a:t>i</a:t>
            </a:r>
            <a:r>
              <a:rPr lang="en-US" dirty="0" smtClean="0"/>
              <a:t>) </a:t>
            </a:r>
            <a:br>
              <a:rPr lang="en-US" dirty="0" smtClean="0"/>
            </a:br>
            <a:r>
              <a:rPr lang="en-US" dirty="0" smtClean="0"/>
              <a:t>   {   break;}</a:t>
            </a:r>
          </a:p>
          <a:p>
            <a:pPr>
              <a:lnSpc>
                <a:spcPct val="80000"/>
              </a:lnSpc>
            </a:pPr>
            <a:r>
              <a:rPr lang="en-US" dirty="0" smtClean="0"/>
              <a:t>}</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274638"/>
            <a:ext cx="8153400" cy="1143000"/>
          </a:xfrm>
        </p:spPr>
        <p:txBody>
          <a:bodyPr/>
          <a:lstStyle/>
          <a:p>
            <a:pPr eaLnBrk="1" hangingPunct="1"/>
            <a:r>
              <a:rPr lang="en-US"/>
              <a:t>for  in   loop</a:t>
            </a:r>
          </a:p>
        </p:txBody>
      </p:sp>
      <p:sp>
        <p:nvSpPr>
          <p:cNvPr id="24579" name="Rectangle 3"/>
          <p:cNvSpPr>
            <a:spLocks noGrp="1" noChangeArrowheads="1"/>
          </p:cNvSpPr>
          <p:nvPr>
            <p:ph idx="1"/>
          </p:nvPr>
        </p:nvSpPr>
        <p:spPr>
          <a:xfrm>
            <a:off x="457200" y="1752600"/>
            <a:ext cx="8686800" cy="5105400"/>
          </a:xfrm>
        </p:spPr>
        <p:txBody>
          <a:bodyPr/>
          <a:lstStyle/>
          <a:p>
            <a:pPr eaLnBrk="1" hangingPunct="1">
              <a:lnSpc>
                <a:spcPct val="80000"/>
              </a:lnSpc>
            </a:pPr>
            <a:r>
              <a:rPr lang="en-US" sz="2800"/>
              <a:t>Introduced in Objective-C 2.0  (“fast enumeration”)</a:t>
            </a:r>
          </a:p>
          <a:p>
            <a:pPr eaLnBrk="1" hangingPunct="1">
              <a:lnSpc>
                <a:spcPct val="80000"/>
              </a:lnSpc>
            </a:pPr>
            <a:endParaRPr lang="en-US" sz="2800"/>
          </a:p>
          <a:p>
            <a:pPr eaLnBrk="1" hangingPunct="1">
              <a:lnSpc>
                <a:spcPct val="80000"/>
              </a:lnSpc>
              <a:buFont typeface="Wingdings 2" pitchFamily="-65" charset="2"/>
              <a:buNone/>
            </a:pPr>
            <a:r>
              <a:rPr lang="en-US" sz="2000"/>
              <a:t>for(Item_Type  *item in  Collection_of_Items)  {</a:t>
            </a:r>
          </a:p>
          <a:p>
            <a:pPr eaLnBrk="1" hangingPunct="1">
              <a:lnSpc>
                <a:spcPct val="80000"/>
              </a:lnSpc>
              <a:buFont typeface="Wingdings 2" pitchFamily="-65" charset="2"/>
              <a:buNone/>
            </a:pPr>
            <a:endParaRPr lang="en-US" sz="2000"/>
          </a:p>
          <a:p>
            <a:pPr eaLnBrk="1" hangingPunct="1">
              <a:lnSpc>
                <a:spcPct val="80000"/>
              </a:lnSpc>
              <a:buFont typeface="Wingdings 2" pitchFamily="-65" charset="2"/>
              <a:buNone/>
            </a:pPr>
            <a:r>
              <a:rPr lang="en-US" sz="2000"/>
              <a:t>       //do whatever with the item</a:t>
            </a:r>
          </a:p>
          <a:p>
            <a:pPr eaLnBrk="1" hangingPunct="1">
              <a:lnSpc>
                <a:spcPct val="80000"/>
              </a:lnSpc>
              <a:buFont typeface="Wingdings 2" pitchFamily="-65" charset="2"/>
              <a:buNone/>
            </a:pPr>
            <a:r>
              <a:rPr lang="en-US" sz="2000"/>
              <a:t>       Nslog(@”  Looking now at %@”,  item);</a:t>
            </a:r>
          </a:p>
          <a:p>
            <a:pPr eaLnBrk="1" hangingPunct="1">
              <a:lnSpc>
                <a:spcPct val="80000"/>
              </a:lnSpc>
              <a:buFont typeface="Wingdings 2" pitchFamily="-65" charset="2"/>
              <a:buNone/>
            </a:pPr>
            <a:r>
              <a:rPr lang="en-US" sz="2000"/>
              <a:t>}</a:t>
            </a:r>
          </a:p>
          <a:p>
            <a:pPr eaLnBrk="1" hangingPunct="1">
              <a:lnSpc>
                <a:spcPct val="80000"/>
              </a:lnSpc>
            </a:pPr>
            <a:endParaRPr lang="en-US" sz="2800"/>
          </a:p>
          <a:p>
            <a:pPr eaLnBrk="1" hangingPunct="1">
              <a:lnSpc>
                <a:spcPct val="80000"/>
              </a:lnSpc>
            </a:pPr>
            <a:endParaRPr lang="en-US" sz="2800"/>
          </a:p>
        </p:txBody>
      </p:sp>
      <p:sp>
        <p:nvSpPr>
          <p:cNvPr id="24580" name="TextBox 3"/>
          <p:cNvSpPr txBox="1">
            <a:spLocks noChangeArrowheads="1"/>
          </p:cNvSpPr>
          <p:nvPr/>
        </p:nvSpPr>
        <p:spPr bwMode="auto">
          <a:xfrm>
            <a:off x="3581400" y="4800600"/>
            <a:ext cx="4070350" cy="1200150"/>
          </a:xfrm>
          <a:prstGeom prst="rect">
            <a:avLst/>
          </a:prstGeom>
          <a:solidFill>
            <a:srgbClr val="FFC000"/>
          </a:solidFill>
          <a:ln w="9525">
            <a:noFill/>
            <a:miter lim="800000"/>
            <a:headEnd/>
            <a:tailEnd/>
          </a:ln>
        </p:spPr>
        <p:txBody>
          <a:bodyPr wrap="none">
            <a:prstTxWarp prst="textNoShape">
              <a:avLst/>
            </a:prstTxWarp>
            <a:spAutoFit/>
          </a:bodyPr>
          <a:lstStyle/>
          <a:p>
            <a:r>
              <a:rPr lang="en-US">
                <a:solidFill>
                  <a:schemeClr val="bg1"/>
                </a:solidFill>
              </a:rPr>
              <a:t>Note:  %@  in the NSLog</a:t>
            </a:r>
            <a:br>
              <a:rPr lang="en-US">
                <a:solidFill>
                  <a:schemeClr val="bg1"/>
                </a:solidFill>
              </a:rPr>
            </a:br>
            <a:r>
              <a:rPr lang="en-US">
                <a:solidFill>
                  <a:schemeClr val="bg1"/>
                </a:solidFill>
              </a:rPr>
              <a:t>converts whatever is passed</a:t>
            </a:r>
          </a:p>
          <a:p>
            <a:r>
              <a:rPr lang="en-US">
                <a:solidFill>
                  <a:schemeClr val="bg1"/>
                </a:solidFill>
              </a:rPr>
              <a:t>(in this case item) to a string</a:t>
            </a:r>
          </a:p>
        </p:txBody>
      </p:sp>
      <p:sp>
        <p:nvSpPr>
          <p:cNvPr id="7" name="Up Arrow 6"/>
          <p:cNvSpPr/>
          <p:nvPr/>
        </p:nvSpPr>
        <p:spPr>
          <a:xfrm>
            <a:off x="4191000" y="3810000"/>
            <a:ext cx="427038" cy="838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err="1" smtClean="0"/>
              <a:t>int</a:t>
            </a:r>
            <a:r>
              <a:rPr lang="en-US" dirty="0" smtClean="0"/>
              <a:t> multipleValues[5];</a:t>
            </a:r>
          </a:p>
          <a:p>
            <a:pPr>
              <a:buNone/>
            </a:pPr>
            <a:r>
              <a:rPr lang="en-US" dirty="0" smtClean="0"/>
              <a:t>multipleValues[0] = 50;</a:t>
            </a:r>
          </a:p>
          <a:p>
            <a:pPr>
              <a:buNone/>
            </a:pPr>
            <a:r>
              <a:rPr lang="en-US" dirty="0" smtClean="0"/>
              <a:t>multipleValues[1] = 60;</a:t>
            </a:r>
          </a:p>
          <a:p>
            <a:pPr>
              <a:buNone/>
            </a:pPr>
            <a:r>
              <a:rPr lang="en-US" dirty="0" smtClean="0"/>
              <a:t>or </a:t>
            </a:r>
          </a:p>
          <a:p>
            <a:pPr>
              <a:buNone/>
            </a:pPr>
            <a:r>
              <a:rPr lang="en-US" dirty="0" err="1" smtClean="0"/>
              <a:t>int</a:t>
            </a:r>
            <a:r>
              <a:rPr lang="en-US" dirty="0" smtClean="0"/>
              <a:t> multipleValues[5] = {50,60,70,80,90}; or </a:t>
            </a:r>
          </a:p>
          <a:p>
            <a:pPr>
              <a:buNone/>
            </a:pPr>
            <a:r>
              <a:rPr lang="en-US" dirty="0" err="1" smtClean="0"/>
              <a:t>int</a:t>
            </a:r>
            <a:r>
              <a:rPr lang="en-US" dirty="0" smtClean="0"/>
              <a:t> multipleValues[0] = {50,60,70,80,90};</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C-style arrays</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pPr>
              <a:buNone/>
            </a:pPr>
            <a:r>
              <a:rPr lang="en-US" dirty="0" smtClean="0"/>
              <a:t>Formal:</a:t>
            </a:r>
          </a:p>
          <a:p>
            <a:pPr>
              <a:buNone/>
            </a:pPr>
            <a:r>
              <a:rPr lang="en-US" dirty="0" err="1" smtClean="0"/>
              <a:t>NSString</a:t>
            </a:r>
            <a:r>
              <a:rPr lang="en-US" dirty="0" smtClean="0"/>
              <a:t> *stringArray[5];</a:t>
            </a:r>
          </a:p>
          <a:p>
            <a:pPr>
              <a:buNone/>
            </a:pPr>
            <a:r>
              <a:rPr lang="en-US" dirty="0" smtClean="0"/>
              <a:t>stringArray[0] = [[</a:t>
            </a:r>
            <a:r>
              <a:rPr lang="en-US" dirty="0" err="1" smtClean="0"/>
              <a:t>NSString</a:t>
            </a:r>
            <a:r>
              <a:rPr lang="en-US" dirty="0" smtClean="0"/>
              <a:t> </a:t>
            </a:r>
            <a:r>
              <a:rPr lang="en-US" dirty="0" err="1" smtClean="0"/>
              <a:t>alloc</a:t>
            </a:r>
            <a:r>
              <a:rPr lang="en-US" dirty="0" smtClean="0"/>
              <a:t>] </a:t>
            </a:r>
            <a:r>
              <a:rPr lang="en-US" dirty="0" err="1" smtClean="0"/>
              <a:t>initwithString:@”Hello</a:t>
            </a:r>
            <a:r>
              <a:rPr lang="en-US" dirty="0" smtClean="0"/>
              <a:t>”];</a:t>
            </a:r>
          </a:p>
          <a:p>
            <a:pPr>
              <a:buNone/>
            </a:pPr>
            <a:r>
              <a:rPr lang="en-US" dirty="0" smtClean="0"/>
              <a:t>stringArray[0] release;</a:t>
            </a:r>
          </a:p>
          <a:p>
            <a:pPr>
              <a:buNone/>
            </a:pPr>
            <a:r>
              <a:rPr lang="en-US" dirty="0" smtClean="0"/>
              <a:t>Informal (without memory);</a:t>
            </a:r>
          </a:p>
          <a:p>
            <a:pPr>
              <a:buNone/>
            </a:pPr>
            <a:r>
              <a:rPr lang="en-US" dirty="0" err="1" smtClean="0"/>
              <a:t>NSString</a:t>
            </a:r>
            <a:r>
              <a:rPr lang="en-US" dirty="0" smtClean="0"/>
              <a:t> *stringArray[5] = {@”</a:t>
            </a:r>
            <a:r>
              <a:rPr lang="en-US" dirty="0" err="1" smtClean="0"/>
              <a:t>first”,@”second”,@”third”,@”fourth”,@”fifth</a:t>
            </a:r>
            <a:r>
              <a:rPr lang="en-US" dirty="0" smtClean="0"/>
              <a:t>”};</a:t>
            </a:r>
          </a:p>
          <a:p>
            <a:pPr>
              <a:buNone/>
            </a:pPr>
            <a:r>
              <a:rPr lang="en-US" dirty="0" err="1" smtClean="0"/>
              <a:t>NSLog</a:t>
            </a:r>
            <a:r>
              <a:rPr lang="en-US" dirty="0" smtClean="0"/>
              <a:t> (@”The first member is %@”,stringArray[0]);</a:t>
            </a:r>
          </a:p>
          <a:p>
            <a:r>
              <a:rPr lang="en-US" dirty="0" smtClean="0"/>
              <a:t>//no bounds checking</a:t>
            </a:r>
          </a:p>
          <a:p>
            <a:r>
              <a:rPr lang="en-US" dirty="0" smtClean="0"/>
              <a:t>//can’t mix types</a:t>
            </a:r>
          </a:p>
          <a:p>
            <a:r>
              <a:rPr lang="en-US" dirty="0" smtClean="0"/>
              <a:t>//fixed size </a:t>
            </a:r>
          </a:p>
          <a:p>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C-Style Arrays with Objects</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pPr>
              <a:buNone/>
            </a:pPr>
            <a:r>
              <a:rPr lang="en-US" dirty="0" smtClean="0"/>
              <a:t> </a:t>
            </a:r>
            <a:r>
              <a:rPr lang="en-US" dirty="0" err="1" smtClean="0"/>
              <a:t>int</a:t>
            </a:r>
            <a:r>
              <a:rPr lang="en-US" dirty="0" smtClean="0"/>
              <a:t> </a:t>
            </a:r>
            <a:r>
              <a:rPr lang="en-US" dirty="0" err="1" smtClean="0"/>
              <a:t>i</a:t>
            </a:r>
            <a:r>
              <a:rPr lang="en-US" dirty="0" smtClean="0"/>
              <a:t>;                </a:t>
            </a:r>
          </a:p>
          <a:p>
            <a:pPr>
              <a:buNone/>
            </a:pPr>
            <a:r>
              <a:rPr lang="en-US" dirty="0" err="1" smtClean="0"/>
              <a:t>NSMutableArray</a:t>
            </a:r>
            <a:r>
              <a:rPr lang="en-US" dirty="0" smtClean="0"/>
              <a:t> *array = [[</a:t>
            </a:r>
            <a:r>
              <a:rPr lang="en-US" dirty="0" err="1" smtClean="0"/>
              <a:t>NSMutableArray</a:t>
            </a:r>
            <a:r>
              <a:rPr lang="en-US" dirty="0" smtClean="0"/>
              <a:t> </a:t>
            </a:r>
            <a:r>
              <a:rPr lang="en-US" dirty="0" err="1" smtClean="0"/>
              <a:t>alloc]init</a:t>
            </a:r>
            <a:r>
              <a:rPr lang="en-US" dirty="0" smtClean="0"/>
              <a:t>];        </a:t>
            </a:r>
          </a:p>
          <a:p>
            <a:pPr>
              <a:buNone/>
            </a:pPr>
            <a:r>
              <a:rPr lang="en-US" dirty="0" smtClean="0"/>
              <a:t>for (</a:t>
            </a:r>
            <a:r>
              <a:rPr lang="en-US" dirty="0" err="1" smtClean="0"/>
              <a:t>i</a:t>
            </a:r>
            <a:r>
              <a:rPr lang="en-US" dirty="0" smtClean="0"/>
              <a:t>=0;i&lt;10;++i){            </a:t>
            </a:r>
          </a:p>
          <a:p>
            <a:pPr>
              <a:buNone/>
            </a:pPr>
            <a:r>
              <a:rPr lang="en-US" dirty="0" smtClean="0"/>
              <a:t>[array </a:t>
            </a:r>
            <a:r>
              <a:rPr lang="en-US" dirty="0" err="1" smtClean="0"/>
              <a:t>addObject:[NSString</a:t>
            </a:r>
            <a:r>
              <a:rPr lang="en-US" dirty="0" smtClean="0"/>
              <a:t> </a:t>
            </a:r>
            <a:r>
              <a:rPr lang="en-US" dirty="0" err="1" smtClean="0"/>
              <a:t>stringWithFormat:@"%d</a:t>
            </a:r>
            <a:r>
              <a:rPr lang="en-US" dirty="0" smtClean="0"/>
              <a:t>", (</a:t>
            </a:r>
            <a:r>
              <a:rPr lang="en-US" dirty="0" err="1" smtClean="0"/>
              <a:t>i</a:t>
            </a:r>
            <a:r>
              <a:rPr lang="en-US" dirty="0" smtClean="0"/>
              <a:t>*3)]];        </a:t>
            </a:r>
          </a:p>
          <a:p>
            <a:pPr>
              <a:buNone/>
            </a:pPr>
            <a:r>
              <a:rPr lang="en-US" dirty="0" smtClean="0"/>
              <a:t>}        </a:t>
            </a:r>
          </a:p>
          <a:p>
            <a:pPr>
              <a:buNone/>
            </a:pPr>
            <a:r>
              <a:rPr lang="en-US" dirty="0" err="1" smtClean="0"/>
              <a:t>int</a:t>
            </a:r>
            <a:r>
              <a:rPr lang="en-US" dirty="0" smtClean="0"/>
              <a:t> </a:t>
            </a:r>
            <a:r>
              <a:rPr lang="en-US" dirty="0" err="1" smtClean="0"/>
              <a:t>y</a:t>
            </a:r>
            <a:r>
              <a:rPr lang="en-US" dirty="0" smtClean="0"/>
              <a:t>=0;                                 </a:t>
            </a:r>
          </a:p>
          <a:p>
            <a:pPr>
              <a:buNone/>
            </a:pPr>
            <a:r>
              <a:rPr lang="en-US" dirty="0" smtClean="0"/>
              <a:t>   for (id </a:t>
            </a:r>
            <a:r>
              <a:rPr lang="en-US" dirty="0" err="1" smtClean="0"/>
              <a:t>obj</a:t>
            </a:r>
            <a:r>
              <a:rPr lang="en-US" dirty="0" smtClean="0"/>
              <a:t> in array){           </a:t>
            </a:r>
          </a:p>
          <a:p>
            <a:pPr>
              <a:buNone/>
            </a:pPr>
            <a:r>
              <a:rPr lang="en-US" dirty="0" smtClean="0"/>
              <a:t> </a:t>
            </a:r>
            <a:r>
              <a:rPr lang="en-US" dirty="0" err="1" smtClean="0"/>
              <a:t>NSLog(@"array</a:t>
            </a:r>
            <a:r>
              <a:rPr lang="en-US" dirty="0" smtClean="0"/>
              <a:t> element %</a:t>
            </a:r>
            <a:r>
              <a:rPr lang="en-US" dirty="0" err="1" smtClean="0"/>
              <a:t>i</a:t>
            </a:r>
            <a:r>
              <a:rPr lang="en-US" dirty="0" smtClean="0"/>
              <a:t> is %@",</a:t>
            </a:r>
            <a:r>
              <a:rPr lang="en-US" dirty="0" err="1" smtClean="0"/>
              <a:t>y,obj</a:t>
            </a:r>
            <a:r>
              <a:rPr lang="en-US" dirty="0" smtClean="0"/>
              <a:t>);       </a:t>
            </a:r>
          </a:p>
          <a:p>
            <a:pPr>
              <a:buNone/>
            </a:pPr>
            <a:r>
              <a:rPr lang="en-US" dirty="0" smtClean="0"/>
              <a:t> </a:t>
            </a:r>
            <a:r>
              <a:rPr lang="en-US" dirty="0" err="1" smtClean="0"/>
              <a:t>y</a:t>
            </a:r>
            <a:r>
              <a:rPr lang="en-US" dirty="0" smtClean="0"/>
              <a:t>++;        }</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Array Objects and Methods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274638"/>
            <a:ext cx="8153400" cy="1143000"/>
          </a:xfrm>
        </p:spPr>
        <p:txBody>
          <a:bodyPr>
            <a:normAutofit fontScale="90000"/>
          </a:bodyPr>
          <a:lstStyle/>
          <a:p>
            <a:pPr eaLnBrk="1" hangingPunct="1"/>
            <a:r>
              <a:rPr lang="en-US"/>
              <a:t>Functions --- pass by reference</a:t>
            </a:r>
          </a:p>
        </p:txBody>
      </p:sp>
      <p:sp>
        <p:nvSpPr>
          <p:cNvPr id="27651" name="Rectangle 3"/>
          <p:cNvSpPr>
            <a:spLocks noGrp="1" noChangeArrowheads="1"/>
          </p:cNvSpPr>
          <p:nvPr>
            <p:ph idx="1"/>
          </p:nvPr>
        </p:nvSpPr>
        <p:spPr>
          <a:xfrm>
            <a:off x="2286000" y="1417638"/>
            <a:ext cx="6858000" cy="5440362"/>
          </a:xfrm>
        </p:spPr>
        <p:txBody>
          <a:bodyPr>
            <a:normAutofit fontScale="62500" lnSpcReduction="20000"/>
          </a:bodyPr>
          <a:lstStyle/>
          <a:p>
            <a:pPr>
              <a:lnSpc>
                <a:spcPct val="80000"/>
              </a:lnSpc>
              <a:buNone/>
            </a:pPr>
            <a:r>
              <a:rPr lang="en-US" sz="2800" dirty="0" smtClean="0"/>
              <a:t>void </a:t>
            </a:r>
            <a:r>
              <a:rPr lang="en-US" sz="2800" dirty="0" err="1" smtClean="0"/>
              <a:t>myFunction(void</a:t>
            </a:r>
            <a:r>
              <a:rPr lang="en-US" sz="2800" dirty="0" smtClean="0"/>
              <a:t>) {</a:t>
            </a:r>
          </a:p>
          <a:p>
            <a:pPr>
              <a:lnSpc>
                <a:spcPct val="80000"/>
              </a:lnSpc>
              <a:buNone/>
            </a:pPr>
            <a:endParaRPr lang="en-US" sz="2800" dirty="0" smtClean="0"/>
          </a:p>
          <a:p>
            <a:pPr>
              <a:lnSpc>
                <a:spcPct val="80000"/>
              </a:lnSpc>
              <a:buNone/>
            </a:pPr>
            <a:r>
              <a:rPr lang="en-US" sz="2800" dirty="0" smtClean="0"/>
              <a:t>    for ( </a:t>
            </a:r>
            <a:r>
              <a:rPr lang="en-US" sz="2800" dirty="0" err="1" smtClean="0"/>
              <a:t>int</a:t>
            </a:r>
            <a:r>
              <a:rPr lang="en-US" sz="2800" dirty="0" smtClean="0"/>
              <a:t> </a:t>
            </a:r>
            <a:r>
              <a:rPr lang="en-US" sz="2800" dirty="0" err="1" smtClean="0"/>
              <a:t>i</a:t>
            </a:r>
            <a:r>
              <a:rPr lang="en-US" sz="2800" dirty="0" smtClean="0"/>
              <a:t> = 1 ; </a:t>
            </a:r>
            <a:r>
              <a:rPr lang="en-US" sz="2800" dirty="0" err="1" smtClean="0"/>
              <a:t>i</a:t>
            </a:r>
            <a:r>
              <a:rPr lang="en-US" sz="2800" dirty="0" smtClean="0"/>
              <a:t> &lt; 5000 ; </a:t>
            </a:r>
            <a:r>
              <a:rPr lang="en-US" sz="2800" dirty="0" err="1" smtClean="0"/>
              <a:t>i</a:t>
            </a:r>
            <a:r>
              <a:rPr lang="en-US" sz="2800" dirty="0" smtClean="0"/>
              <a:t>++ ) { </a:t>
            </a:r>
          </a:p>
          <a:p>
            <a:pPr>
              <a:lnSpc>
                <a:spcPct val="80000"/>
              </a:lnSpc>
              <a:buNone/>
            </a:pPr>
            <a:r>
              <a:rPr lang="en-US" sz="2800" dirty="0" smtClean="0"/>
              <a:t>        if (</a:t>
            </a:r>
            <a:r>
              <a:rPr lang="en-US" sz="2800" dirty="0" err="1" smtClean="0"/>
              <a:t>i</a:t>
            </a:r>
            <a:r>
              <a:rPr lang="en-US" sz="2800" dirty="0" smtClean="0"/>
              <a:t> % 5 == 0) {</a:t>
            </a:r>
          </a:p>
          <a:p>
            <a:pPr>
              <a:lnSpc>
                <a:spcPct val="80000"/>
              </a:lnSpc>
              <a:buNone/>
            </a:pPr>
            <a:r>
              <a:rPr lang="en-US" sz="2800" dirty="0" smtClean="0"/>
              <a:t>            continue;  // jump back to the top.</a:t>
            </a:r>
          </a:p>
          <a:p>
            <a:pPr>
              <a:lnSpc>
                <a:spcPct val="80000"/>
              </a:lnSpc>
              <a:buNone/>
            </a:pPr>
            <a:r>
              <a:rPr lang="en-US" sz="2800" dirty="0" smtClean="0"/>
              <a:t>        }</a:t>
            </a:r>
          </a:p>
          <a:p>
            <a:pPr>
              <a:lnSpc>
                <a:spcPct val="80000"/>
              </a:lnSpc>
              <a:buNone/>
            </a:pPr>
            <a:r>
              <a:rPr lang="en-US" sz="2800" dirty="0" smtClean="0"/>
              <a:t>        </a:t>
            </a:r>
            <a:r>
              <a:rPr lang="en-US" sz="2800" dirty="0" err="1" smtClean="0"/>
              <a:t>NSLog(@"The</a:t>
            </a:r>
            <a:r>
              <a:rPr lang="en-US" sz="2800" dirty="0" smtClean="0"/>
              <a:t> value of the index is %</a:t>
            </a:r>
            <a:r>
              <a:rPr lang="en-US" sz="2800" dirty="0" err="1" smtClean="0"/>
              <a:t>i</a:t>
            </a:r>
            <a:r>
              <a:rPr lang="en-US" sz="2800" dirty="0" smtClean="0"/>
              <a:t>", </a:t>
            </a:r>
            <a:r>
              <a:rPr lang="en-US" sz="2800" dirty="0" err="1" smtClean="0"/>
              <a:t>i</a:t>
            </a:r>
            <a:r>
              <a:rPr lang="en-US" sz="2800" dirty="0" smtClean="0"/>
              <a:t>);</a:t>
            </a:r>
          </a:p>
          <a:p>
            <a:pPr>
              <a:lnSpc>
                <a:spcPct val="80000"/>
              </a:lnSpc>
              <a:buNone/>
            </a:pPr>
            <a:r>
              <a:rPr lang="en-US" sz="2800" dirty="0" smtClean="0"/>
              <a:t>    }</a:t>
            </a:r>
          </a:p>
          <a:p>
            <a:pPr>
              <a:lnSpc>
                <a:spcPct val="80000"/>
              </a:lnSpc>
              <a:buNone/>
            </a:pPr>
            <a:r>
              <a:rPr lang="en-US" sz="2800" dirty="0" smtClean="0"/>
              <a:t>    </a:t>
            </a:r>
          </a:p>
          <a:p>
            <a:pPr>
              <a:lnSpc>
                <a:spcPct val="80000"/>
              </a:lnSpc>
              <a:buNone/>
            </a:pPr>
            <a:r>
              <a:rPr lang="en-US" sz="2800" dirty="0" smtClean="0"/>
              <a:t>}</a:t>
            </a:r>
          </a:p>
          <a:p>
            <a:pPr>
              <a:lnSpc>
                <a:spcPct val="80000"/>
              </a:lnSpc>
              <a:buNone/>
            </a:pPr>
            <a:r>
              <a:rPr lang="en-US" sz="2800" dirty="0" err="1" smtClean="0"/>
              <a:t>int</a:t>
            </a:r>
            <a:r>
              <a:rPr lang="en-US" sz="2800" dirty="0" smtClean="0"/>
              <a:t> main (</a:t>
            </a:r>
            <a:r>
              <a:rPr lang="en-US" sz="2800" dirty="0" err="1" smtClean="0"/>
              <a:t>int</a:t>
            </a:r>
            <a:r>
              <a:rPr lang="en-US" sz="2800" dirty="0" smtClean="0"/>
              <a:t> </a:t>
            </a:r>
            <a:r>
              <a:rPr lang="en-US" sz="2800" dirty="0" err="1" smtClean="0"/>
              <a:t>argc</a:t>
            </a:r>
            <a:r>
              <a:rPr lang="en-US" sz="2800" dirty="0" smtClean="0"/>
              <a:t>, const char * </a:t>
            </a:r>
            <a:r>
              <a:rPr lang="en-US" sz="2800" dirty="0" err="1" smtClean="0"/>
              <a:t>argv</a:t>
            </a:r>
            <a:r>
              <a:rPr lang="en-US" sz="2800" dirty="0" smtClean="0"/>
              <a:t>[])</a:t>
            </a:r>
          </a:p>
          <a:p>
            <a:pPr>
              <a:lnSpc>
                <a:spcPct val="80000"/>
              </a:lnSpc>
              <a:buNone/>
            </a:pPr>
            <a:r>
              <a:rPr lang="en-US" sz="2800" dirty="0" smtClean="0"/>
              <a:t>{</a:t>
            </a:r>
          </a:p>
          <a:p>
            <a:pPr>
              <a:lnSpc>
                <a:spcPct val="80000"/>
              </a:lnSpc>
              <a:buNone/>
            </a:pPr>
            <a:r>
              <a:rPr lang="en-US" sz="2800" dirty="0" smtClean="0"/>
              <a:t>    </a:t>
            </a:r>
          </a:p>
          <a:p>
            <a:pPr>
              <a:lnSpc>
                <a:spcPct val="80000"/>
              </a:lnSpc>
              <a:buNone/>
            </a:pPr>
            <a:r>
              <a:rPr lang="en-US" sz="2800" dirty="0" smtClean="0"/>
              <a:t>    </a:t>
            </a:r>
            <a:r>
              <a:rPr lang="en-US" sz="2800" dirty="0" err="1" smtClean="0"/>
              <a:t>NSAutoreleasePool</a:t>
            </a:r>
            <a:r>
              <a:rPr lang="en-US" sz="2800" dirty="0" smtClean="0"/>
              <a:t> * pool = [[</a:t>
            </a:r>
            <a:r>
              <a:rPr lang="en-US" sz="2800" dirty="0" err="1" smtClean="0"/>
              <a:t>NSAutoreleasePool</a:t>
            </a:r>
            <a:r>
              <a:rPr lang="en-US" sz="2800" dirty="0" smtClean="0"/>
              <a:t> </a:t>
            </a:r>
            <a:r>
              <a:rPr lang="en-US" sz="2800" dirty="0" err="1" smtClean="0"/>
              <a:t>alloc</a:t>
            </a:r>
            <a:r>
              <a:rPr lang="en-US" sz="2800" dirty="0" smtClean="0"/>
              <a:t>] init];</a:t>
            </a:r>
          </a:p>
          <a:p>
            <a:pPr>
              <a:lnSpc>
                <a:spcPct val="80000"/>
              </a:lnSpc>
              <a:buNone/>
            </a:pPr>
            <a:r>
              <a:rPr lang="en-US" sz="2800" dirty="0" smtClean="0"/>
              <a:t>    </a:t>
            </a:r>
          </a:p>
          <a:p>
            <a:pPr>
              <a:lnSpc>
                <a:spcPct val="80000"/>
              </a:lnSpc>
              <a:buNone/>
            </a:pPr>
            <a:r>
              <a:rPr lang="en-US" sz="2800" dirty="0" smtClean="0"/>
              <a:t>	// call the function</a:t>
            </a:r>
          </a:p>
          <a:p>
            <a:pPr>
              <a:lnSpc>
                <a:spcPct val="80000"/>
              </a:lnSpc>
              <a:buNone/>
            </a:pPr>
            <a:r>
              <a:rPr lang="en-US" sz="2800" dirty="0" smtClean="0"/>
              <a:t>    </a:t>
            </a:r>
            <a:r>
              <a:rPr lang="en-US" sz="2800" dirty="0" err="1" smtClean="0"/>
              <a:t>myFunction</a:t>
            </a:r>
            <a:r>
              <a:rPr lang="en-US" sz="2800" dirty="0" smtClean="0"/>
              <a:t>();</a:t>
            </a:r>
          </a:p>
          <a:p>
            <a:pPr>
              <a:lnSpc>
                <a:spcPct val="80000"/>
              </a:lnSpc>
              <a:buNone/>
            </a:pPr>
            <a:r>
              <a:rPr lang="en-US" sz="2800" dirty="0" smtClean="0"/>
              <a:t>        </a:t>
            </a:r>
          </a:p>
          <a:p>
            <a:pPr>
              <a:lnSpc>
                <a:spcPct val="80000"/>
              </a:lnSpc>
              <a:buNone/>
            </a:pPr>
            <a:r>
              <a:rPr lang="en-US" sz="2800" dirty="0" smtClean="0"/>
              <a:t>    [pool drain];</a:t>
            </a:r>
          </a:p>
          <a:p>
            <a:pPr>
              <a:lnSpc>
                <a:spcPct val="80000"/>
              </a:lnSpc>
              <a:buNone/>
            </a:pPr>
            <a:r>
              <a:rPr lang="en-US" sz="2800" dirty="0" smtClean="0"/>
              <a:t>    return 0;</a:t>
            </a:r>
          </a:p>
          <a:p>
            <a:pPr>
              <a:lnSpc>
                <a:spcPct val="80000"/>
              </a:lnSpc>
              <a:buNone/>
            </a:pPr>
            <a:r>
              <a:rPr lang="en-US" sz="2800" dirty="0" smtClean="0"/>
              <a:t>}</a:t>
            </a:r>
          </a:p>
          <a:p>
            <a:pPr eaLnBrk="1" hangingPunct="1">
              <a:lnSpc>
                <a:spcPct val="80000"/>
              </a:lnSpc>
              <a:buFont typeface="Wingdings 2" pitchFamily="-65" charset="2"/>
              <a:buNone/>
            </a:pPr>
            <a:r>
              <a:rPr lang="en-US" sz="2800" dirty="0" smtClean="0"/>
              <a:t>   </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void </a:t>
            </a:r>
            <a:r>
              <a:rPr lang="en-US" dirty="0" err="1" smtClean="0"/>
              <a:t>myFunction(int</a:t>
            </a:r>
            <a:r>
              <a:rPr lang="en-US" dirty="0" smtClean="0"/>
              <a:t> </a:t>
            </a:r>
            <a:r>
              <a:rPr lang="en-US" dirty="0" err="1" smtClean="0"/>
              <a:t>x</a:t>
            </a:r>
            <a:r>
              <a:rPr lang="en-US" dirty="0" smtClean="0"/>
              <a:t>, </a:t>
            </a:r>
            <a:r>
              <a:rPr lang="en-US" dirty="0" err="1" smtClean="0"/>
              <a:t>int</a:t>
            </a:r>
            <a:r>
              <a:rPr lang="en-US" dirty="0" smtClean="0"/>
              <a:t> </a:t>
            </a:r>
            <a:r>
              <a:rPr lang="en-US" dirty="0" err="1" smtClean="0"/>
              <a:t>y</a:t>
            </a:r>
            <a:r>
              <a:rPr lang="en-US" dirty="0" smtClean="0"/>
              <a:t>) {       </a:t>
            </a:r>
          </a:p>
          <a:p>
            <a:pPr>
              <a:buNone/>
            </a:pPr>
            <a:r>
              <a:rPr lang="en-US" dirty="0" smtClean="0"/>
              <a:t> </a:t>
            </a:r>
            <a:r>
              <a:rPr lang="en-US" dirty="0" err="1" smtClean="0"/>
              <a:t>NSLog(@"The</a:t>
            </a:r>
            <a:r>
              <a:rPr lang="en-US" dirty="0" smtClean="0"/>
              <a:t> value of the </a:t>
            </a:r>
            <a:r>
              <a:rPr lang="en-US" dirty="0" err="1" smtClean="0"/>
              <a:t>x</a:t>
            </a:r>
            <a:r>
              <a:rPr lang="en-US" dirty="0" smtClean="0"/>
              <a:t> is %</a:t>
            </a:r>
            <a:r>
              <a:rPr lang="en-US" dirty="0" err="1" smtClean="0"/>
              <a:t>i</a:t>
            </a:r>
            <a:r>
              <a:rPr lang="en-US" dirty="0" smtClean="0"/>
              <a:t> and the value of </a:t>
            </a:r>
            <a:r>
              <a:rPr lang="en-US" dirty="0" err="1" smtClean="0"/>
              <a:t>y</a:t>
            </a:r>
            <a:r>
              <a:rPr lang="en-US" dirty="0" smtClean="0"/>
              <a:t> is %</a:t>
            </a:r>
            <a:r>
              <a:rPr lang="en-US" dirty="0" err="1" smtClean="0"/>
              <a:t>i",x,y</a:t>
            </a:r>
            <a:r>
              <a:rPr lang="en-US" dirty="0" smtClean="0"/>
              <a:t>);    </a:t>
            </a:r>
          </a:p>
          <a:p>
            <a:pPr>
              <a:buNone/>
            </a:pPr>
            <a:r>
              <a:rPr lang="en-US" dirty="0" smtClean="0"/>
              <a:t>}</a:t>
            </a:r>
          </a:p>
          <a:p>
            <a:pPr>
              <a:buNone/>
            </a:pPr>
            <a:r>
              <a:rPr lang="en-US" dirty="0" err="1" smtClean="0"/>
              <a:t>int</a:t>
            </a:r>
            <a:r>
              <a:rPr lang="en-US" dirty="0" smtClean="0"/>
              <a:t> main (</a:t>
            </a:r>
            <a:r>
              <a:rPr lang="en-US" dirty="0" err="1" smtClean="0"/>
              <a:t>int</a:t>
            </a:r>
            <a:r>
              <a:rPr lang="en-US" dirty="0" smtClean="0"/>
              <a:t> </a:t>
            </a:r>
            <a:r>
              <a:rPr lang="en-US" dirty="0" err="1" smtClean="0"/>
              <a:t>argc</a:t>
            </a:r>
            <a:r>
              <a:rPr lang="en-US" dirty="0" smtClean="0"/>
              <a:t>, const char * </a:t>
            </a:r>
            <a:r>
              <a:rPr lang="en-US" dirty="0" err="1" smtClean="0"/>
              <a:t>argv</a:t>
            </a:r>
            <a:r>
              <a:rPr lang="en-US" dirty="0" smtClean="0"/>
              <a:t>[]){   </a:t>
            </a:r>
          </a:p>
          <a:p>
            <a:pPr>
              <a:buNone/>
            </a:pPr>
            <a:r>
              <a:rPr lang="en-US" dirty="0" smtClean="0"/>
              <a:t>     // call the function  </a:t>
            </a:r>
          </a:p>
          <a:p>
            <a:pPr>
              <a:buNone/>
            </a:pPr>
            <a:r>
              <a:rPr lang="en-US" dirty="0" smtClean="0"/>
              <a:t>  myFunction(4,5);</a:t>
            </a:r>
          </a:p>
          <a:p>
            <a:pPr>
              <a:buNone/>
            </a:pPr>
            <a:r>
              <a:rPr lang="en-US" dirty="0" smtClean="0"/>
              <a:t>        return 0;</a:t>
            </a:r>
          </a:p>
          <a:p>
            <a:pPr>
              <a:buNone/>
            </a:pP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Passing Arguments</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err="1" smtClean="0"/>
              <a:t>NSMutableString</a:t>
            </a:r>
            <a:r>
              <a:rPr lang="en-US" dirty="0" smtClean="0"/>
              <a:t> *message = @"Hello";        </a:t>
            </a:r>
            <a:r>
              <a:rPr lang="en-US" dirty="0" err="1" smtClean="0"/>
              <a:t>NSString</a:t>
            </a:r>
            <a:r>
              <a:rPr lang="en-US" dirty="0" smtClean="0"/>
              <a:t> *</a:t>
            </a:r>
            <a:r>
              <a:rPr lang="en-US" dirty="0" err="1" smtClean="0"/>
              <a:t>newmessage</a:t>
            </a:r>
            <a:r>
              <a:rPr lang="en-US" dirty="0" smtClean="0"/>
              <a:t> = [message </a:t>
            </a:r>
            <a:r>
              <a:rPr lang="en-US" dirty="0" err="1" smtClean="0"/>
              <a:t>insertString</a:t>
            </a:r>
            <a:r>
              <a:rPr lang="en-US" dirty="0" smtClean="0"/>
              <a:t>:@" Kris, how are you?" atIndext:3];</a:t>
            </a:r>
          </a:p>
          <a:p>
            <a:pPr>
              <a:buNone/>
            </a:pPr>
            <a:r>
              <a:rPr lang="en-US" dirty="0" smtClean="0"/>
              <a:t>        </a:t>
            </a:r>
          </a:p>
          <a:p>
            <a:pPr>
              <a:buNone/>
            </a:pPr>
            <a:r>
              <a:rPr lang="en-US" dirty="0" err="1" smtClean="0"/>
              <a:t>NSLog(@"The</a:t>
            </a:r>
            <a:r>
              <a:rPr lang="en-US" dirty="0" smtClean="0"/>
              <a:t> new message is @%",</a:t>
            </a:r>
            <a:r>
              <a:rPr lang="en-US" dirty="0" err="1" smtClean="0"/>
              <a:t>newmessage</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pPr algn="just"/>
            <a:r>
              <a:rPr lang="en-US" dirty="0" smtClean="0"/>
              <a:t>Pointers and Objects</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Void </a:t>
            </a:r>
            <a:r>
              <a:rPr lang="en-US" dirty="0" err="1" smtClean="0"/>
              <a:t>myFunction</a:t>
            </a:r>
            <a:r>
              <a:rPr lang="en-US" dirty="0" smtClean="0"/>
              <a:t> (</a:t>
            </a:r>
            <a:r>
              <a:rPr lang="en-US" dirty="0" err="1" smtClean="0"/>
              <a:t>NSString</a:t>
            </a:r>
            <a:r>
              <a:rPr lang="en-US" dirty="0" smtClean="0"/>
              <a:t> *inbound) {</a:t>
            </a:r>
            <a:br>
              <a:rPr lang="en-US" dirty="0" smtClean="0"/>
            </a:br>
            <a:r>
              <a:rPr lang="en-US" dirty="0" err="1" smtClean="0"/>
              <a:t>NSLog(@”The</a:t>
            </a:r>
            <a:r>
              <a:rPr lang="en-US" dirty="0" smtClean="0"/>
              <a:t> message was %@ “,inbound);</a:t>
            </a:r>
          </a:p>
          <a:p>
            <a:pPr>
              <a:buNone/>
            </a:pPr>
            <a:r>
              <a:rPr lang="en-US" dirty="0" smtClean="0"/>
              <a:t>}</a:t>
            </a:r>
          </a:p>
          <a:p>
            <a:pPr>
              <a:buNone/>
            </a:pPr>
            <a:endParaRPr lang="en-US" dirty="0" smtClean="0"/>
          </a:p>
          <a:p>
            <a:pPr>
              <a:buNone/>
            </a:pPr>
            <a:r>
              <a:rPr lang="en-US" dirty="0" err="1" smtClean="0"/>
              <a:t>NSString</a:t>
            </a:r>
            <a:r>
              <a:rPr lang="en-US" dirty="0" smtClean="0"/>
              <a:t> *message = @”Hello”;</a:t>
            </a:r>
          </a:p>
          <a:p>
            <a:pPr>
              <a:buNone/>
            </a:pPr>
            <a:r>
              <a:rPr lang="en-US" dirty="0" err="1" smtClean="0"/>
              <a:t>myFunction(message</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Passing the pointer</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pPr eaLnBrk="1" hangingPunct="1"/>
            <a:r>
              <a:rPr lang="en-US"/>
              <a:t> Classes</a:t>
            </a:r>
          </a:p>
        </p:txBody>
      </p:sp>
      <p:sp>
        <p:nvSpPr>
          <p:cNvPr id="34819" name="Content Placeholder 2"/>
          <p:cNvSpPr>
            <a:spLocks noGrp="1"/>
          </p:cNvSpPr>
          <p:nvPr>
            <p:ph idx="1"/>
          </p:nvPr>
        </p:nvSpPr>
        <p:spPr/>
        <p:txBody>
          <a:bodyPr/>
          <a:lstStyle/>
          <a:p>
            <a:pPr eaLnBrk="1" hangingPunct="1"/>
            <a:r>
              <a:rPr lang="en-US" dirty="0"/>
              <a:t>Have both definition </a:t>
            </a:r>
            <a:r>
              <a:rPr lang="en-US" dirty="0" smtClean="0"/>
              <a:t>file (interface) </a:t>
            </a:r>
            <a:r>
              <a:rPr lang="en-US" dirty="0"/>
              <a:t>and implementation file :   </a:t>
            </a:r>
            <a:r>
              <a:rPr lang="en-US" dirty="0" err="1">
                <a:solidFill>
                  <a:srgbClr val="FFC000"/>
                </a:solidFill>
              </a:rPr>
              <a:t>classname.h</a:t>
            </a:r>
            <a:r>
              <a:rPr lang="en-US" dirty="0"/>
              <a:t> and </a:t>
            </a:r>
            <a:r>
              <a:rPr lang="en-US" dirty="0" err="1">
                <a:solidFill>
                  <a:srgbClr val="FFC000"/>
                </a:solidFill>
              </a:rPr>
              <a:t>classname.m</a:t>
            </a:r>
            <a:endParaRPr lang="en-US" dirty="0">
              <a:solidFill>
                <a:srgbClr val="FFC000"/>
              </a:solidFill>
            </a:endParaRPr>
          </a:p>
          <a:p>
            <a:pPr eaLnBrk="1" hangingPunct="1"/>
            <a:endParaRPr lang="en-US" dirty="0" smtClean="0">
              <a:solidFill>
                <a:srgbClr val="FFC000"/>
              </a:solidFill>
            </a:endParaRPr>
          </a:p>
          <a:p>
            <a:pPr eaLnBrk="1" hangingPunct="1"/>
            <a:endParaRPr lang="en-US" dirty="0">
              <a:solidFill>
                <a:srgbClr val="FFC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There are 6 </a:t>
            </a:r>
            <a:r>
              <a:rPr lang="en-US" dirty="0" err="1" smtClean="0"/>
              <a:t>homeworks</a:t>
            </a:r>
            <a:r>
              <a:rPr lang="en-US" dirty="0" smtClean="0"/>
              <a:t>….I reserve the right to alter that to accommodate you. </a:t>
            </a:r>
          </a:p>
          <a:p>
            <a:r>
              <a:rPr lang="en-US" dirty="0" smtClean="0"/>
              <a:t>Any alteration to the course plan will not be done without your collective approval…</a:t>
            </a:r>
          </a:p>
          <a:p>
            <a:r>
              <a:rPr lang="en-US" dirty="0" smtClean="0"/>
              <a:t>There is a quiz in week 9, which we will start in class and you will be allowed to take it home and submit it in week 10</a:t>
            </a:r>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Grading</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pPr eaLnBrk="1" hangingPunct="1"/>
            <a:r>
              <a:rPr lang="en-US" sz="4100"/>
              <a:t>Declaring a class in </a:t>
            </a:r>
            <a:r>
              <a:rPr lang="en-US" sz="4100" b="1"/>
              <a:t>ClassName.h</a:t>
            </a:r>
          </a:p>
        </p:txBody>
      </p:sp>
      <p:sp>
        <p:nvSpPr>
          <p:cNvPr id="3" name="Content Placeholder 2"/>
          <p:cNvSpPr>
            <a:spLocks noGrp="1"/>
          </p:cNvSpPr>
          <p:nvPr>
            <p:ph idx="1"/>
          </p:nvPr>
        </p:nvSpPr>
        <p:spPr>
          <a:xfrm>
            <a:off x="0" y="1020762"/>
            <a:ext cx="7467600" cy="4525963"/>
          </a:xfrm>
        </p:spPr>
        <p:txBody>
          <a:bodyPr>
            <a:normAutofit/>
          </a:bodyPr>
          <a:lstStyle/>
          <a:p>
            <a:pPr marL="0" indent="0" eaLnBrk="1" hangingPunct="1">
              <a:lnSpc>
                <a:spcPct val="60000"/>
              </a:lnSpc>
              <a:buFont typeface="Wingdings" pitchFamily="-65" charset="2"/>
              <a:buNone/>
            </a:pPr>
            <a:r>
              <a:rPr lang="en-US" sz="2700">
                <a:latin typeface="Courier" pitchFamily="-65" charset="0"/>
              </a:rPr>
              <a:t>#import &lt;Cocoa/Cocoa.h&gt;</a:t>
            </a:r>
          </a:p>
          <a:p>
            <a:pPr marL="0" indent="0" eaLnBrk="1" hangingPunct="1">
              <a:lnSpc>
                <a:spcPct val="60000"/>
              </a:lnSpc>
              <a:buFont typeface="Wingdings" pitchFamily="-65" charset="2"/>
              <a:buNone/>
            </a:pPr>
            <a:r>
              <a:rPr lang="en-US" sz="2700">
                <a:solidFill>
                  <a:srgbClr val="FFC000"/>
                </a:solidFill>
                <a:latin typeface="Courier" pitchFamily="-65" charset="0"/>
              </a:rPr>
              <a:t>@interface ClassName : Parent {</a:t>
            </a:r>
          </a:p>
          <a:p>
            <a:pPr marL="0" indent="0" eaLnBrk="1" hangingPunct="1">
              <a:lnSpc>
                <a:spcPct val="60000"/>
              </a:lnSpc>
              <a:buFont typeface="Wingdings" pitchFamily="-65" charset="2"/>
              <a:buNone/>
            </a:pPr>
            <a:r>
              <a:rPr lang="en-US" sz="2700">
                <a:latin typeface="Courier" pitchFamily="-65" charset="0"/>
              </a:rPr>
              <a:t>	</a:t>
            </a:r>
            <a:r>
              <a:rPr lang="en-US" sz="2700">
                <a:solidFill>
                  <a:srgbClr val="FFC000"/>
                </a:solidFill>
                <a:latin typeface="Courier" pitchFamily="-65" charset="0"/>
              </a:rPr>
              <a:t>//class variables</a:t>
            </a:r>
          </a:p>
          <a:p>
            <a:pPr marL="0" indent="0" eaLnBrk="1" hangingPunct="1">
              <a:lnSpc>
                <a:spcPct val="60000"/>
              </a:lnSpc>
              <a:buFont typeface="Wingdings" pitchFamily="-65" charset="2"/>
              <a:buNone/>
            </a:pPr>
            <a:r>
              <a:rPr lang="en-US" sz="2700">
                <a:latin typeface="Courier" pitchFamily="-65" charset="0"/>
              </a:rPr>
              <a:t>         int age;</a:t>
            </a:r>
          </a:p>
          <a:p>
            <a:pPr marL="0" indent="0" eaLnBrk="1" hangingPunct="1">
              <a:lnSpc>
                <a:spcPct val="60000"/>
              </a:lnSpc>
              <a:buFont typeface="Wingdings" pitchFamily="-65" charset="2"/>
              <a:buNone/>
            </a:pPr>
            <a:r>
              <a:rPr lang="en-US" sz="2700">
                <a:latin typeface="Courier" pitchFamily="-65" charset="0"/>
              </a:rPr>
              <a:t>	NSString name; </a:t>
            </a:r>
          </a:p>
          <a:p>
            <a:pPr marL="0" indent="0" eaLnBrk="1" hangingPunct="1">
              <a:lnSpc>
                <a:spcPct val="60000"/>
              </a:lnSpc>
              <a:buFont typeface="Wingdings" pitchFamily="-65" charset="2"/>
              <a:buNone/>
            </a:pPr>
            <a:r>
              <a:rPr lang="en-US" sz="2700">
                <a:solidFill>
                  <a:srgbClr val="FFC000"/>
                </a:solidFill>
                <a:latin typeface="Courier" pitchFamily="-65" charset="0"/>
              </a:rPr>
              <a:t>}</a:t>
            </a:r>
          </a:p>
          <a:p>
            <a:pPr marL="0" indent="0" eaLnBrk="1" hangingPunct="1">
              <a:lnSpc>
                <a:spcPct val="80000"/>
              </a:lnSpc>
              <a:buFont typeface="Wingdings 2" pitchFamily="-65" charset="2"/>
              <a:buNone/>
            </a:pPr>
            <a:r>
              <a:rPr lang="en-US" sz="2600">
                <a:solidFill>
                  <a:srgbClr val="FFC000"/>
                </a:solidFill>
              </a:rPr>
              <a:t>// methods declared </a:t>
            </a:r>
          </a:p>
          <a:p>
            <a:pPr marL="0" indent="0" eaLnBrk="1" hangingPunct="1">
              <a:lnSpc>
                <a:spcPct val="60000"/>
              </a:lnSpc>
              <a:buFont typeface="Wingdings" pitchFamily="-65" charset="2"/>
              <a:buNone/>
            </a:pPr>
            <a:r>
              <a:rPr lang="en-US" sz="2700">
                <a:latin typeface="Courier" pitchFamily="-65" charset="0"/>
              </a:rPr>
              <a:t>-(void)setAge:(int)number;</a:t>
            </a:r>
          </a:p>
          <a:p>
            <a:pPr marL="0" indent="0" eaLnBrk="1" hangingPunct="1">
              <a:lnSpc>
                <a:spcPct val="60000"/>
              </a:lnSpc>
              <a:buFont typeface="Wingdings" pitchFamily="-65" charset="2"/>
              <a:buNone/>
            </a:pPr>
            <a:r>
              <a:rPr lang="en-US" sz="2700">
                <a:latin typeface="Courier" pitchFamily="-65" charset="0"/>
              </a:rPr>
              <a:t>-(void)setName:(NSString)n;</a:t>
            </a:r>
          </a:p>
          <a:p>
            <a:pPr marL="0" indent="0" eaLnBrk="1" hangingPunct="1">
              <a:lnSpc>
                <a:spcPct val="60000"/>
              </a:lnSpc>
              <a:buFont typeface="Wingdings" pitchFamily="-65" charset="2"/>
              <a:buNone/>
            </a:pPr>
            <a:r>
              <a:rPr lang="en-US" sz="2700">
                <a:latin typeface="Courier" pitchFamily="-65" charset="0"/>
              </a:rPr>
              <a:t>-(int)getAge;</a:t>
            </a:r>
          </a:p>
          <a:p>
            <a:pPr marL="0" indent="0" eaLnBrk="1" hangingPunct="1">
              <a:lnSpc>
                <a:spcPct val="60000"/>
              </a:lnSpc>
              <a:buFont typeface="Wingdings" pitchFamily="-65" charset="2"/>
              <a:buNone/>
            </a:pPr>
            <a:r>
              <a:rPr lang="en-US" sz="2700">
                <a:latin typeface="Courier" pitchFamily="-65" charset="0"/>
              </a:rPr>
              <a:t>-(NSString)getName;</a:t>
            </a:r>
          </a:p>
          <a:p>
            <a:pPr marL="0" indent="0" eaLnBrk="1" hangingPunct="1">
              <a:lnSpc>
                <a:spcPct val="60000"/>
              </a:lnSpc>
              <a:buFont typeface="Wingdings" pitchFamily="-65" charset="2"/>
              <a:buNone/>
            </a:pPr>
            <a:endParaRPr lang="en-US" sz="2700">
              <a:latin typeface="Courier" pitchFamily="-65" charset="0"/>
            </a:endParaRPr>
          </a:p>
          <a:p>
            <a:pPr marL="0" indent="0" eaLnBrk="1" hangingPunct="1">
              <a:lnSpc>
                <a:spcPct val="60000"/>
              </a:lnSpc>
              <a:buFont typeface="Wingdings" pitchFamily="-65" charset="2"/>
              <a:buNone/>
            </a:pPr>
            <a:r>
              <a:rPr lang="en-US" sz="2700">
                <a:solidFill>
                  <a:srgbClr val="FFC000"/>
                </a:solidFill>
                <a:latin typeface="Courier" pitchFamily="-65" charset="0"/>
              </a:rPr>
              <a:t>@end</a:t>
            </a:r>
          </a:p>
          <a:p>
            <a:pPr marL="0" indent="0" eaLnBrk="1" hangingPunct="1">
              <a:lnSpc>
                <a:spcPct val="80000"/>
              </a:lnSpc>
              <a:buFont typeface="Wingdings 2" pitchFamily="-65" charset="2"/>
              <a:buNone/>
            </a:pPr>
            <a:endParaRPr lang="en-US" sz="2600"/>
          </a:p>
        </p:txBody>
      </p:sp>
      <p:sp>
        <p:nvSpPr>
          <p:cNvPr id="35844" name="TextBox 4"/>
          <p:cNvSpPr txBox="1">
            <a:spLocks noChangeArrowheads="1"/>
          </p:cNvSpPr>
          <p:nvPr/>
        </p:nvSpPr>
        <p:spPr bwMode="auto">
          <a:xfrm>
            <a:off x="4495801" y="4038600"/>
            <a:ext cx="4571999" cy="2677656"/>
          </a:xfrm>
          <a:prstGeom prst="rect">
            <a:avLst/>
          </a:prstGeom>
          <a:solidFill>
            <a:srgbClr val="FFC000"/>
          </a:solidFill>
          <a:ln w="9525">
            <a:noFill/>
            <a:miter lim="800000"/>
            <a:headEnd/>
            <a:tailEnd/>
          </a:ln>
        </p:spPr>
        <p:txBody>
          <a:bodyPr wrap="square">
            <a:prstTxWarp prst="textNoShape">
              <a:avLst/>
            </a:prstTxWarp>
            <a:spAutoFit/>
          </a:bodyPr>
          <a:lstStyle/>
          <a:p>
            <a:r>
              <a:rPr lang="en-US" sz="1400" dirty="0">
                <a:solidFill>
                  <a:schemeClr val="bg1"/>
                </a:solidFill>
              </a:rPr>
              <a:t>#import &lt;</a:t>
            </a:r>
            <a:r>
              <a:rPr lang="en-US" sz="1400" dirty="0" err="1">
                <a:solidFill>
                  <a:schemeClr val="bg1"/>
                </a:solidFill>
              </a:rPr>
              <a:t>standardimports.h</a:t>
            </a:r>
            <a:r>
              <a:rPr lang="en-US" sz="1400" dirty="0">
                <a:solidFill>
                  <a:schemeClr val="bg1"/>
                </a:solidFill>
              </a:rPr>
              <a:t>&gt;</a:t>
            </a:r>
          </a:p>
          <a:p>
            <a:r>
              <a:rPr lang="en-US" sz="1400" dirty="0">
                <a:solidFill>
                  <a:schemeClr val="bg1"/>
                </a:solidFill>
              </a:rPr>
              <a:t>#import “local-your-</a:t>
            </a:r>
            <a:r>
              <a:rPr lang="en-US" sz="1400" dirty="0" err="1">
                <a:solidFill>
                  <a:schemeClr val="bg1"/>
                </a:solidFill>
              </a:rPr>
              <a:t>otherfiles.h</a:t>
            </a:r>
            <a:r>
              <a:rPr lang="en-US" sz="1400" dirty="0">
                <a:solidFill>
                  <a:schemeClr val="bg1"/>
                </a:solidFill>
              </a:rPr>
              <a:t>”</a:t>
            </a:r>
          </a:p>
          <a:p>
            <a:r>
              <a:rPr lang="en-US" sz="1400" dirty="0">
                <a:solidFill>
                  <a:schemeClr val="bg1"/>
                </a:solidFill>
              </a:rPr>
              <a:t/>
            </a:r>
            <a:br>
              <a:rPr lang="en-US" sz="1400" dirty="0">
                <a:solidFill>
                  <a:schemeClr val="bg1"/>
                </a:solidFill>
              </a:rPr>
            </a:br>
            <a:r>
              <a:rPr lang="en-US" sz="1400" dirty="0">
                <a:solidFill>
                  <a:schemeClr val="bg1"/>
                </a:solidFill>
              </a:rPr>
              <a:t>@interface  </a:t>
            </a:r>
            <a:r>
              <a:rPr lang="en-US" sz="1400" dirty="0" err="1">
                <a:solidFill>
                  <a:schemeClr val="bg1"/>
                </a:solidFill>
              </a:rPr>
              <a:t>ClassName</a:t>
            </a:r>
            <a:r>
              <a:rPr lang="en-US" sz="1400" dirty="0">
                <a:solidFill>
                  <a:schemeClr val="bg1"/>
                </a:solidFill>
              </a:rPr>
              <a:t>: Parent {</a:t>
            </a:r>
          </a:p>
          <a:p>
            <a:r>
              <a:rPr lang="en-US" sz="1400" dirty="0">
                <a:solidFill>
                  <a:schemeClr val="bg1"/>
                </a:solidFill>
              </a:rPr>
              <a:t>    //class variables</a:t>
            </a:r>
          </a:p>
          <a:p>
            <a:r>
              <a:rPr lang="en-US" sz="1400" dirty="0">
                <a:solidFill>
                  <a:schemeClr val="bg1"/>
                </a:solidFill>
              </a:rPr>
              <a:t>}</a:t>
            </a:r>
          </a:p>
          <a:p>
            <a:endParaRPr lang="en-US" sz="1400" dirty="0">
              <a:solidFill>
                <a:schemeClr val="bg1"/>
              </a:solidFill>
            </a:endParaRPr>
          </a:p>
          <a:p>
            <a:r>
              <a:rPr lang="en-US" sz="1400" dirty="0">
                <a:solidFill>
                  <a:schemeClr val="bg1"/>
                </a:solidFill>
              </a:rPr>
              <a:t>//methods</a:t>
            </a:r>
          </a:p>
          <a:p>
            <a:r>
              <a:rPr lang="en-US" sz="1400" dirty="0">
                <a:solidFill>
                  <a:schemeClr val="bg1"/>
                </a:solidFill>
              </a:rPr>
              <a:t>-(</a:t>
            </a:r>
            <a:r>
              <a:rPr lang="en-US" sz="1400" dirty="0" err="1">
                <a:solidFill>
                  <a:schemeClr val="bg1"/>
                </a:solidFill>
              </a:rPr>
              <a:t>return_type</a:t>
            </a:r>
            <a:r>
              <a:rPr lang="en-US" sz="1400" dirty="0">
                <a:solidFill>
                  <a:schemeClr val="bg1"/>
                </a:solidFill>
              </a:rPr>
              <a:t>) methodName:(type)param1, (type) param2;</a:t>
            </a:r>
          </a:p>
          <a:p>
            <a:endParaRPr lang="en-US" sz="1400" dirty="0">
              <a:solidFill>
                <a:schemeClr val="bg1"/>
              </a:solidFill>
            </a:endParaRPr>
          </a:p>
          <a:p>
            <a:r>
              <a:rPr lang="en-US" sz="1400" dirty="0">
                <a:solidFill>
                  <a:schemeClr val="bg1"/>
                </a:solidFill>
              </a:rPr>
              <a:t>@end</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a:t>Declaring methods</a:t>
            </a:r>
          </a:p>
        </p:txBody>
      </p:sp>
      <p:sp>
        <p:nvSpPr>
          <p:cNvPr id="36867" name="Text Box 5"/>
          <p:cNvSpPr txBox="1">
            <a:spLocks noChangeArrowheads="1"/>
          </p:cNvSpPr>
          <p:nvPr/>
        </p:nvSpPr>
        <p:spPr bwMode="auto">
          <a:xfrm>
            <a:off x="1371600" y="1524000"/>
            <a:ext cx="61722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C++ syntax</a:t>
            </a:r>
          </a:p>
        </p:txBody>
      </p:sp>
      <p:sp>
        <p:nvSpPr>
          <p:cNvPr id="36868" name="Text Box 6"/>
          <p:cNvSpPr txBox="1">
            <a:spLocks noChangeArrowheads="1"/>
          </p:cNvSpPr>
          <p:nvPr/>
        </p:nvSpPr>
        <p:spPr bwMode="auto">
          <a:xfrm>
            <a:off x="1371600" y="3581400"/>
            <a:ext cx="5943600" cy="579438"/>
          </a:xfrm>
          <a:prstGeom prst="rect">
            <a:avLst/>
          </a:prstGeom>
          <a:noFill/>
          <a:ln w="9525">
            <a:noFill/>
            <a:miter lim="800000"/>
            <a:headEnd/>
            <a:tailEnd/>
          </a:ln>
        </p:spPr>
        <p:txBody>
          <a:bodyPr>
            <a:prstTxWarp prst="textNoShape">
              <a:avLst/>
            </a:prstTxWarp>
            <a:spAutoFit/>
          </a:bodyPr>
          <a:lstStyle/>
          <a:p>
            <a:pPr>
              <a:spcBef>
                <a:spcPct val="50000"/>
              </a:spcBef>
            </a:pPr>
            <a:r>
              <a:rPr lang="en-US" sz="3200"/>
              <a:t>Objective-C syntax</a:t>
            </a:r>
          </a:p>
        </p:txBody>
      </p:sp>
      <p:sp>
        <p:nvSpPr>
          <p:cNvPr id="36869" name="Text Box 7"/>
          <p:cNvSpPr txBox="1">
            <a:spLocks noChangeArrowheads="1"/>
          </p:cNvSpPr>
          <p:nvPr/>
        </p:nvSpPr>
        <p:spPr bwMode="auto">
          <a:xfrm>
            <a:off x="1219200" y="2286000"/>
            <a:ext cx="69342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2000">
                <a:latin typeface="Courier" pitchFamily="-65" charset="0"/>
              </a:rPr>
              <a:t>void function(int x, int y, char z);</a:t>
            </a:r>
          </a:p>
          <a:p>
            <a:pPr>
              <a:spcBef>
                <a:spcPct val="50000"/>
              </a:spcBef>
            </a:pPr>
            <a:r>
              <a:rPr lang="en-US" sz="2000">
                <a:latin typeface="Courier" pitchFamily="-65" charset="0"/>
              </a:rPr>
              <a:t>Object.function(x, y, z);</a:t>
            </a:r>
          </a:p>
        </p:txBody>
      </p:sp>
      <p:sp>
        <p:nvSpPr>
          <p:cNvPr id="36870" name="Text Box 9"/>
          <p:cNvSpPr txBox="1">
            <a:spLocks noChangeArrowheads="1"/>
          </p:cNvSpPr>
          <p:nvPr/>
        </p:nvSpPr>
        <p:spPr bwMode="auto">
          <a:xfrm>
            <a:off x="1295400" y="4267200"/>
            <a:ext cx="6934200" cy="854075"/>
          </a:xfrm>
          <a:prstGeom prst="rect">
            <a:avLst/>
          </a:prstGeom>
          <a:noFill/>
          <a:ln w="9525">
            <a:noFill/>
            <a:miter lim="800000"/>
            <a:headEnd/>
            <a:tailEnd/>
          </a:ln>
        </p:spPr>
        <p:txBody>
          <a:bodyPr>
            <a:prstTxWarp prst="textNoShape">
              <a:avLst/>
            </a:prstTxWarp>
            <a:spAutoFit/>
          </a:bodyPr>
          <a:lstStyle/>
          <a:p>
            <a:pPr>
              <a:spcBef>
                <a:spcPct val="50000"/>
              </a:spcBef>
            </a:pPr>
            <a:r>
              <a:rPr lang="en-US" sz="2000">
                <a:solidFill>
                  <a:srgbClr val="FFC000"/>
                </a:solidFill>
                <a:latin typeface="Courier" pitchFamily="-65" charset="0"/>
              </a:rPr>
              <a:t>-(void) method:(int)x, (int)y, (char)z;</a:t>
            </a:r>
          </a:p>
          <a:p>
            <a:pPr>
              <a:spcBef>
                <a:spcPct val="50000"/>
              </a:spcBef>
            </a:pPr>
            <a:r>
              <a:rPr lang="en-US" sz="2000">
                <a:solidFill>
                  <a:srgbClr val="92D050"/>
                </a:solidFill>
                <a:latin typeface="Courier" pitchFamily="-65" charset="0"/>
              </a:rPr>
              <a:t>[Object function:x, y, z];</a:t>
            </a:r>
          </a:p>
        </p:txBody>
      </p:sp>
      <p:sp>
        <p:nvSpPr>
          <p:cNvPr id="36871" name="Text Box 5"/>
          <p:cNvSpPr txBox="1">
            <a:spLocks noChangeArrowheads="1"/>
          </p:cNvSpPr>
          <p:nvPr/>
        </p:nvSpPr>
        <p:spPr bwMode="auto">
          <a:xfrm>
            <a:off x="3810000" y="5410200"/>
            <a:ext cx="4572000" cy="461963"/>
          </a:xfrm>
          <a:prstGeom prst="rect">
            <a:avLst/>
          </a:prstGeom>
          <a:solidFill>
            <a:srgbClr val="FFC000"/>
          </a:solidFill>
          <a:ln w="12700">
            <a:solidFill>
              <a:schemeClr val="hlink"/>
            </a:solidFill>
            <a:miter lim="800000"/>
            <a:headEnd/>
            <a:tailEnd/>
          </a:ln>
        </p:spPr>
        <p:txBody>
          <a:bodyPr>
            <a:prstTxWarp prst="textNoShape">
              <a:avLst/>
            </a:prstTxWarp>
            <a:spAutoFit/>
          </a:bodyPr>
          <a:lstStyle/>
          <a:p>
            <a:pPr>
              <a:spcBef>
                <a:spcPct val="50000"/>
              </a:spcBef>
            </a:pPr>
            <a:r>
              <a:rPr lang="en-US">
                <a:solidFill>
                  <a:schemeClr val="bg1"/>
                </a:solidFill>
              </a:rPr>
              <a:t>-</a:t>
            </a:r>
            <a:r>
              <a:rPr lang="en-US" sz="1400">
                <a:solidFill>
                  <a:schemeClr val="bg1"/>
                </a:solidFill>
              </a:rPr>
              <a:t>(return type) function_name: (type) p1, (type) p2, ***;</a:t>
            </a:r>
          </a:p>
        </p:txBody>
      </p:sp>
      <p:cxnSp>
        <p:nvCxnSpPr>
          <p:cNvPr id="11" name="Curved Connector 10"/>
          <p:cNvCxnSpPr/>
          <p:nvPr/>
        </p:nvCxnSpPr>
        <p:spPr>
          <a:xfrm rot="16200000" flipV="1">
            <a:off x="4999038" y="5287962"/>
            <a:ext cx="762000" cy="549275"/>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sp>
        <p:nvSpPr>
          <p:cNvPr id="36873" name="Text Box 5"/>
          <p:cNvSpPr txBox="1">
            <a:spLocks noChangeArrowheads="1"/>
          </p:cNvSpPr>
          <p:nvPr/>
        </p:nvSpPr>
        <p:spPr bwMode="auto">
          <a:xfrm>
            <a:off x="304800" y="5486400"/>
            <a:ext cx="3429000" cy="646113"/>
          </a:xfrm>
          <a:prstGeom prst="rect">
            <a:avLst/>
          </a:prstGeom>
          <a:solidFill>
            <a:srgbClr val="FFC000"/>
          </a:solidFill>
          <a:ln w="12700">
            <a:solidFill>
              <a:schemeClr val="hlink"/>
            </a:solidFill>
            <a:miter lim="800000"/>
            <a:headEnd/>
            <a:tailEnd/>
          </a:ln>
        </p:spPr>
        <p:txBody>
          <a:bodyPr>
            <a:prstTxWarp prst="textNoShape">
              <a:avLst/>
            </a:prstTxWarp>
            <a:spAutoFit/>
          </a:bodyPr>
          <a:lstStyle/>
          <a:p>
            <a:pPr>
              <a:spcBef>
                <a:spcPct val="50000"/>
              </a:spcBef>
            </a:pPr>
            <a:r>
              <a:rPr lang="en-US" sz="1800">
                <a:solidFill>
                  <a:schemeClr val="bg1"/>
                </a:solidFill>
              </a:rPr>
              <a:t>Apply function to Object</a:t>
            </a:r>
            <a:br>
              <a:rPr lang="en-US" sz="1800">
                <a:solidFill>
                  <a:schemeClr val="bg1"/>
                </a:solidFill>
              </a:rPr>
            </a:br>
            <a:r>
              <a:rPr lang="en-US" sz="1800">
                <a:solidFill>
                  <a:schemeClr val="bg1"/>
                </a:solidFill>
              </a:rPr>
              <a:t>passing parameters x,y,z</a:t>
            </a:r>
          </a:p>
        </p:txBody>
      </p:sp>
      <p:cxnSp>
        <p:nvCxnSpPr>
          <p:cNvPr id="13" name="Curved Connector 12"/>
          <p:cNvCxnSpPr/>
          <p:nvPr/>
        </p:nvCxnSpPr>
        <p:spPr>
          <a:xfrm rot="5400000" flipH="1" flipV="1">
            <a:off x="1257300" y="5600700"/>
            <a:ext cx="457200" cy="381000"/>
          </a:xfrm>
          <a:prstGeom prst="curvedConnector3">
            <a:avLst>
              <a:gd name="adj1" fmla="val 50000"/>
            </a:avLst>
          </a:prstGeom>
          <a:ln>
            <a:tailEnd type="arrow"/>
          </a:ln>
        </p:spPr>
        <p:style>
          <a:lnRef idx="1">
            <a:schemeClr val="accent2"/>
          </a:lnRef>
          <a:fillRef idx="0">
            <a:schemeClr val="accent2"/>
          </a:fillRef>
          <a:effectRef idx="0">
            <a:schemeClr val="accent2"/>
          </a:effectRef>
          <a:fontRef idx="minor">
            <a:schemeClr val="tx1"/>
          </a:fontRef>
        </p:style>
      </p:cxn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a:t>Whats this + and – stuff?</a:t>
            </a:r>
          </a:p>
        </p:txBody>
      </p:sp>
      <p:sp>
        <p:nvSpPr>
          <p:cNvPr id="37891" name="Rectangle 3"/>
          <p:cNvSpPr>
            <a:spLocks noGrp="1" noChangeArrowheads="1"/>
          </p:cNvSpPr>
          <p:nvPr>
            <p:ph idx="1"/>
          </p:nvPr>
        </p:nvSpPr>
        <p:spPr>
          <a:xfrm>
            <a:off x="457200" y="1371600"/>
            <a:ext cx="7467600" cy="4525963"/>
          </a:xfrm>
        </p:spPr>
        <p:txBody>
          <a:bodyPr>
            <a:normAutofit fontScale="92500"/>
          </a:bodyPr>
          <a:lstStyle/>
          <a:p>
            <a:pPr eaLnBrk="1" hangingPunct="1"/>
            <a:r>
              <a:rPr lang="en-US"/>
              <a:t>When declaring or implementing functions for a class</a:t>
            </a:r>
            <a:r>
              <a:rPr lang="en-US">
                <a:solidFill>
                  <a:srgbClr val="FFC000"/>
                </a:solidFill>
              </a:rPr>
              <a:t>, they must begin with a + or -</a:t>
            </a:r>
          </a:p>
          <a:p>
            <a:pPr eaLnBrk="1" hangingPunct="1"/>
            <a:r>
              <a:rPr lang="en-US">
                <a:solidFill>
                  <a:srgbClr val="FFC000"/>
                </a:solidFill>
              </a:rPr>
              <a:t>+</a:t>
            </a:r>
            <a:r>
              <a:rPr lang="en-US"/>
              <a:t> indicates a “</a:t>
            </a:r>
            <a:r>
              <a:rPr lang="en-US">
                <a:solidFill>
                  <a:srgbClr val="92D050"/>
                </a:solidFill>
              </a:rPr>
              <a:t>class method</a:t>
            </a:r>
            <a:r>
              <a:rPr lang="en-US"/>
              <a:t>” that can only be used by the class itself.  </a:t>
            </a:r>
            <a:r>
              <a:rPr lang="en-US" sz="2400"/>
              <a:t>(they are like static methods in Java invoked on class itself)</a:t>
            </a:r>
            <a:endParaRPr lang="en-US"/>
          </a:p>
          <a:p>
            <a:pPr eaLnBrk="1" hangingPunct="1"/>
            <a:r>
              <a:rPr lang="en-US">
                <a:solidFill>
                  <a:srgbClr val="FFC000"/>
                </a:solidFill>
              </a:rPr>
              <a:t>- </a:t>
            </a:r>
            <a:r>
              <a:rPr lang="en-US"/>
              <a:t>indicates “</a:t>
            </a:r>
            <a:r>
              <a:rPr lang="en-US">
                <a:solidFill>
                  <a:srgbClr val="92D050"/>
                </a:solidFill>
              </a:rPr>
              <a:t>instance methods</a:t>
            </a:r>
            <a:r>
              <a:rPr lang="en-US"/>
              <a:t>” to be used by the client program (</a:t>
            </a:r>
            <a:r>
              <a:rPr lang="en-US">
                <a:solidFill>
                  <a:srgbClr val="FFC000"/>
                </a:solidFill>
              </a:rPr>
              <a:t>public</a:t>
            </a:r>
            <a:r>
              <a:rPr lang="en-US"/>
              <a:t> functions) –invoked on an object / class instance .  </a:t>
            </a:r>
            <a:r>
              <a:rPr lang="en-US" sz="2400"/>
              <a:t>(they are like regular methods in Java invoked on object)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61ECC882-69CC-E840-AFE6-AC0E8FE4EF22}" type="slidenum">
              <a:rPr lang="en-US"/>
              <a:pPr/>
              <a:t>33</a:t>
            </a:fld>
            <a:endParaRPr lang="en-US"/>
          </a:p>
        </p:txBody>
      </p:sp>
      <p:sp>
        <p:nvSpPr>
          <p:cNvPr id="59394" name="Rectangle 2"/>
          <p:cNvSpPr>
            <a:spLocks noGrp="1" noChangeArrowheads="1"/>
          </p:cNvSpPr>
          <p:nvPr>
            <p:ph type="title"/>
          </p:nvPr>
        </p:nvSpPr>
        <p:spPr/>
        <p:txBody>
          <a:bodyPr/>
          <a:lstStyle/>
          <a:p>
            <a:r>
              <a:rPr lang="en-US"/>
              <a:t>Inheritance</a:t>
            </a:r>
          </a:p>
        </p:txBody>
      </p:sp>
      <p:sp>
        <p:nvSpPr>
          <p:cNvPr id="59395" name="Rectangle 3"/>
          <p:cNvSpPr>
            <a:spLocks noGrp="1" noChangeArrowheads="1"/>
          </p:cNvSpPr>
          <p:nvPr>
            <p:ph type="body" sz="half" idx="2"/>
          </p:nvPr>
        </p:nvSpPr>
        <p:spPr>
          <a:xfrm>
            <a:off x="4953000" y="1600200"/>
            <a:ext cx="4033838" cy="4525963"/>
          </a:xfrm>
        </p:spPr>
        <p:txBody>
          <a:bodyPr/>
          <a:lstStyle/>
          <a:p>
            <a:r>
              <a:rPr lang="en-US" sz="2400"/>
              <a:t>Root class is NSObject</a:t>
            </a:r>
          </a:p>
          <a:p>
            <a:r>
              <a:rPr lang="en-US" sz="2400"/>
              <a:t>Inheritance is cumulative. A Square object has the methods and instance variables defined for Rectangle, Shape, Graphic, and NSObject, as well as those defined specifically for Square</a:t>
            </a:r>
          </a:p>
          <a:p>
            <a:endParaRPr lang="en-US" sz="2400"/>
          </a:p>
        </p:txBody>
      </p:sp>
      <p:pic>
        <p:nvPicPr>
          <p:cNvPr id="59396" name="Picture 4" descr="GRAPHI1"/>
          <p:cNvPicPr>
            <a:picLocks noGrp="1" noChangeAspect="1" noChangeArrowheads="1"/>
          </p:cNvPicPr>
          <p:nvPr>
            <p:ph type="clipArt" sz="half" idx="1"/>
          </p:nvPr>
        </p:nvPicPr>
        <p:blipFill>
          <a:blip r:embed="rId2"/>
          <a:srcRect/>
          <a:stretch>
            <a:fillRect/>
          </a:stretch>
        </p:blipFill>
        <p:spPr>
          <a:xfrm>
            <a:off x="228600" y="2057400"/>
            <a:ext cx="4419600" cy="3140075"/>
          </a:xfrm>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E1769AE-DFEE-C04D-9E8E-84441B175B23}" type="slidenum">
              <a:rPr lang="en-US"/>
              <a:pPr/>
              <a:t>34</a:t>
            </a:fld>
            <a:endParaRPr lang="en-US"/>
          </a:p>
        </p:txBody>
      </p:sp>
      <p:sp>
        <p:nvSpPr>
          <p:cNvPr id="60418" name="Rectangle 2"/>
          <p:cNvSpPr>
            <a:spLocks noGrp="1" noChangeArrowheads="1"/>
          </p:cNvSpPr>
          <p:nvPr>
            <p:ph type="title"/>
          </p:nvPr>
        </p:nvSpPr>
        <p:spPr/>
        <p:txBody>
          <a:bodyPr/>
          <a:lstStyle/>
          <a:p>
            <a:r>
              <a:rPr lang="en-US"/>
              <a:t>Inheritance (cont.)</a:t>
            </a:r>
          </a:p>
        </p:txBody>
      </p:sp>
      <p:sp>
        <p:nvSpPr>
          <p:cNvPr id="60419" name="Rectangle 3"/>
          <p:cNvSpPr>
            <a:spLocks noGrp="1" noChangeArrowheads="1"/>
          </p:cNvSpPr>
          <p:nvPr>
            <p:ph type="body" idx="1"/>
          </p:nvPr>
        </p:nvSpPr>
        <p:spPr/>
        <p:txBody>
          <a:bodyPr/>
          <a:lstStyle/>
          <a:p>
            <a:pPr>
              <a:lnSpc>
                <a:spcPct val="90000"/>
              </a:lnSpc>
            </a:pPr>
            <a:r>
              <a:rPr lang="en-US" sz="2400"/>
              <a:t>Instance Variables: The new object contains not only the instance variables that were defined for its class, but also the instance variables defined for its super class, all the way back to the root class</a:t>
            </a:r>
          </a:p>
          <a:p>
            <a:pPr>
              <a:lnSpc>
                <a:spcPct val="90000"/>
              </a:lnSpc>
            </a:pPr>
            <a:r>
              <a:rPr lang="en-US" sz="2400"/>
              <a:t>Methods: An object has access not only to the methods that were defined for its class, but also to methods defined for its super class</a:t>
            </a:r>
          </a:p>
          <a:p>
            <a:pPr>
              <a:lnSpc>
                <a:spcPct val="90000"/>
              </a:lnSpc>
            </a:pPr>
            <a:r>
              <a:rPr lang="en-US" sz="2400"/>
              <a:t>Method Overriding: Implement a new method with the same name as one defined in a class farther up the hierarchy. The new method overrides the original; instances of the new class will perform it rather than the original </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474A6AD-AEC8-3045-82C1-2D624441D526}" type="slidenum">
              <a:rPr lang="en-US"/>
              <a:pPr/>
              <a:t>35</a:t>
            </a:fld>
            <a:endParaRPr lang="en-US"/>
          </a:p>
        </p:txBody>
      </p:sp>
      <p:sp>
        <p:nvSpPr>
          <p:cNvPr id="63490" name="Rectangle 2"/>
          <p:cNvSpPr>
            <a:spLocks noGrp="1" noChangeArrowheads="1"/>
          </p:cNvSpPr>
          <p:nvPr>
            <p:ph type="title"/>
          </p:nvPr>
        </p:nvSpPr>
        <p:spPr/>
        <p:txBody>
          <a:bodyPr/>
          <a:lstStyle/>
          <a:p>
            <a:r>
              <a:rPr lang="en-US"/>
              <a:t>The Interface</a:t>
            </a:r>
          </a:p>
        </p:txBody>
      </p:sp>
      <p:sp>
        <p:nvSpPr>
          <p:cNvPr id="63491" name="Rectangle 3"/>
          <p:cNvSpPr>
            <a:spLocks noGrp="1" noChangeArrowheads="1"/>
          </p:cNvSpPr>
          <p:nvPr>
            <p:ph type="body" idx="1"/>
          </p:nvPr>
        </p:nvSpPr>
        <p:spPr/>
        <p:txBody>
          <a:bodyPr/>
          <a:lstStyle/>
          <a:p>
            <a:pPr>
              <a:lnSpc>
                <a:spcPct val="90000"/>
              </a:lnSpc>
            </a:pPr>
            <a:r>
              <a:rPr lang="en-US"/>
              <a:t>The declaration of a class interface begins with the compiler directive </a:t>
            </a:r>
            <a:r>
              <a:rPr lang="en-US" b="1"/>
              <a:t>@interface</a:t>
            </a:r>
            <a:r>
              <a:rPr lang="en-US"/>
              <a:t> and ends with the directive </a:t>
            </a:r>
            <a:r>
              <a:rPr lang="en-US" b="1"/>
              <a:t>@end</a:t>
            </a:r>
          </a:p>
          <a:p>
            <a:pPr>
              <a:lnSpc>
                <a:spcPct val="90000"/>
              </a:lnSpc>
              <a:buFontTx/>
              <a:buNone/>
            </a:pPr>
            <a:endParaRPr lang="en-US"/>
          </a:p>
          <a:p>
            <a:pPr>
              <a:lnSpc>
                <a:spcPct val="90000"/>
              </a:lnSpc>
              <a:buFontTx/>
              <a:buNone/>
            </a:pPr>
            <a:r>
              <a:rPr lang="en-US" sz="2400">
                <a:latin typeface="Courier New" pitchFamily="-65" charset="0"/>
              </a:rPr>
              <a:t>@interface </a:t>
            </a:r>
            <a:r>
              <a:rPr lang="en-US" sz="2400" i="1">
                <a:latin typeface="Courier New" pitchFamily="-65" charset="0"/>
              </a:rPr>
              <a:t>ClassName</a:t>
            </a:r>
            <a:r>
              <a:rPr lang="en-US" sz="2400">
                <a:latin typeface="Courier New" pitchFamily="-65" charset="0"/>
              </a:rPr>
              <a:t> </a:t>
            </a:r>
            <a:r>
              <a:rPr lang="en-US" sz="2400" b="1">
                <a:latin typeface="Courier New" pitchFamily="-65" charset="0"/>
              </a:rPr>
              <a:t>:</a:t>
            </a:r>
            <a:r>
              <a:rPr lang="en-US" sz="2400">
                <a:latin typeface="Courier New" pitchFamily="-65" charset="0"/>
              </a:rPr>
              <a:t> </a:t>
            </a:r>
            <a:r>
              <a:rPr lang="en-US" sz="2400" i="1">
                <a:latin typeface="Courier New" pitchFamily="-65" charset="0"/>
              </a:rPr>
              <a:t>ItsSuperclass </a:t>
            </a:r>
          </a:p>
          <a:p>
            <a:pPr>
              <a:lnSpc>
                <a:spcPct val="90000"/>
              </a:lnSpc>
              <a:buFontTx/>
              <a:buNone/>
            </a:pPr>
            <a:r>
              <a:rPr lang="en-US" sz="2400">
                <a:latin typeface="Courier New" pitchFamily="-65" charset="0"/>
              </a:rPr>
              <a:t>{ </a:t>
            </a:r>
          </a:p>
          <a:p>
            <a:pPr>
              <a:lnSpc>
                <a:spcPct val="90000"/>
              </a:lnSpc>
              <a:buFontTx/>
              <a:buNone/>
            </a:pPr>
            <a:r>
              <a:rPr lang="en-US" sz="2400">
                <a:latin typeface="Courier New" pitchFamily="-65" charset="0"/>
              </a:rPr>
              <a:t>	</a:t>
            </a:r>
            <a:r>
              <a:rPr lang="en-US" sz="2400" i="1">
                <a:latin typeface="Courier New" pitchFamily="-65" charset="0"/>
              </a:rPr>
              <a:t>instance variable declarations</a:t>
            </a:r>
            <a:r>
              <a:rPr lang="en-US" sz="2400">
                <a:latin typeface="Courier New" pitchFamily="-65" charset="0"/>
              </a:rPr>
              <a:t> </a:t>
            </a:r>
          </a:p>
          <a:p>
            <a:pPr>
              <a:lnSpc>
                <a:spcPct val="90000"/>
              </a:lnSpc>
              <a:buFontTx/>
              <a:buNone/>
            </a:pPr>
            <a:r>
              <a:rPr lang="en-US" sz="2400">
                <a:latin typeface="Courier New" pitchFamily="-65" charset="0"/>
              </a:rPr>
              <a:t>} </a:t>
            </a:r>
          </a:p>
          <a:p>
            <a:pPr>
              <a:lnSpc>
                <a:spcPct val="90000"/>
              </a:lnSpc>
              <a:buFontTx/>
              <a:buNone/>
            </a:pPr>
            <a:r>
              <a:rPr lang="en-US" sz="2400" i="1">
                <a:latin typeface="Courier New" pitchFamily="-65" charset="0"/>
              </a:rPr>
              <a:t>method declarations</a:t>
            </a:r>
            <a:r>
              <a:rPr lang="en-US" sz="2400">
                <a:latin typeface="Courier New" pitchFamily="-65" charset="0"/>
              </a:rPr>
              <a:t> </a:t>
            </a:r>
          </a:p>
          <a:p>
            <a:pPr>
              <a:lnSpc>
                <a:spcPct val="90000"/>
              </a:lnSpc>
              <a:buFontTx/>
              <a:buNone/>
            </a:pPr>
            <a:r>
              <a:rPr lang="en-US" sz="2400">
                <a:latin typeface="Courier New" pitchFamily="-65" charset="0"/>
              </a:rPr>
              <a:t>@end</a:t>
            </a:r>
            <a:r>
              <a:rPr lang="en-US">
                <a:latin typeface="Arial Unicode MS" pitchFamily="-65" charset="0"/>
              </a:rPr>
              <a:t> </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2FBBACB-EAF9-4847-B324-D58841B41D95}" type="slidenum">
              <a:rPr lang="en-US"/>
              <a:pPr/>
              <a:t>36</a:t>
            </a:fld>
            <a:endParaRPr lang="en-US"/>
          </a:p>
        </p:txBody>
      </p:sp>
      <p:sp>
        <p:nvSpPr>
          <p:cNvPr id="35842" name="Rectangle 2"/>
          <p:cNvSpPr>
            <a:spLocks noGrp="1" noChangeArrowheads="1"/>
          </p:cNvSpPr>
          <p:nvPr>
            <p:ph type="title"/>
          </p:nvPr>
        </p:nvSpPr>
        <p:spPr/>
        <p:txBody>
          <a:bodyPr/>
          <a:lstStyle/>
          <a:p>
            <a:r>
              <a:rPr lang="en-US"/>
              <a:t>Frameworks</a:t>
            </a:r>
          </a:p>
        </p:txBody>
      </p:sp>
      <p:sp>
        <p:nvSpPr>
          <p:cNvPr id="35843" name="Rectangle 3"/>
          <p:cNvSpPr>
            <a:spLocks noGrp="1" noChangeArrowheads="1"/>
          </p:cNvSpPr>
          <p:nvPr>
            <p:ph type="body" idx="1"/>
          </p:nvPr>
        </p:nvSpPr>
        <p:spPr>
          <a:xfrm>
            <a:off x="685800" y="1600200"/>
            <a:ext cx="8001000" cy="4572000"/>
          </a:xfrm>
        </p:spPr>
        <p:txBody>
          <a:bodyPr>
            <a:normAutofit lnSpcReduction="10000"/>
          </a:bodyPr>
          <a:lstStyle/>
          <a:p>
            <a:pPr>
              <a:lnSpc>
                <a:spcPct val="90000"/>
              </a:lnSpc>
            </a:pPr>
            <a:r>
              <a:rPr lang="en-US" sz="2400" dirty="0" err="1"/>
              <a:t>UIKit.framework</a:t>
            </a:r>
            <a:r>
              <a:rPr lang="en-US" sz="2400" dirty="0"/>
              <a:t> for developing standard </a:t>
            </a:r>
            <a:r>
              <a:rPr lang="en-US" sz="2400" dirty="0" err="1"/>
              <a:t>iOS</a:t>
            </a:r>
            <a:r>
              <a:rPr lang="en-US" sz="2400" dirty="0"/>
              <a:t> GUIs (buttons etc.)</a:t>
            </a:r>
          </a:p>
          <a:p>
            <a:pPr>
              <a:lnSpc>
                <a:spcPct val="90000"/>
              </a:lnSpc>
            </a:pPr>
            <a:r>
              <a:rPr lang="en-US" sz="2400" dirty="0" err="1"/>
              <a:t>UITextField</a:t>
            </a:r>
            <a:r>
              <a:rPr lang="en-US" sz="2400" dirty="0"/>
              <a:t> (user-entered text that brings up the keyboard)</a:t>
            </a:r>
          </a:p>
          <a:p>
            <a:pPr>
              <a:lnSpc>
                <a:spcPct val="90000"/>
              </a:lnSpc>
            </a:pPr>
            <a:r>
              <a:rPr lang="en-US" sz="2400" dirty="0" err="1"/>
              <a:t>UIFont</a:t>
            </a:r>
            <a:endParaRPr lang="en-US" sz="2400" dirty="0"/>
          </a:p>
          <a:p>
            <a:pPr>
              <a:lnSpc>
                <a:spcPct val="90000"/>
              </a:lnSpc>
            </a:pPr>
            <a:r>
              <a:rPr lang="en-US" sz="2400" dirty="0" err="1"/>
              <a:t>UIView</a:t>
            </a:r>
            <a:endParaRPr lang="en-US" sz="2400" dirty="0"/>
          </a:p>
          <a:p>
            <a:pPr>
              <a:lnSpc>
                <a:spcPct val="90000"/>
              </a:lnSpc>
            </a:pPr>
            <a:r>
              <a:rPr lang="en-US" sz="2400" dirty="0" err="1"/>
              <a:t>UITableView</a:t>
            </a:r>
            <a:endParaRPr lang="en-US" sz="2400" dirty="0"/>
          </a:p>
          <a:p>
            <a:pPr>
              <a:lnSpc>
                <a:spcPct val="90000"/>
              </a:lnSpc>
            </a:pPr>
            <a:r>
              <a:rPr lang="en-US" sz="2400" dirty="0" err="1"/>
              <a:t>UIImageView</a:t>
            </a:r>
            <a:endParaRPr lang="en-US" sz="2400" dirty="0"/>
          </a:p>
          <a:p>
            <a:pPr>
              <a:lnSpc>
                <a:spcPct val="90000"/>
              </a:lnSpc>
            </a:pPr>
            <a:r>
              <a:rPr lang="en-US" sz="2400" dirty="0" err="1"/>
              <a:t>UIImage</a:t>
            </a:r>
            <a:endParaRPr lang="en-US" sz="2400" dirty="0"/>
          </a:p>
          <a:p>
            <a:pPr>
              <a:lnSpc>
                <a:spcPct val="90000"/>
              </a:lnSpc>
            </a:pPr>
            <a:r>
              <a:rPr lang="en-US" sz="2400" dirty="0" err="1"/>
              <a:t>UIButton</a:t>
            </a:r>
            <a:r>
              <a:rPr lang="en-US" sz="2400" dirty="0"/>
              <a:t> (a click-able button)</a:t>
            </a:r>
          </a:p>
          <a:p>
            <a:pPr>
              <a:lnSpc>
                <a:spcPct val="90000"/>
              </a:lnSpc>
            </a:pPr>
            <a:r>
              <a:rPr lang="en-US" sz="2400" dirty="0" err="1"/>
              <a:t>UILabel</a:t>
            </a:r>
            <a:r>
              <a:rPr lang="en-US" sz="2400" dirty="0"/>
              <a:t> (a string of text on-screen)</a:t>
            </a:r>
          </a:p>
          <a:p>
            <a:pPr>
              <a:lnSpc>
                <a:spcPct val="90000"/>
              </a:lnSpc>
            </a:pPr>
            <a:r>
              <a:rPr lang="en-US" sz="2400" dirty="0" err="1"/>
              <a:t>UIWindow</a:t>
            </a:r>
            <a:r>
              <a:rPr lang="en-US" sz="2400" dirty="0"/>
              <a:t> (main Window on </a:t>
            </a:r>
            <a:r>
              <a:rPr lang="en-US" sz="2400" dirty="0" err="1"/>
              <a:t>iPhone</a:t>
            </a:r>
            <a:r>
              <a:rPr lang="en-US" sz="2400" dirty="0"/>
              <a:t>)</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46EC1EFC-2F6A-AE48-8D31-507B76CC53B3}" type="slidenum">
              <a:rPr lang="en-US"/>
              <a:pPr/>
              <a:t>37</a:t>
            </a:fld>
            <a:endParaRPr lang="en-US"/>
          </a:p>
        </p:txBody>
      </p:sp>
      <p:sp>
        <p:nvSpPr>
          <p:cNvPr id="36866" name="Rectangle 2"/>
          <p:cNvSpPr>
            <a:spLocks noGrp="1" noChangeArrowheads="1"/>
          </p:cNvSpPr>
          <p:nvPr>
            <p:ph type="title"/>
          </p:nvPr>
        </p:nvSpPr>
        <p:spPr/>
        <p:txBody>
          <a:bodyPr/>
          <a:lstStyle/>
          <a:p>
            <a:r>
              <a:rPr lang="en-US"/>
              <a:t>iOS programming</a:t>
            </a:r>
          </a:p>
        </p:txBody>
      </p:sp>
      <p:sp>
        <p:nvSpPr>
          <p:cNvPr id="36867" name="Rectangle 3"/>
          <p:cNvSpPr>
            <a:spLocks noGrp="1" noChangeArrowheads="1"/>
          </p:cNvSpPr>
          <p:nvPr>
            <p:ph type="body" idx="1"/>
          </p:nvPr>
        </p:nvSpPr>
        <p:spPr/>
        <p:txBody>
          <a:bodyPr/>
          <a:lstStyle/>
          <a:p>
            <a:r>
              <a:rPr lang="en-US" sz="2800"/>
              <a:t>Event driven framework</a:t>
            </a:r>
          </a:p>
          <a:p>
            <a:r>
              <a:rPr lang="en-US" sz="2800"/>
              <a:t>Interface Designer has some extra macros for the code that act like hooks to variables;</a:t>
            </a:r>
          </a:p>
          <a:p>
            <a:pPr lvl="1"/>
            <a:r>
              <a:rPr lang="en-US" sz="2400"/>
              <a:t>IBAction - trigger events like mouse clicks</a:t>
            </a:r>
          </a:p>
          <a:p>
            <a:pPr lvl="1"/>
            <a:r>
              <a:rPr lang="en-US" sz="2400"/>
              <a:t>IBOutlet - captures outputs from events</a:t>
            </a:r>
          </a:p>
          <a:p>
            <a:r>
              <a:rPr lang="en-US" sz="2800"/>
              <a:t>These tags are not compiled (don't affect the code) but sit as an extra before variables that the Interface Designer can see.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E0BD6FA4-8887-EF41-AB7B-86CC00B2F24F}" type="slidenum">
              <a:rPr lang="en-US"/>
              <a:pPr/>
              <a:t>38</a:t>
            </a:fld>
            <a:endParaRPr lang="en-US"/>
          </a:p>
        </p:txBody>
      </p:sp>
      <p:sp>
        <p:nvSpPr>
          <p:cNvPr id="37890" name="Rectangle 2"/>
          <p:cNvSpPr>
            <a:spLocks noGrp="1" noChangeArrowheads="1"/>
          </p:cNvSpPr>
          <p:nvPr>
            <p:ph type="title"/>
          </p:nvPr>
        </p:nvSpPr>
        <p:spPr/>
        <p:txBody>
          <a:bodyPr/>
          <a:lstStyle/>
          <a:p>
            <a:r>
              <a:rPr lang="en-US"/>
              <a:t>Start a New XCode iOS Project</a:t>
            </a:r>
          </a:p>
        </p:txBody>
      </p:sp>
      <p:sp>
        <p:nvSpPr>
          <p:cNvPr id="37891" name="Rectangle 3"/>
          <p:cNvSpPr>
            <a:spLocks noGrp="1" noChangeArrowheads="1"/>
          </p:cNvSpPr>
          <p:nvPr>
            <p:ph type="body" idx="1"/>
          </p:nvPr>
        </p:nvSpPr>
        <p:spPr/>
        <p:txBody>
          <a:bodyPr>
            <a:normAutofit lnSpcReduction="10000"/>
          </a:bodyPr>
          <a:lstStyle/>
          <a:p>
            <a:pPr>
              <a:lnSpc>
                <a:spcPct val="90000"/>
              </a:lnSpc>
            </a:pPr>
            <a:r>
              <a:rPr lang="en-US" sz="2800"/>
              <a:t>New Project → iPhone/iPad OS</a:t>
            </a:r>
          </a:p>
          <a:p>
            <a:pPr>
              <a:lnSpc>
                <a:spcPct val="90000"/>
              </a:lnSpc>
            </a:pPr>
            <a:r>
              <a:rPr lang="en-US" sz="2800"/>
              <a:t>Navigation-Based - “navigation controller” as used in Contacts app.</a:t>
            </a:r>
          </a:p>
          <a:p>
            <a:pPr>
              <a:lnSpc>
                <a:spcPct val="90000"/>
              </a:lnSpc>
            </a:pPr>
            <a:r>
              <a:rPr lang="en-US" sz="2800"/>
              <a:t>OpenGL ES - cut-down OpenGL</a:t>
            </a:r>
          </a:p>
          <a:p>
            <a:pPr>
              <a:lnSpc>
                <a:spcPct val="90000"/>
              </a:lnSpc>
            </a:pPr>
            <a:r>
              <a:rPr lang="en-US" sz="2800"/>
              <a:t>Tab Bar – app in style of iPod app.</a:t>
            </a:r>
          </a:p>
          <a:p>
            <a:pPr>
              <a:lnSpc>
                <a:spcPct val="90000"/>
              </a:lnSpc>
            </a:pPr>
            <a:r>
              <a:rPr lang="en-US" sz="2800"/>
              <a:t>Utility – Flipside app in style of stock quote app.</a:t>
            </a:r>
          </a:p>
          <a:p>
            <a:pPr>
              <a:lnSpc>
                <a:spcPct val="90000"/>
              </a:lnSpc>
            </a:pPr>
            <a:r>
              <a:rPr lang="en-US" sz="2800"/>
              <a:t>View-Based – single view that you draw into and display to screen.</a:t>
            </a:r>
          </a:p>
          <a:p>
            <a:pPr>
              <a:lnSpc>
                <a:spcPct val="90000"/>
              </a:lnSpc>
            </a:pPr>
            <a:r>
              <a:rPr lang="en-US" sz="2800" b="1" i="1"/>
              <a:t>Window-Based </a:t>
            </a:r>
            <a:r>
              <a:rPr lang="en-US" sz="2800"/>
              <a:t>– basic app with a main window. (we will use this one for examples.)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Mostly for reference, unless you learn best that way.</a:t>
            </a:r>
          </a:p>
          <a:p>
            <a:r>
              <a:rPr lang="en-US" dirty="0" smtClean="0"/>
              <a:t>Always use the companion code.</a:t>
            </a:r>
          </a:p>
          <a:p>
            <a:r>
              <a:rPr lang="en-US" dirty="0" smtClean="0"/>
              <a:t>Always test, recode, extend</a:t>
            </a:r>
          </a:p>
          <a:p>
            <a:r>
              <a:rPr lang="en-US" dirty="0" smtClean="0"/>
              <a:t>This course is about accessing resources, and understanding the terminology</a:t>
            </a:r>
          </a:p>
          <a:p>
            <a:r>
              <a:rPr lang="en-US" dirty="0" smtClean="0"/>
              <a:t>Apple wants to help, but in doing so have cluttered the documentation with thousands of articles.</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What about the reading?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smtClean="0"/>
              <a:t>Xcode</a:t>
            </a:r>
            <a:r>
              <a:rPr lang="en-US" dirty="0" smtClean="0"/>
              <a:t> 4.5 is very new (9/12)…there are very few tutorials on it…but it has many new toys…like ARC (Automatic Reference Counting). </a:t>
            </a:r>
          </a:p>
          <a:p>
            <a:r>
              <a:rPr lang="en-US" dirty="0" smtClean="0"/>
              <a:t>The bulk of tutorials will be prior version of </a:t>
            </a:r>
            <a:r>
              <a:rPr lang="en-US" dirty="0" err="1" smtClean="0"/>
              <a:t>xcode</a:t>
            </a:r>
            <a:r>
              <a:rPr lang="en-US" dirty="0" smtClean="0"/>
              <a:t> where memory references are released manually.</a:t>
            </a:r>
          </a:p>
          <a:p>
            <a:r>
              <a:rPr lang="en-US" dirty="0" smtClean="0"/>
              <a:t>Always go with the apple docs before outside tutorials…always…</a:t>
            </a:r>
            <a:r>
              <a:rPr lang="en-US" dirty="0" err="1" smtClean="0"/>
              <a:t>stackoverflow</a:t>
            </a:r>
            <a:r>
              <a:rPr lang="en-US" dirty="0" smtClean="0"/>
              <a:t> is good, but make sure you check the date…</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The problem with online help…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This will be one project that will utilize all that is taught in this course….</a:t>
            </a:r>
          </a:p>
          <a:p>
            <a:r>
              <a:rPr lang="en-US" dirty="0" smtClean="0"/>
              <a:t>It will cover the interface, </a:t>
            </a:r>
          </a:p>
          <a:p>
            <a:r>
              <a:rPr lang="en-US" dirty="0" smtClean="0"/>
              <a:t>It will cover storage and accessibility</a:t>
            </a:r>
          </a:p>
          <a:p>
            <a:r>
              <a:rPr lang="en-US" dirty="0" smtClean="0"/>
              <a:t>Let’s look at the project </a:t>
            </a:r>
            <a:r>
              <a:rPr lang="en-US" dirty="0" smtClean="0">
                <a:hlinkClick r:id="rId2"/>
              </a:rPr>
              <a:t>concept</a:t>
            </a:r>
            <a:endParaRPr lang="en-US" dirty="0"/>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The Project</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Objective C is a super set of C</a:t>
            </a:r>
          </a:p>
          <a:p>
            <a:r>
              <a:rPr lang="en-US" dirty="0" smtClean="0"/>
              <a:t>Where C is procedural, </a:t>
            </a:r>
            <a:r>
              <a:rPr lang="en-US" dirty="0" err="1" smtClean="0"/>
              <a:t>Obj</a:t>
            </a:r>
            <a:r>
              <a:rPr lang="en-US" dirty="0" smtClean="0"/>
              <a:t> C is completely </a:t>
            </a:r>
            <a:r>
              <a:rPr lang="en-US" dirty="0" err="1" smtClean="0"/>
              <a:t>OOPed</a:t>
            </a:r>
            <a:r>
              <a:rPr lang="en-US" dirty="0" smtClean="0"/>
              <a:t>…many classes that prewritten…</a:t>
            </a:r>
          </a:p>
          <a:p>
            <a:r>
              <a:rPr lang="en-US" dirty="0" smtClean="0"/>
              <a:t>Also may be able to get additional classes from the docs…</a:t>
            </a:r>
          </a:p>
        </p:txBody>
      </p:sp>
      <p:sp>
        <p:nvSpPr>
          <p:cNvPr id="3" name="Footer Placeholder 2"/>
          <p:cNvSpPr>
            <a:spLocks noGrp="1"/>
          </p:cNvSpPr>
          <p:nvPr>
            <p:ph type="ftr" sz="quarter" idx="11"/>
          </p:nvPr>
        </p:nvSpPr>
        <p:spPr/>
        <p:txBody>
          <a:bodyPr/>
          <a:lstStyle/>
          <a:p>
            <a:r>
              <a:rPr kumimoji="0" lang="en-US" smtClean="0"/>
              <a:t>IOS Development</a:t>
            </a:r>
            <a:endParaRPr kumimoji="0" lang="en-US"/>
          </a:p>
        </p:txBody>
      </p:sp>
      <p:sp>
        <p:nvSpPr>
          <p:cNvPr id="4" name="Title 3"/>
          <p:cNvSpPr>
            <a:spLocks noGrp="1"/>
          </p:cNvSpPr>
          <p:nvPr>
            <p:ph type="title"/>
          </p:nvPr>
        </p:nvSpPr>
        <p:spPr/>
        <p:txBody>
          <a:bodyPr/>
          <a:lstStyle/>
          <a:p>
            <a:r>
              <a:rPr lang="en-US" dirty="0" smtClean="0"/>
              <a:t>Let’s dive in!</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2FACD4D-6637-6046-A0B1-7270C7B4CA13}" type="slidenum">
              <a:rPr lang="en-US"/>
              <a:pPr/>
              <a:t>8</a:t>
            </a:fld>
            <a:endParaRPr lang="en-US"/>
          </a:p>
        </p:txBody>
      </p:sp>
      <p:sp>
        <p:nvSpPr>
          <p:cNvPr id="49154" name="Rectangle 2"/>
          <p:cNvSpPr>
            <a:spLocks noGrp="1" noChangeArrowheads="1"/>
          </p:cNvSpPr>
          <p:nvPr>
            <p:ph type="title"/>
          </p:nvPr>
        </p:nvSpPr>
        <p:spPr/>
        <p:txBody>
          <a:bodyPr/>
          <a:lstStyle/>
          <a:p>
            <a:r>
              <a:rPr lang="en-US"/>
              <a:t>Introduction</a:t>
            </a:r>
          </a:p>
        </p:txBody>
      </p:sp>
      <p:sp>
        <p:nvSpPr>
          <p:cNvPr id="49155" name="Rectangle 3"/>
          <p:cNvSpPr>
            <a:spLocks noGrp="1" noChangeArrowheads="1"/>
          </p:cNvSpPr>
          <p:nvPr>
            <p:ph type="body" idx="1"/>
          </p:nvPr>
        </p:nvSpPr>
        <p:spPr/>
        <p:txBody>
          <a:bodyPr/>
          <a:lstStyle/>
          <a:p>
            <a:r>
              <a:rPr lang="en-US" sz="2800"/>
              <a:t>Objective-C is implemented as set of extensions to the C language. </a:t>
            </a:r>
          </a:p>
          <a:p>
            <a:r>
              <a:rPr lang="en-US" sz="2800"/>
              <a:t>It's designed to give C a full capability for object-oriented programming, and to do so in a simple and straightforward way. </a:t>
            </a:r>
          </a:p>
          <a:p>
            <a:r>
              <a:rPr lang="en-US" sz="2800"/>
              <a:t>Its additions to C are few and are mostly based on Smalltalk, one of the first object-oriented programming languages.</a:t>
            </a:r>
          </a:p>
          <a:p>
            <a:endParaRPr lang="en-US" sz="28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A883C34-A623-B143-8BFB-9D0BC26A56B3}" type="slidenum">
              <a:rPr lang="en-US"/>
              <a:pPr/>
              <a:t>9</a:t>
            </a:fld>
            <a:endParaRPr lang="en-US"/>
          </a:p>
        </p:txBody>
      </p:sp>
      <p:sp>
        <p:nvSpPr>
          <p:cNvPr id="50178" name="Rectangle 2"/>
          <p:cNvSpPr>
            <a:spLocks noGrp="1" noChangeArrowheads="1"/>
          </p:cNvSpPr>
          <p:nvPr>
            <p:ph type="title"/>
          </p:nvPr>
        </p:nvSpPr>
        <p:spPr/>
        <p:txBody>
          <a:bodyPr/>
          <a:lstStyle/>
          <a:p>
            <a:r>
              <a:rPr lang="en-US"/>
              <a:t>Why Objective C</a:t>
            </a:r>
          </a:p>
        </p:txBody>
      </p:sp>
      <p:sp>
        <p:nvSpPr>
          <p:cNvPr id="50179" name="Rectangle 3"/>
          <p:cNvSpPr>
            <a:spLocks noGrp="1" noChangeArrowheads="1"/>
          </p:cNvSpPr>
          <p:nvPr>
            <p:ph type="body" idx="1"/>
          </p:nvPr>
        </p:nvSpPr>
        <p:spPr/>
        <p:txBody>
          <a:bodyPr>
            <a:normAutofit lnSpcReduction="10000"/>
          </a:bodyPr>
          <a:lstStyle/>
          <a:p>
            <a:r>
              <a:rPr lang="en-US" sz="2400"/>
              <a:t>Objective-C incorporates C, you get all the benefits of C when working within Objective-C. </a:t>
            </a:r>
          </a:p>
          <a:p>
            <a:r>
              <a:rPr lang="en-US" sz="2400"/>
              <a:t>You can choose when to do something in an object-oriented way (define a new class, for example) and when to stick to procedural programming techniques (define a struct and some functions instead of a class).</a:t>
            </a:r>
          </a:p>
          <a:p>
            <a:r>
              <a:rPr lang="en-US" sz="2400"/>
              <a:t>Objective-C is a simple language. Its syntax is small, unambiguous, and easy to learn</a:t>
            </a:r>
          </a:p>
          <a:p>
            <a:r>
              <a:rPr lang="en-US" sz="2400"/>
              <a:t>Objective-C is the most dynamic of the object-oriented languages based on C. Most decisions are made at run time.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4710</TotalTime>
  <Words>2533</Words>
  <Application>Microsoft Macintosh PowerPoint</Application>
  <PresentationFormat>On-screen Show (4:3)</PresentationFormat>
  <Paragraphs>312</Paragraphs>
  <Slides>38</Slides>
  <Notes>9</Notes>
  <HiddenSlides>0</HiddenSlides>
  <MMClips>0</MMClips>
  <ScaleCrop>false</ScaleCrop>
  <HeadingPairs>
    <vt:vector size="4" baseType="variant">
      <vt:variant>
        <vt:lpstr>Design Template</vt:lpstr>
      </vt:variant>
      <vt:variant>
        <vt:i4>1</vt:i4>
      </vt:variant>
      <vt:variant>
        <vt:lpstr>Slide Titles</vt:lpstr>
      </vt:variant>
      <vt:variant>
        <vt:i4>38</vt:i4>
      </vt:variant>
    </vt:vector>
  </HeadingPairs>
  <TitlesOfParts>
    <vt:vector size="39" baseType="lpstr">
      <vt:lpstr>Concourse</vt:lpstr>
      <vt:lpstr>ART40545</vt:lpstr>
      <vt:lpstr>Course Intro</vt:lpstr>
      <vt:lpstr>Grading</vt:lpstr>
      <vt:lpstr>What about the reading?</vt:lpstr>
      <vt:lpstr>The problem with online help… </vt:lpstr>
      <vt:lpstr>The Project</vt:lpstr>
      <vt:lpstr>Let’s dive in!</vt:lpstr>
      <vt:lpstr>Introduction</vt:lpstr>
      <vt:lpstr>Why Objective C</vt:lpstr>
      <vt:lpstr>Object-Oriented Programming</vt:lpstr>
      <vt:lpstr>The Objective-C Language</vt:lpstr>
      <vt:lpstr>Objective-C Language (cont.)</vt:lpstr>
      <vt:lpstr>Object Oriented Terms</vt:lpstr>
      <vt:lpstr>Preexisting Classes</vt:lpstr>
      <vt:lpstr>Classes</vt:lpstr>
      <vt:lpstr>Dynamic Language</vt:lpstr>
      <vt:lpstr>To Import or Include?</vt:lpstr>
      <vt:lpstr>Primitive data types from C</vt:lpstr>
      <vt:lpstr>Operators same as C</vt:lpstr>
      <vt:lpstr>Conditionals and Loops</vt:lpstr>
      <vt:lpstr>for  in   loop</vt:lpstr>
      <vt:lpstr>C-style arrays</vt:lpstr>
      <vt:lpstr>C-Style Arrays with Objects</vt:lpstr>
      <vt:lpstr>Array Objects and Methods</vt:lpstr>
      <vt:lpstr>Functions --- pass by reference</vt:lpstr>
      <vt:lpstr>Passing Arguments</vt:lpstr>
      <vt:lpstr>Pointers and Objects</vt:lpstr>
      <vt:lpstr>Passing the pointer</vt:lpstr>
      <vt:lpstr> Classes</vt:lpstr>
      <vt:lpstr>Declaring a class in ClassName.h</vt:lpstr>
      <vt:lpstr>Declaring methods</vt:lpstr>
      <vt:lpstr>Whats this + and – stuff?</vt:lpstr>
      <vt:lpstr>Inheritance</vt:lpstr>
      <vt:lpstr>Inheritance (cont.)</vt:lpstr>
      <vt:lpstr>The Interface</vt:lpstr>
      <vt:lpstr>Frameworks</vt:lpstr>
      <vt:lpstr>iOS programming</vt:lpstr>
      <vt:lpstr>Start a New XCode iOS Project</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ART40545</dc:title>
  <dc:creator>Kristian Secor</dc:creator>
  <cp:lastModifiedBy>Kristian Secor</cp:lastModifiedBy>
  <cp:revision>70</cp:revision>
  <dcterms:created xsi:type="dcterms:W3CDTF">2014-01-06T21:38:24Z</dcterms:created>
  <dcterms:modified xsi:type="dcterms:W3CDTF">2014-01-06T23:23:01Z</dcterms:modified>
</cp:coreProperties>
</file>