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9" r:id="rId1"/>
  </p:sldMasterIdLst>
  <p:notesMasterIdLst>
    <p:notesMasterId r:id="rId36"/>
  </p:notesMasterIdLst>
  <p:handoutMasterIdLst>
    <p:handoutMasterId r:id="rId37"/>
  </p:handoutMasterIdLst>
  <p:sldIdLst>
    <p:sldId id="256" r:id="rId2"/>
    <p:sldId id="279" r:id="rId3"/>
    <p:sldId id="280" r:id="rId4"/>
    <p:sldId id="281" r:id="rId5"/>
    <p:sldId id="282" r:id="rId6"/>
    <p:sldId id="283" r:id="rId7"/>
    <p:sldId id="284" r:id="rId8"/>
    <p:sldId id="285" r:id="rId9"/>
    <p:sldId id="286" r:id="rId10"/>
    <p:sldId id="287" r:id="rId11"/>
    <p:sldId id="288" r:id="rId12"/>
    <p:sldId id="289" r:id="rId13"/>
    <p:sldId id="290" r:id="rId14"/>
    <p:sldId id="291" r:id="rId15"/>
    <p:sldId id="292" r:id="rId16"/>
    <p:sldId id="293" r:id="rId17"/>
    <p:sldId id="294" r:id="rId18"/>
    <p:sldId id="295" r:id="rId19"/>
    <p:sldId id="296" r:id="rId20"/>
    <p:sldId id="297" r:id="rId21"/>
    <p:sldId id="298" r:id="rId22"/>
    <p:sldId id="299" r:id="rId23"/>
    <p:sldId id="300" r:id="rId24"/>
    <p:sldId id="301" r:id="rId25"/>
    <p:sldId id="302" r:id="rId26"/>
    <p:sldId id="303" r:id="rId27"/>
    <p:sldId id="304" r:id="rId28"/>
    <p:sldId id="305" r:id="rId29"/>
    <p:sldId id="306" r:id="rId30"/>
    <p:sldId id="307" r:id="rId31"/>
    <p:sldId id="308" r:id="rId32"/>
    <p:sldId id="309" r:id="rId33"/>
    <p:sldId id="310" r:id="rId34"/>
    <p:sldId id="311" r:id="rId35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20396D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86463" autoAdjust="0"/>
  </p:normalViewPr>
  <p:slideViewPr>
    <p:cSldViewPr>
      <p:cViewPr varScale="1">
        <p:scale>
          <a:sx n="110" d="100"/>
          <a:sy n="110" d="100"/>
        </p:scale>
        <p:origin x="2200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938" y="0"/>
            <a:ext cx="30378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4633A84-D730-4DB1-B585-7559B92CE5D8}" type="datetimeFigureOut">
              <a:rPr lang="en-US"/>
              <a:pPr>
                <a:defRPr/>
              </a:pPr>
              <a:t>6/16/22</a:t>
            </a:fld>
            <a:endParaRPr lang="en-US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967"/>
            <a:ext cx="30378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938" y="8829967"/>
            <a:ext cx="30378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C669EC8-97E7-4C24-A864-1853E75085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98575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256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53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720" y="4415790"/>
            <a:ext cx="5140960" cy="418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32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82C5A2EE-74B4-4329-B2EC-6DFE0575ED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45560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number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1143000"/>
            <a:ext cx="7772400" cy="553998"/>
          </a:xfrm>
        </p:spPr>
        <p:txBody>
          <a:bodyPr lIns="0" tIns="0" rIns="0" bIns="0" anchor="t" anchorCtr="0">
            <a:spAutoFit/>
          </a:bodyPr>
          <a:lstStyle>
            <a:lvl1pPr>
              <a:defRPr sz="3600" b="1" i="0" baseline="0">
                <a:solidFill>
                  <a:srgbClr val="000099"/>
                </a:solidFill>
              </a:defRPr>
            </a:lvl1pPr>
          </a:lstStyle>
          <a:p>
            <a:r>
              <a:rPr lang="en-US" dirty="0"/>
              <a:t>Chapter number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905000" y="2209800"/>
            <a:ext cx="5334000" cy="2971800"/>
          </a:xfrm>
        </p:spPr>
        <p:txBody>
          <a:bodyPr/>
          <a:lstStyle>
            <a:lvl1pPr marL="0" indent="0" algn="ctr">
              <a:buNone/>
              <a:defRPr sz="4800" b="1" baseline="0"/>
            </a:lvl1pPr>
          </a:lstStyle>
          <a:p>
            <a:pPr lvl="0"/>
            <a:r>
              <a:rPr lang="en-US" dirty="0"/>
              <a:t>Chapter title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32058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Image_Text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12800" y="1062758"/>
            <a:ext cx="7391400" cy="1756642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812800" y="2895600"/>
            <a:ext cx="7315200" cy="163340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812800" y="4605202"/>
            <a:ext cx="7391400" cy="1414598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 sz="1800"/>
            </a:lvl1pPr>
          </a:lstStyle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2020, Mike Murach &amp; Associates, Inc.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 dirty="0"/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Arial Narrow" pitchFamily="34" charset="0"/>
              </a:rPr>
              <a:t>C4,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‹#›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2246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layou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838200" y="1066800"/>
            <a:ext cx="7391400" cy="4876800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173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_layou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914400" y="1143000"/>
            <a:ext cx="7315200" cy="48006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5222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Console_layou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838200" y="1066800"/>
            <a:ext cx="7391400" cy="2743200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14"/>
          <p:cNvSpPr>
            <a:spLocks noGrp="1"/>
          </p:cNvSpPr>
          <p:nvPr>
            <p:ph type="body" sz="quarter" idx="15"/>
          </p:nvPr>
        </p:nvSpPr>
        <p:spPr>
          <a:xfrm>
            <a:off x="1295400" y="3892100"/>
            <a:ext cx="6934200" cy="2049956"/>
          </a:xfrm>
          <a:solidFill>
            <a:schemeClr val="bg1">
              <a:lumMod val="95000"/>
            </a:schemeClr>
          </a:solidFill>
          <a:ln w="31750" cmpd="thickThin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31122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Console_Text_Console_layou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838200" y="1066800"/>
            <a:ext cx="7391400" cy="990600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14"/>
          <p:cNvSpPr>
            <a:spLocks noGrp="1"/>
          </p:cNvSpPr>
          <p:nvPr>
            <p:ph type="body" sz="quarter" idx="16"/>
          </p:nvPr>
        </p:nvSpPr>
        <p:spPr>
          <a:xfrm>
            <a:off x="1295400" y="2150899"/>
            <a:ext cx="6934200" cy="815635"/>
          </a:xfrm>
          <a:solidFill>
            <a:schemeClr val="bg1">
              <a:lumMod val="95000"/>
            </a:schemeClr>
          </a:solidFill>
          <a:ln w="31750" cmpd="thickThin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7"/>
          </p:nvPr>
        </p:nvSpPr>
        <p:spPr>
          <a:xfrm>
            <a:off x="838200" y="3347534"/>
            <a:ext cx="7391400" cy="1496734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14"/>
          <p:cNvSpPr>
            <a:spLocks noGrp="1"/>
          </p:cNvSpPr>
          <p:nvPr>
            <p:ph type="body" sz="quarter" idx="15"/>
          </p:nvPr>
        </p:nvSpPr>
        <p:spPr>
          <a:xfrm>
            <a:off x="1295400" y="4982112"/>
            <a:ext cx="6934200" cy="885288"/>
          </a:xfrm>
          <a:solidFill>
            <a:schemeClr val="bg1">
              <a:lumMod val="95000"/>
            </a:schemeClr>
          </a:solidFill>
          <a:ln w="31750" cmpd="thickThin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2912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sole_layou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14"/>
          <p:cNvSpPr>
            <a:spLocks noGrp="1"/>
          </p:cNvSpPr>
          <p:nvPr>
            <p:ph type="body" sz="quarter" idx="15"/>
          </p:nvPr>
        </p:nvSpPr>
        <p:spPr>
          <a:xfrm>
            <a:off x="1295400" y="1143000"/>
            <a:ext cx="6934200" cy="3200400"/>
          </a:xfrm>
          <a:solidFill>
            <a:schemeClr val="bg1">
              <a:lumMod val="95000"/>
            </a:schemeClr>
          </a:solidFill>
          <a:ln w="31750" cmpd="thickThin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09015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_Text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914400" y="1066800"/>
            <a:ext cx="7315200" cy="25146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38200" y="3733800"/>
            <a:ext cx="7391400" cy="2209799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 sz="1800"/>
            </a:lvl1pPr>
          </a:lstStyle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2020, Mike Murach &amp; Associates, Inc.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 dirty="0"/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Arial Narrow" pitchFamily="34" charset="0"/>
              </a:rPr>
              <a:t>C4,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‹#›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12028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_Image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914400" y="1066800"/>
            <a:ext cx="7315200" cy="25146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838200" y="3730079"/>
            <a:ext cx="7391400" cy="457200"/>
          </a:xfrm>
        </p:spPr>
        <p:txBody>
          <a:bodyPr/>
          <a:lstStyle>
            <a:lvl1pPr marL="0" indent="0">
              <a:buNone/>
              <a:defRPr sz="2400" b="1">
                <a:solidFill>
                  <a:srgbClr val="000099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 Master heading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5" hasCustomPrompt="1"/>
          </p:nvPr>
        </p:nvSpPr>
        <p:spPr>
          <a:xfrm>
            <a:off x="914400" y="4267200"/>
            <a:ext cx="7315200" cy="16764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Object</a:t>
            </a: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 sz="1800"/>
            </a:lvl1pPr>
          </a:lstStyle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2020, Mike Murach &amp; Associates, Inc.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 dirty="0"/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Arial Narrow" pitchFamily="34" charset="0"/>
              </a:rPr>
              <a:t>C4,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‹#›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81478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Image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12800" y="1062758"/>
            <a:ext cx="7391400" cy="2213842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812800" y="3319598"/>
            <a:ext cx="7315200" cy="24384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 sz="1800"/>
            </a:lvl1pPr>
          </a:lstStyle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2020, Mike Murach &amp; Associates, Inc.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 dirty="0"/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Arial Narrow" pitchFamily="34" charset="0"/>
              </a:rPr>
              <a:t>C4,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‹#›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40972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Rectangle 1"/>
          <p:cNvSpPr/>
          <p:nvPr/>
        </p:nvSpPr>
        <p:spPr bwMode="auto">
          <a:xfrm>
            <a:off x="0" y="6172200"/>
            <a:ext cx="9144000" cy="685800"/>
          </a:xfrm>
          <a:prstGeom prst="rect">
            <a:avLst/>
          </a:prstGeom>
          <a:solidFill>
            <a:srgbClr val="20396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 bwMode="auto">
          <a:xfrm>
            <a:off x="2743200" y="6248400"/>
            <a:ext cx="3657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800" b="1" i="1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 bwMode="auto">
          <a:xfrm>
            <a:off x="76200" y="6248400"/>
            <a:ext cx="27432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500">
                <a:solidFill>
                  <a:schemeClr val="bg1"/>
                </a:solidFill>
                <a:latin typeface="Arial Narrow" pitchFamily="34" charset="0"/>
              </a:defRPr>
            </a:lvl1pPr>
          </a:lstStyle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 bwMode="auto">
          <a:xfrm>
            <a:off x="6629400" y="62484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900">
                <a:latin typeface="Arial Narrow" pitchFamily="34" charset="0"/>
              </a:defRPr>
            </a:lvl1pPr>
          </a:lstStyle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830" y="6397412"/>
            <a:ext cx="1228170" cy="23198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3" r:id="rId5"/>
    <p:sldLayoutId id="2147483681" r:id="rId6"/>
    <p:sldLayoutId id="2147483674" r:id="rId7"/>
    <p:sldLayoutId id="2147483676" r:id="rId8"/>
    <p:sldLayoutId id="2147483675" r:id="rId9"/>
    <p:sldLayoutId id="2147483684" r:id="rId10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4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905000" y="2209800"/>
            <a:ext cx="5715000" cy="2971800"/>
          </a:xfrm>
        </p:spPr>
        <p:txBody>
          <a:bodyPr/>
          <a:lstStyle/>
          <a:p>
            <a:pPr marL="0" marR="0">
              <a:spcBef>
                <a:spcPts val="24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4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work with JavaScript objects, functions, and events</a:t>
            </a:r>
          </a:p>
          <a:p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2E6C32-E552-431D-A9B8-3EFB4665A3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2264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E26C85-BD66-465E-A04C-D09BF5C5D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syntax for an arrow function 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83F73C-51CE-42BB-BDCF-6245454DF59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 algn="just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i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constantName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parameters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statements that run when the function is executed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code for a function expression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calculateTax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function(subtotal,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taxRate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tax = subtotal *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taxRate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return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tax.toFixed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(2);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code rewritten as an arrow function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calculateTax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(subtotal,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taxRate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=&gt;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tax = subtotal *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taxRate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return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tax.toFixed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(2);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02C9E3-E464-4CAB-8AEF-1EDEF2DC4C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6B6BCE-C7DE-4704-8F77-49B8C8EB1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FBB495-ADD5-4461-A0B9-DD266DC48C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10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70383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1AA1B1-7404-4D58-AF4A-408893C8C3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 arrow function with one parameter 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7F1984-6384-432F-8984-A4AE97C99FE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calculateTax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subtotal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tax = subtotal * 0.074;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return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tax.toFixed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(2);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 arrow function with one parameter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that executes one statement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calculateTax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subtotal =&gt;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(subtotal * 0.074).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toFixed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(2);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 arrow function with no parameters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that executes one statement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getCurrentUrl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=&gt;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document.location.href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call an arrow function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url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getCurrentUrl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183586-E1EF-4E45-92A5-58A2BBB105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DBD53C-5BF8-4CFC-A9BD-EB09FD32A0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BEE690-98FB-4E77-8E8A-1F3B8D4896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26641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8D80E1-C732-4379-B2C0-9DB6561D1A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Terms related to functions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111EF5-BC9F-4268-9552-67F4B307247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function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calling (invoking) a function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function declaration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parameter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argument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passing parameters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return statement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hoisted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function expression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arrow function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arrow operator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1222D1-B66E-4300-A5FF-2117319E4C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8EFD75-B81A-4AEA-A1F8-F7830F14C1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FE0027-266B-4574-BFDA-F9FAB4EAB2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82695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63D5CC-7116-474A-B177-9FEFDBB8B6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Two global variables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7B0B3E-5621-4E06-BED2-CAC318ADC18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066800"/>
            <a:ext cx="74676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var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taxRate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0.074;    // adds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taxRate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property to window object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let tax = 0;            // doesn't add anything to window object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alert(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window.taxRate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  // displays 0.074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alert(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window.tax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      // displays undefined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function that uses the global variables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calculateTax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subtotal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tax = subtotal *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taxRate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tax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tax.toFixed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(2);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calculateTax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(100);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alert(tax);          // displays 7.4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E3E51C-7138-4636-A780-EA95D9D7B0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0B0DB4-A292-44C3-8773-88A79659C8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E8E47B-78AB-4C81-A17A-F68E382888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52942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0173A1-9210-4196-9281-155FA9C648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function that uses local variables and constants 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E94125-7B3F-4D2E-9C0A-39455E8293F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066800"/>
            <a:ext cx="75438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calculateTax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(subtotal,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taxRate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tax = subtotal *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taxRate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return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tax.toFixed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(2);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tax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calculateTax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(100, 0.074);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alert(tax);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function with two loops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function local()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for(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0;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&lt; 5;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++) {...}    // function scope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alert(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          //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still in scope - displays 5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for(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j = 0; j &lt; 5;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j++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{...}    // block scope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alert(j);          // j not in scope -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ReferenceError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A96638-621B-44D4-BC80-E4924F3B79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18A7F9-0399-473F-A0BC-C47D5E5490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B7263A-12AC-49ED-A5FD-B2119D1A1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80322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6FDB27-C65D-4F9E-A763-C8190FE245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Terms related to scope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9F867D-85E8-4DB5-8AE7-3BBE39DC43D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scope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global variable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global constant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local variable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local constant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function scope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block scope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31979E-167B-4099-B994-9C90EE5182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C75B9C-9151-4C56-ABDD-CA6482D5C4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21CC65-27C4-4AD4-B783-7E3AB96A85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69304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41523709-16D1-4D61-B7D6-09EBE03020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Common events</a:t>
            </a:r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789728BA-6ABF-496D-AB61-A7D5C038BDF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219200" y="1066800"/>
            <a:ext cx="4800600" cy="4648200"/>
          </a:xfrm>
          <a:ln w="12700">
            <a:prstDash val="solid"/>
          </a:ln>
        </p:spPr>
        <p:txBody>
          <a:bodyPr/>
          <a:lstStyle/>
          <a:p>
            <a:pPr marL="0" marR="0">
              <a:spcBef>
                <a:spcPts val="600"/>
              </a:spcBef>
              <a:spcAft>
                <a:spcPts val="600"/>
              </a:spcAft>
              <a:tabLst>
                <a:tab pos="2395538" algn="l"/>
                <a:tab pos="2743200" algn="l"/>
              </a:tabLst>
            </a:pPr>
            <a:r>
              <a:rPr lang="en-US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Object	Event</a:t>
            </a:r>
          </a:p>
          <a:p>
            <a:pPr marL="2400300" marR="0" indent="-2400300">
              <a:spcBef>
                <a:spcPts val="600"/>
              </a:spcBef>
              <a:spcAft>
                <a:spcPts val="200"/>
              </a:spcAft>
              <a:tabLst>
                <a:tab pos="800100" algn="l"/>
                <a:tab pos="2514600" algn="l"/>
                <a:tab pos="457200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window</a:t>
            </a:r>
            <a:r>
              <a:rPr lang="en-US" sz="16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		</a:t>
            </a: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load</a:t>
            </a:r>
            <a:endParaRPr lang="en-U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400300" marR="0" indent="-2400300">
              <a:spcBef>
                <a:spcPts val="600"/>
              </a:spcBef>
              <a:spcAft>
                <a:spcPts val="200"/>
              </a:spcAft>
              <a:tabLst>
                <a:tab pos="800100" algn="l"/>
                <a:tab pos="2514600" algn="l"/>
                <a:tab pos="457200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document	</a:t>
            </a:r>
            <a:r>
              <a:rPr lang="en-US" sz="1600" b="1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DOMContentLoaded</a:t>
            </a:r>
            <a:endParaRPr lang="en-U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400300" marR="0" indent="-2400300">
              <a:spcBef>
                <a:spcPts val="600"/>
              </a:spcBef>
              <a:spcAft>
                <a:spcPts val="200"/>
              </a:spcAft>
              <a:tabLst>
                <a:tab pos="800100" algn="l"/>
                <a:tab pos="2514600" algn="l"/>
                <a:tab pos="457200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button</a:t>
            </a:r>
            <a:r>
              <a:rPr lang="en-US" sz="16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		</a:t>
            </a: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click</a:t>
            </a:r>
            <a:endParaRPr lang="en-U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400300" marR="0" indent="-2400300">
              <a:spcBef>
                <a:spcPts val="600"/>
              </a:spcBef>
              <a:spcAft>
                <a:spcPts val="200"/>
              </a:spcAft>
              <a:tabLst>
                <a:tab pos="800100" algn="l"/>
                <a:tab pos="2514600" algn="l"/>
                <a:tab pos="457200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control</a:t>
            </a:r>
            <a:r>
              <a:rPr lang="en-US" sz="16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 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or</a:t>
            </a: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 link</a:t>
            </a:r>
            <a:r>
              <a:rPr lang="en-US" sz="16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	</a:t>
            </a: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focus</a:t>
            </a:r>
            <a:endParaRPr lang="en-U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400300" marR="0" indent="-2400300">
              <a:spcBef>
                <a:spcPts val="600"/>
              </a:spcBef>
              <a:spcAft>
                <a:spcPts val="200"/>
              </a:spcAft>
              <a:tabLst>
                <a:tab pos="800100" algn="l"/>
                <a:tab pos="2514600" algn="l"/>
                <a:tab pos="457200" algn="l"/>
              </a:tabLst>
            </a:pPr>
            <a:r>
              <a:rPr lang="en-US" sz="16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		</a:t>
            </a: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blur</a:t>
            </a:r>
            <a:endParaRPr lang="en-U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400300" marR="0" indent="-2400300">
              <a:spcBef>
                <a:spcPts val="600"/>
              </a:spcBef>
              <a:spcAft>
                <a:spcPts val="200"/>
              </a:spcAft>
              <a:tabLst>
                <a:tab pos="800100" algn="l"/>
                <a:tab pos="2514600" algn="l"/>
                <a:tab pos="457200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control	change</a:t>
            </a:r>
            <a:endParaRPr lang="en-U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400300" marR="0" indent="-2400300">
              <a:spcBef>
                <a:spcPts val="600"/>
              </a:spcBef>
              <a:spcAft>
                <a:spcPts val="200"/>
              </a:spcAft>
              <a:tabLst>
                <a:tab pos="800100" algn="l"/>
                <a:tab pos="2514600" algn="l"/>
                <a:tab pos="457200" algn="l"/>
              </a:tabLst>
            </a:pPr>
            <a:r>
              <a:rPr lang="en-US" sz="16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		</a:t>
            </a: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select</a:t>
            </a:r>
            <a:endParaRPr lang="en-U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400300" marR="0" indent="-2400300">
              <a:spcBef>
                <a:spcPts val="600"/>
              </a:spcBef>
              <a:spcAft>
                <a:spcPts val="200"/>
              </a:spcAft>
              <a:tabLst>
                <a:tab pos="800100" algn="l"/>
                <a:tab pos="2514600" algn="l"/>
                <a:tab pos="457200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element	click</a:t>
            </a:r>
            <a:endParaRPr lang="en-U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400300" marR="0" indent="-2400300">
              <a:spcBef>
                <a:spcPts val="600"/>
              </a:spcBef>
              <a:spcAft>
                <a:spcPts val="200"/>
              </a:spcAft>
              <a:tabLst>
                <a:tab pos="800100" algn="l"/>
                <a:tab pos="2514600" algn="l"/>
                <a:tab pos="457200" algn="l"/>
              </a:tabLst>
            </a:pPr>
            <a:r>
              <a:rPr lang="en-US" sz="16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		</a:t>
            </a:r>
            <a:r>
              <a:rPr lang="en-US" sz="1600" b="1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dblclick</a:t>
            </a:r>
            <a:endParaRPr lang="en-U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400300" marR="0" indent="-2400300">
              <a:spcBef>
                <a:spcPts val="600"/>
              </a:spcBef>
              <a:spcAft>
                <a:spcPts val="200"/>
              </a:spcAft>
              <a:tabLst>
                <a:tab pos="800100" algn="l"/>
                <a:tab pos="2514600" algn="l"/>
                <a:tab pos="457200" algn="l"/>
              </a:tabLst>
            </a:pPr>
            <a:r>
              <a:rPr lang="en-US" sz="16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		</a:t>
            </a: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mouseover</a:t>
            </a:r>
            <a:endParaRPr lang="en-U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400300" marR="0" indent="-2400300">
              <a:spcBef>
                <a:spcPts val="600"/>
              </a:spcBef>
              <a:spcAft>
                <a:spcPts val="200"/>
              </a:spcAft>
              <a:tabLst>
                <a:tab pos="800100" algn="l"/>
                <a:tab pos="2514600" algn="l"/>
                <a:tab pos="457200" algn="l"/>
              </a:tabLst>
            </a:pPr>
            <a:r>
              <a:rPr lang="en-US" sz="16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		</a:t>
            </a:r>
            <a:r>
              <a:rPr lang="en-US" sz="1600" b="1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mousein</a:t>
            </a:r>
            <a:r>
              <a:rPr lang="en-US" sz="16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 </a:t>
            </a:r>
            <a:endParaRPr lang="en-U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400300" marR="0" indent="-2400300">
              <a:spcBef>
                <a:spcPts val="600"/>
              </a:spcBef>
              <a:spcAft>
                <a:spcPts val="900"/>
              </a:spcAft>
              <a:tabLst>
                <a:tab pos="914400" algn="l"/>
                <a:tab pos="2057400" algn="l"/>
                <a:tab pos="457200" algn="l"/>
              </a:tabLst>
            </a:pPr>
            <a:r>
              <a:rPr lang="en-US" sz="16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				</a:t>
            </a:r>
            <a:r>
              <a:rPr lang="en-US" sz="1600" b="1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mouseout</a:t>
            </a:r>
            <a:endParaRPr lang="en-US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4DC09C-5D32-4978-8D18-AC0BC11E4A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4D3D2E-E268-4E49-8E15-74C8DB1F52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E37A88-C8AF-4ACA-8218-CCBD91BBB8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16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62621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3A5CD1-96D9-40E2-8EA6-F970A5E71C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syntax for the </a:t>
            </a:r>
            <a:r>
              <a:rPr lang="en-US" sz="2400" b="1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addEventListener</a:t>
            </a: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method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A093C8-C331-4797-8602-2313268E8C3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9906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i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eventTarget</a:t>
            </a:r>
            <a:r>
              <a:rPr lang="en-US" sz="14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.addEventListener</a:t>
            </a: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</a:t>
            </a:r>
            <a:r>
              <a:rPr lang="en-US" sz="1400" b="1" i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eventName</a:t>
            </a: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",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400" b="1" i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i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eventHandlerFunction</a:t>
            </a: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12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 event handler named </a:t>
            </a:r>
            <a:r>
              <a:rPr lang="en-US" sz="2400" b="1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joinList</a:t>
            </a:r>
            <a:endParaRPr lang="en-US" sz="2400" b="1" dirty="0">
              <a:solidFill>
                <a:srgbClr val="000099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4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joinList</a:t>
            </a: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() 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=&gt; {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alert(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"T</a:t>
            </a: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he statements for the function go here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 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attach the event handler to the click event </a:t>
            </a:r>
            <a:b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 a button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$("#</a:t>
            </a:r>
            <a:r>
              <a:rPr lang="en-US" sz="14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submit_button</a:t>
            </a: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</a:t>
            </a:r>
            <a:r>
              <a:rPr lang="en-US" sz="14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addEventListener</a:t>
            </a: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("click", </a:t>
            </a:r>
            <a:r>
              <a:rPr lang="en-US" sz="14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joinList</a:t>
            </a: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attach the event handler to the double-click event of a text box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$("#text_box_1").</a:t>
            </a:r>
            <a:r>
              <a:rPr lang="en-US" sz="14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addEventListener</a:t>
            </a: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</a:t>
            </a:r>
            <a:r>
              <a:rPr lang="en-US" sz="14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dblclick</a:t>
            </a: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", </a:t>
            </a:r>
            <a:r>
              <a:rPr lang="en-US" sz="14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joinList</a:t>
            </a: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12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syntax for the </a:t>
            </a:r>
            <a:r>
              <a:rPr lang="en-US" sz="2400" b="1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removeEventListener</a:t>
            </a: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method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i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eventTarget</a:t>
            </a:r>
            <a:r>
              <a:rPr lang="en-US" sz="14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.removeEventListener</a:t>
            </a: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</a:t>
            </a:r>
            <a:r>
              <a:rPr lang="en-US" sz="1400" b="1" i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eventName</a:t>
            </a: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",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400" b="1" i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i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eventHandlerFunction</a:t>
            </a: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CADED7-0E31-42DF-A4AA-42EEFF6631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388486-EA59-4982-A69D-0DB0BAEC36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DEAC9F-AF40-4D41-BF69-87BFBBE94D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17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17901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69A858-790A-4073-87D8-706DDD272E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Code that handles the </a:t>
            </a:r>
            <a:r>
              <a:rPr lang="en-US" sz="2400" b="1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DOMContentLoaded</a:t>
            </a: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event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71D154-27EA-46C6-A2F6-5F91A1E3AD3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Using a function expression as the event handler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showMessage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msg = "The DOM is ready!";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alert(msg);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document.addEventListener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DOMContentLoaded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",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showMessage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Using an anonymous function as the event handler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document.addEventListener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DOMContentLoaded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",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=&gt;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msg = "The DOM is ready!";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alert(msg);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});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3C3B18-B12F-4759-8BA2-AA0D9C3102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FBD70C-93FF-4862-B79F-D62629E1F5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C99794-4D38-42E8-9161-F5DB01D6BA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18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03469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BD51E3-F523-425D-BF91-24BBE74D9A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Code that attaches a click event handler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 a button when the DOM is loaded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583859-7122-48DB-935D-AA3CBF8785A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Using a function expression as the event handler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processEntries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code that processes entries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document.addEventListener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DOMContentLoaded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",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$("#calculate").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addEventListener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"click",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processEntries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});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Using an anonymous function as the event handler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document.addEventListener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DOMContentLoaded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",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$("#calculate").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addEventListener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("click",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// code that processes entries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});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957713-847F-4500-8961-25FE3CBDAA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F47E38-9B4E-47FC-9D8E-0E26226B2E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D69B52-0DD9-4437-8EEF-4C69924501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19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57253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FC2F9A-C847-4946-8C28-E496415E95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syntax for a function declaration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A7FB0C-3E1A-4EA6-9F98-D89AD837804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function </a:t>
            </a:r>
            <a:r>
              <a:rPr lang="en-US" sz="1600" b="1" i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functionName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parameters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statements that run when the function is executed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D69834-CFB5-4F89-BFB6-55D89C363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00BE25-740F-4FC8-B7D0-8F7A8280BB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A90C46-B9BB-46EA-B9A2-6D76AFDD2E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43222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672B9A-B994-426B-849A-30B836669B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property and a method of the Event object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B9DC7B-357D-4C97-8FBC-A6DBF4C98D7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Property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currentTarget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Method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preventDefault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C51595-0544-4A29-996A-85AC2A3215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245255-4BBF-437D-9C88-A92496DF52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6F448A-F960-4D80-A61E-DF4C4C1F57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20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33916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5D116EDC-BC2F-4240-AC29-F25CA685E9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Common HTML elements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that have default actions for the click event</a:t>
            </a:r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E41AC51D-F5EE-43C5-B558-2B3352086C7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219200" y="1279000"/>
            <a:ext cx="7010400" cy="2637100"/>
          </a:xfrm>
          <a:ln w="12700">
            <a:prstDash val="solid"/>
          </a:ln>
        </p:spPr>
        <p:txBody>
          <a:bodyPr/>
          <a:lstStyle/>
          <a:p>
            <a:pPr marL="0" marR="0">
              <a:spcBef>
                <a:spcPts val="600"/>
              </a:spcBef>
              <a:spcAft>
                <a:spcPts val="600"/>
              </a:spcAft>
              <a:tabLst>
                <a:tab pos="1481138" algn="l"/>
              </a:tabLst>
            </a:pPr>
            <a:r>
              <a:rPr lang="en-US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Element	Default action for the click event</a:t>
            </a:r>
          </a:p>
          <a:p>
            <a:pPr marL="1485900" marR="0" indent="-1485900">
              <a:spcBef>
                <a:spcPts val="600"/>
              </a:spcBef>
              <a:spcAft>
                <a:spcPts val="600"/>
              </a:spcAft>
              <a:tabLst>
                <a:tab pos="800100" algn="l"/>
                <a:tab pos="2514600" algn="l"/>
                <a:tab pos="2514600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&lt;a&gt;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	Load the page or image in the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href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attribute.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485900" marR="0" indent="-1485900">
              <a:spcBef>
                <a:spcPts val="600"/>
              </a:spcBef>
              <a:spcAft>
                <a:spcPts val="600"/>
              </a:spcAft>
              <a:tabLst>
                <a:tab pos="800100" algn="l"/>
                <a:tab pos="2514600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&lt;input&gt;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Submit the form if the type attribute is set to submit.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485900" marR="0" indent="-1485900">
              <a:spcBef>
                <a:spcPts val="600"/>
              </a:spcBef>
              <a:spcAft>
                <a:spcPts val="600"/>
              </a:spcAft>
              <a:tabLst>
                <a:tab pos="800100" algn="l"/>
                <a:tab pos="2514600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&lt;input&gt;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Reset the form if the type attribute is set to reset.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485900" marR="0" indent="-1485900">
              <a:spcBef>
                <a:spcPts val="600"/>
              </a:spcBef>
              <a:spcAft>
                <a:spcPts val="600"/>
              </a:spcAft>
              <a:tabLst>
                <a:tab pos="800100" algn="l"/>
                <a:tab pos="2514600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&lt;button&gt;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Submit the form if the type attribute is set to submit.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485900" marR="0" indent="-1485900">
              <a:spcBef>
                <a:spcPts val="600"/>
              </a:spcBef>
              <a:spcAft>
                <a:spcPts val="900"/>
              </a:spcAft>
              <a:tabLst>
                <a:tab pos="914400" algn="l"/>
                <a:tab pos="2057400" algn="l"/>
                <a:tab pos="2057400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&lt;button&gt;</a:t>
            </a:r>
            <a:r>
              <a:rPr lang="en-US" sz="1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Reset the form if the type attribute is set to reset.</a:t>
            </a:r>
            <a:endParaRPr lang="en-US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CB572D-B4DD-4FC9-BF39-5D0B3C87FD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B36479-1F18-4FA2-8105-DFC4CC9624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8CDDAF-028F-4DB6-B2AC-94F8DE0B27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780842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86A2D2-D017-4869-8B07-B92718E218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 HTML form with a text box and a submit button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B576E1-EB1E-4553-929B-9E982A47F3E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&lt;form action="join.html" method="get"&gt;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&lt;input type="text" id="email_1" name="email_1"&gt;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&lt;input type="submit" id="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join_list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value="Join List"&gt;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&lt;/form&gt;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B63C67-9BBF-4025-B506-7C8C710BDB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FEE0D0-482B-45BB-84A6-A00E814851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4D67BB-4C6D-4F3C-8867-32750F2DCD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055562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889DB5-2B85-41B4-9C03-64C9F09971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 event handler for the click event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 the submit button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604D4A-275D-41B7-BB01-AAED6F3AFC7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5438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joinList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=&gt; {                 // Event object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if 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document.querySelector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("#email_1").value == "") {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// notify user of error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alert("Email is required.");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// don't allow form to be submitted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evt.preventDefault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document.addEventListener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DOMContentLoaded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",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join_list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addEventListener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("click",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joinList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});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D5556A-B303-4B29-98E2-9BE66978C0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9B8F33-A50E-4E05-A73A-48C5E3310A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6DA46C-B593-4ACA-8B9D-2F91B8D3BC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863124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AB0903-423B-49C3-A7B4-2820FD9E5B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Terms related to events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DF4893-C9B3-4DD7-BCFD-8218DCA4D4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event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event handler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attach an event handler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anonymous function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default action for an event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FA802-00BF-497F-B2D6-FF1595E403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57B355-D624-4183-957D-2A398ED40C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0AB254-AD45-4178-AB33-976A49C54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460286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494C1E62-B8E8-4258-90E1-74E36A245C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Miles Per Gallon application in a browser</a:t>
            </a:r>
            <a:endParaRPr lang="en-US" dirty="0"/>
          </a:p>
        </p:txBody>
      </p:sp>
      <p:pic>
        <p:nvPicPr>
          <p:cNvPr id="9" name="Content Placeholder 8" descr="Refer to page 149 in textbook">
            <a:extLst>
              <a:ext uri="{FF2B5EF4-FFF2-40B4-BE49-F238E27FC236}">
                <a16:creationId xmlns:a16="http://schemas.microsoft.com/office/drawing/2014/main" id="{C49715E1-4B5C-40C8-8C4E-58ED030D178B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291804" y="1139747"/>
            <a:ext cx="6328196" cy="2365453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4B9920-604F-4EDB-BC3E-22BD779A4F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D2A85D-8136-4B82-B28A-A2F2AF8C7B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58140B-99F6-443E-A332-F729D7F20D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73381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50FD61-8784-444F-A5B6-9872E02B85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HTML for the MPG application (part 1)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FE60CD-97DE-456D-8D43-4486F3FBE4C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&lt;!DOCTYPE html&gt;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&lt;html&gt;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&lt;head&gt;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&lt;meta name="viewport"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content="width=device-width, initial-scale=1"&gt;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&lt;title&gt;Miles Per Gallon Calculator&lt;/title&gt;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&lt;link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rel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="stylesheet"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href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="mpg.css"&gt;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&lt;/head&gt;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&lt;body&gt;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&lt;main&gt;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&lt;h1&gt;The Miles Per Gallon Calculator&lt;/h1&gt;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&lt;label for="miles"&gt;Miles Driven:&lt;/label&gt;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&lt;input type="text" id="miles"&gt;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&lt;/div&gt;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&lt;label for="gallons"&gt;Gallons of Gas Used: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&lt;/label&gt;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&lt;input type="text" id="gallons"&gt;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&lt;/div&gt;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562BC4-3911-4113-88ED-6225D11E3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A42A90-D55E-4735-95DC-7E2995479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D6886F-4498-444C-A718-00884D3CB6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26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974682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F819B0-BB9C-4A2C-9489-160F9FF96A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HTML for the MPG application (part 2)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79565E-BB13-4265-B842-CDF69119835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1203325" marR="0" indent="-85725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	&lt;div&gt;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&lt;label for="mpg"&gt;Miles Per Gallon:&lt;/label&gt;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&lt;input type="text" id="mpg"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disabled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&lt;/div&gt;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&lt;label&gt;&amp;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nbsp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;&lt;/label&gt;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&lt;input type="button" id="calculate"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value="Calculate MPG"&gt;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&lt;/div&gt;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&lt;/main&gt;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&lt;script </a:t>
            </a:r>
            <a:r>
              <a:rPr lang="en-US" sz="14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="mpg.js"&gt;&lt;/script&gt;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&lt;/body&gt;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&lt;/html&gt;</a:t>
            </a:r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7A737F-DF9A-496C-98F2-196A8E0840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ADED17-486A-4486-ADB7-2E98CC2C95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3E9C5C-4E83-48C2-885E-3B089928D6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27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306376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43656C-455C-4BDE-9CB6-8DF33CD334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JavaScript for the MPG application (part 1)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4754DC-7A5D-4A41-9EEE-DD4619EC4FE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"use strict";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$ = selector =&gt;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document.querySelector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(selector);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getErrorMsg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lbl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=&gt;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`${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lbl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 must be a valid number greater than zero.`;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focusAndSelect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selector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elem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$(selector);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elem.focus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elem.select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processEntries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miles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parseFloat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($("#miles").value);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gallons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parseFloat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($("#gallons").value);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if 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isNaN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(miles) || miles &lt;= 0)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alert(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getErrorMsg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("Miles driven"));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focusAndSelect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("#miles");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A037B7-BE60-4A3E-98B0-40C6EAAE20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734520-E8E2-4387-B1E5-4AD544C33C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EDC1A9-BACF-409E-8B17-37CED90E1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28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663143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7C7B24-5E1E-4DB5-9E1C-A6D409C388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JavaScript for the MPG application (part 2)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965FEE-DC97-4DE9-AD21-6809A4DBB07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857250" marR="0" indent="-511175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	} else if 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isNaN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(gallons) || gallons &lt;= 0)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alert(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getErrorMsg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("Gallons of gas used"));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focusAndSelect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("#gallons");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 else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$("#mpg").value = (miles / gallons).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toFixed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(2);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document.addEventListener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DOMContentLoaded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",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$("#calculate").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addEventListener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"click",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processEntries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$("#miles").focus();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});</a:t>
            </a:r>
            <a:endParaRPr lang="en-US" sz="1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EA65DB-C03F-4F68-8EA4-C498BF9FB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FFAF9B-73DF-4BA2-ABA0-7A238074C3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773B34-B1A8-4775-AFDE-5CEA54C801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29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98395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26BAF9-4150-429D-8A67-275A8B57EE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function declaration with no parameters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that doesn’t return a value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BCEED9-025B-4719-995A-7507A36C434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function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showYear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today = new Date();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alert( "The year is " +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today.getFullYear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);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call the function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showYear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BF7EF8-F639-4602-8477-3B8CDFBA2A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93E812-85A1-4382-AA5E-0FB6CB24F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C49D6F-6239-42EB-B51D-30961363D6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879130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4A78CBF-1BAD-4154-98BC-D95D781F6F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Email List application in a web browser</a:t>
            </a:r>
            <a:endParaRPr lang="en-US" dirty="0"/>
          </a:p>
        </p:txBody>
      </p:sp>
      <p:pic>
        <p:nvPicPr>
          <p:cNvPr id="11" name="Content Placeholder 10" descr="Refer to page 153 in textbook">
            <a:extLst>
              <a:ext uri="{FF2B5EF4-FFF2-40B4-BE49-F238E27FC236}">
                <a16:creationId xmlns:a16="http://schemas.microsoft.com/office/drawing/2014/main" id="{D518BCDB-981A-44FD-8D54-0C92A99D709B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295400" y="1156961"/>
            <a:ext cx="6145301" cy="2292295"/>
          </a:xfrm>
          <a:prstGeom prst="rect">
            <a:avLst/>
          </a:prstGeom>
        </p:spPr>
      </p:pic>
      <p:pic>
        <p:nvPicPr>
          <p:cNvPr id="12" name="Content Placeholder 11" descr="Refer to page 153 in textbook">
            <a:extLst>
              <a:ext uri="{FF2B5EF4-FFF2-40B4-BE49-F238E27FC236}">
                <a16:creationId xmlns:a16="http://schemas.microsoft.com/office/drawing/2014/main" id="{017120BA-670C-4B92-BCBF-FE7C898C5FC8}"/>
              </a:ext>
            </a:extLst>
          </p:cNvPr>
          <p:cNvPicPr>
            <a:picLocks noGrp="1" noChangeAspect="1"/>
          </p:cNvPicPr>
          <p:nvPr>
            <p:ph sz="quarter" idx="15"/>
          </p:nvPr>
        </p:nvPicPr>
        <p:blipFill>
          <a:blip r:embed="rId3"/>
          <a:stretch>
            <a:fillRect/>
          </a:stretch>
        </p:blipFill>
        <p:spPr>
          <a:xfrm>
            <a:off x="3697829" y="3269826"/>
            <a:ext cx="4151736" cy="1579001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C03097-C12F-4922-9470-0D66A37C6C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26F7D6-8936-4596-BE2F-129E5B596C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010B12-2A33-4202-BE70-E415784573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Arial Narrow" panose="020B0606020202030204" pitchFamily="34" charset="0"/>
              </a:rPr>
              <a:t>C4,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30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055952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5B28CF-DC84-451A-85AA-E1B17A7C87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HTML for the Email List application (part 1)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EAE3CE-A521-4F69-9114-F1E70B37127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979025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&lt;!DOCTYPE html&gt;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&lt;html&gt;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&lt;head&gt;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&lt;meta name="viewport"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content="width=device-width, initial-scale=1"&gt;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&lt;title&gt;Join Email List&lt;/title&gt;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&lt;link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rel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="stylesheet"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href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="email_list.css"&gt;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&lt;/head&gt;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&lt;body&gt;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&lt;main&gt;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&lt;h1&gt;Please join our email list&lt;/h1&gt;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&lt;form id="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email_form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 name="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email_form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action="join.html" method="get"&gt;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&lt;label for="email_1"&gt;Email Address: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&lt;/label&gt;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&lt;input type="text" id="email_1"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name="email_1"&gt;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&lt;/div&gt;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&lt;label for="email_2"&gt;Re-enter Email Address: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&lt;/label&gt;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&lt;input type="text" id="email_2" name="email_2"&gt;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&lt;/div&gt;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44CBD2-FCF5-4D03-B6F7-11AC6B6BA3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C46EEC-0439-491A-B41F-BBF0184D45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ED4F5A-2EDA-4081-98FB-AEFBE12034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158267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8461BA-D73A-41A4-9F4B-A809A989B0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HTML for the Email List application (part 2)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CE75CC-D566-4782-B5E1-C3C57F693D4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663" marR="0">
              <a:spcBef>
                <a:spcPts val="0"/>
              </a:spcBef>
              <a:spcAft>
                <a:spcPts val="0"/>
              </a:spcAft>
              <a:tabLst>
                <a:tab pos="1371600" algn="l"/>
                <a:tab pos="1655763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		&lt;div&gt;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&lt;label for="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first_name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"&gt;First Name:&lt;/label&gt;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&lt;input type="text" id="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first_name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name="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first_name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&lt;/div&gt;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&lt;label&gt;&amp;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nbsp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;&lt;/label&gt;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&lt;input type="submit" id="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join_list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value="Join our List"&gt;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&lt;input type="button" id="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clear_form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value="Clear form"&gt;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&lt;/div&gt; 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&lt;/form&gt;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&lt;/main&gt;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&lt;script </a:t>
            </a:r>
            <a:r>
              <a:rPr lang="en-US" sz="14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="email_list.js"&gt;&lt;/script&gt;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&lt;/body&gt;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&lt;/html&gt;</a:t>
            </a:r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1CF01D-572C-4792-AA3C-2D7D5F7222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B8EF0D-28AD-4C92-B4A6-E065CEE487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7672B3-0B99-4CA0-BAAF-FCB4BF988F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56174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0D24A9-C8E0-4733-8262-AA74823763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JavaScript for the Email List app (part 1)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376561-C1CE-4BD1-AA1A-4BB25E822F8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$ = selector =&gt;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document.querySelector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(selector);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document.addEventListener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</a:t>
            </a:r>
            <a:r>
              <a:rPr lang="en-US" sz="14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DOMContentLoaded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$("#</a:t>
            </a:r>
            <a:r>
              <a:rPr lang="en-US" sz="14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join_list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</a:t>
            </a:r>
            <a:r>
              <a:rPr lang="en-US" sz="14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addEventListener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("click"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// get values user entered in textboxes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const email1 = $("#email_1").value;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const email2 = $("#email_2").value;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const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firstName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$("#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first_name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").value;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// create an error message and set it to an empty string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let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errorMessage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"";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// check user entries – add to error message if invalid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if (email1 == "") {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errorMessage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+= "First email is required.\n";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if (email2 == "") {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errorMessage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+= "Second email is required.\n";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if (email1 != email2) {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errorMessage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+= "Both emails must match.\n";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0B494B-F54A-4937-A449-2745CEF7AF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EE5954-C9C5-4012-A0DD-4CE380837D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4EB9AC-FB24-40F9-A454-0A101155A7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567596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04F4E2-02E9-4357-B117-ADDF9B1D5C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JavaScript for the Email List app (part 2)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12274C-3F65-47C6-A0B1-F5798CFA244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6075" marR="0">
              <a:spcBef>
                <a:spcPts val="0"/>
              </a:spcBef>
              <a:spcAft>
                <a:spcPts val="0"/>
              </a:spcAft>
              <a:tabLst>
                <a:tab pos="1203325" algn="l"/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	if 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firstName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== "")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errorMessage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+= "First name is required.\n";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// prevent form submission if there’s an error message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if 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errorMessage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!= "") {     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alert(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errorMessage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evt.preventDefault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$("#</a:t>
            </a:r>
            <a:r>
              <a:rPr lang="en-US" sz="14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clear_form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</a:t>
            </a:r>
            <a:r>
              <a:rPr lang="en-US" sz="14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addEventListener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("click"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$("#email_1").value = "";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$("#email_2").value = "";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$("#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first_name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").value = "";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$("#email_1").focus();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$("#email_1").focus();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});</a:t>
            </a:r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3680EF-A3CE-4A89-9574-55FC469A48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3E93EF-5E67-4285-9625-CA56F80290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A684-FE61-4361-A590-520F8D9E91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45219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D366F3-59CB-4C24-938E-E4027BBFB6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function declaration with one parameter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that returns a DOM element 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7935E0-67C1-45A0-9EB2-7B0F79080B1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function $(selector) {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return 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document.querySelector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(selector);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call the function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email1 = 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$("#email_1").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value;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449EC-6B26-4572-9919-F15371673E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A77099-2D60-47C0-A880-37D594431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F8154A-1E9B-48E3-91A3-EF032111C2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49747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746A2D-87C6-422C-8D96-1573303657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function declaration with two parameters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that returns a value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8D479A-6EF5-4C6C-A1DC-7B3E3EEAB8D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function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calculateTax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(subtotal,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taxRate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tax = subtotal *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taxRate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return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tax.toFixed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(2);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call the function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subtotal = 85.00;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taxRate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0.05;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salesTax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calculateTax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(subtotal,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taxRate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alert(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salesTax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                        // displays 4.25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E7A7AD-2C0F-44BE-B1AE-601B100B5E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CDEF74-3A1E-4D24-BA4B-4E11B85A61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FB6904-8798-44F8-9B17-60B4712384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93835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5CB999-7395-4F86-998A-1C519658BB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syntax for a function expression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D89022-D47A-43B9-BF18-11FFC44772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i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constantName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function(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parameters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statements that run when the function is executed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D06A44-2F9A-4FFF-8043-4AA597678C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9D2779-66D1-4432-AAF1-34AC851CAB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BB3D85-0AC6-4BBF-AAC8-A56F3204F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6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53541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BC3DFD-F496-4D3B-9EB4-679F04DBBB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function expression with no parameters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that doesn’t return a value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8A727B-6C9D-45AB-96BE-00A36D5D2EE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showYear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function()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today = new Date();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alert( "The year is " +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today.getFullYear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);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call the function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showYear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29D101-C279-4BA6-A58B-06F053DA89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DBDD88-4A5F-465A-87E6-F44DE86A98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0E8D95-305B-4ECB-ABDF-F813297F4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7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44962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113112-043C-451A-A558-9EB4923545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function expression with one parameter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that returns a DOM element 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3AB66F-2DC5-43B3-A711-6DC19C6BD3A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$ = function(selector) {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return 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document.querySelector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(selector);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call the function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email1 =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$("#email_1")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.value;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6A2E74-65B6-40E9-B0DB-0CC1324470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8550BE-9A10-4B4C-B530-CFC586B18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1685CF-AA48-4D00-A0CE-79C26FE5A3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8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33021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DED5B4-8BA5-4DD6-ADA5-B96D6F2C59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function expression with two parameters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that returns a value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5E6916-6609-4EF7-8B54-03A7369939B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calculateTax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function(subtotal,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taxRate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tax = subtotal *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taxRate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return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tax.toFixed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(2);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call the function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subtotal = 85.00;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taxRate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0.05;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call the function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salesTax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calculateTax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(subtotal,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taxRate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alert(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salesTax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                   // displays 4.25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2FE720-6B72-456E-BD9E-E81C3B5FE7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59311A-0789-4619-BEAF-010B3EB65A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F95734-E216-42B3-8F4B-E5B48CF939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9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5283150"/>
      </p:ext>
    </p:extLst>
  </p:cSld>
  <p:clrMapOvr>
    <a:masterClrMapping/>
  </p:clrMapOvr>
</p:sld>
</file>

<file path=ppt/theme/theme1.xml><?xml version="1.0" encoding="utf-8"?>
<a:theme xmlns:a="http://schemas.openxmlformats.org/drawingml/2006/main" name="Master slides_with_titles_logo">
  <a:themeElements>
    <a:clrScheme name="Master slide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Master slide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slides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MMA accessible slides.potx" id="{50B7D1D4-3F7E-4579-B166-09A2FAC5C745}" vid="{7C365D12-5A37-45DA-A43C-A906C0D97DDF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MMA accessible slides</Template>
  <TotalTime>183</TotalTime>
  <Words>3302</Words>
  <Application>Microsoft Macintosh PowerPoint</Application>
  <PresentationFormat>On-screen Show (4:3)</PresentationFormat>
  <Paragraphs>531</Paragraphs>
  <Slides>34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0" baseType="lpstr">
      <vt:lpstr>Arial</vt:lpstr>
      <vt:lpstr>Arial Narrow</vt:lpstr>
      <vt:lpstr>Courier New</vt:lpstr>
      <vt:lpstr>Symbol</vt:lpstr>
      <vt:lpstr>Times New Roman</vt:lpstr>
      <vt:lpstr>Master slides_with_titles_logo</vt:lpstr>
      <vt:lpstr>Chapter 4</vt:lpstr>
      <vt:lpstr>The syntax for a function declaration</vt:lpstr>
      <vt:lpstr>A function declaration with no parameters  that doesn’t return a value</vt:lpstr>
      <vt:lpstr>A function declaration with one parameter  that returns a DOM element </vt:lpstr>
      <vt:lpstr>A function declaration with two parameters  that returns a value</vt:lpstr>
      <vt:lpstr>The syntax for a function expression</vt:lpstr>
      <vt:lpstr>A function expression with no parameters  that doesn’t return a value</vt:lpstr>
      <vt:lpstr>A function expression with one parameter  that returns a DOM element </vt:lpstr>
      <vt:lpstr>A function expression with two parameters  that returns a value</vt:lpstr>
      <vt:lpstr>The syntax for an arrow function </vt:lpstr>
      <vt:lpstr>An arrow function with one parameter </vt:lpstr>
      <vt:lpstr>Terms related to functions</vt:lpstr>
      <vt:lpstr>Two global variables</vt:lpstr>
      <vt:lpstr>A function that uses local variables and constants </vt:lpstr>
      <vt:lpstr>Terms related to scope</vt:lpstr>
      <vt:lpstr>Common events</vt:lpstr>
      <vt:lpstr>The syntax for the addEventListener() method</vt:lpstr>
      <vt:lpstr>Code that handles the DOMContentLoaded event</vt:lpstr>
      <vt:lpstr>Code that attaches a click event handler  for a button when the DOM is loaded</vt:lpstr>
      <vt:lpstr>A property and a method of the Event object</vt:lpstr>
      <vt:lpstr>Common HTML elements  that have default actions for the click event</vt:lpstr>
      <vt:lpstr>An HTML form with a text box and a submit button</vt:lpstr>
      <vt:lpstr>An event handler for the click event  of the submit button</vt:lpstr>
      <vt:lpstr>Terms related to events</vt:lpstr>
      <vt:lpstr>The Miles Per Gallon application in a browser</vt:lpstr>
      <vt:lpstr>The HTML for the MPG application (part 1)</vt:lpstr>
      <vt:lpstr>The HTML for the MPG application (part 2)</vt:lpstr>
      <vt:lpstr>The JavaScript for the MPG application (part 1)</vt:lpstr>
      <vt:lpstr>The JavaScript for the MPG application (part 2)</vt:lpstr>
      <vt:lpstr>The Email List application in a web browser</vt:lpstr>
      <vt:lpstr>The HTML for the Email List application (part 1)</vt:lpstr>
      <vt:lpstr>The HTML for the Email List application (part 2)</vt:lpstr>
      <vt:lpstr>The JavaScript for the Email List app (part 1)</vt:lpstr>
      <vt:lpstr>The JavaScript for the Email List app (part 2)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Bethany Cabrera</dc:creator>
  <cp:lastModifiedBy>Kristian Secor</cp:lastModifiedBy>
  <cp:revision>20</cp:revision>
  <cp:lastPrinted>2016-01-14T23:03:16Z</cp:lastPrinted>
  <dcterms:created xsi:type="dcterms:W3CDTF">2020-08-12T18:04:38Z</dcterms:created>
  <dcterms:modified xsi:type="dcterms:W3CDTF">2022-06-16T18:36:36Z</dcterms:modified>
</cp:coreProperties>
</file>