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22"/>
  </p:notesMasterIdLst>
  <p:handoutMasterIdLst>
    <p:handoutMasterId r:id="rId23"/>
  </p:handoutMasterIdLst>
  <p:sldIdLst>
    <p:sldId id="256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306" r:id="rId16"/>
    <p:sldId id="307" r:id="rId17"/>
    <p:sldId id="308" r:id="rId18"/>
    <p:sldId id="309" r:id="rId19"/>
    <p:sldId id="310" r:id="rId20"/>
    <p:sldId id="311" r:id="rId2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6463" autoAdjust="0"/>
  </p:normalViewPr>
  <p:slideViewPr>
    <p:cSldViewPr>
      <p:cViewPr varScale="1">
        <p:scale>
          <a:sx n="110" d="100"/>
          <a:sy n="110" d="100"/>
        </p:scale>
        <p:origin x="220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6/16/22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1" r:id="rId6"/>
    <p:sldLayoutId id="2147483674" r:id="rId7"/>
    <p:sldLayoutId id="2147483676" r:id="rId8"/>
    <p:sldLayoutId id="2147483675" r:id="rId9"/>
    <p:sldLayoutId id="2147483684" r:id="rId10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4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905000" y="2209800"/>
            <a:ext cx="5715000" cy="2971800"/>
          </a:xfrm>
        </p:spPr>
        <p:txBody>
          <a:bodyPr/>
          <a:lstStyle/>
          <a:p>
            <a:pPr marL="0" marR="0">
              <a:spcBef>
                <a:spcPts val="24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4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work with JavaScript objects, functions, and events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E6C32-E552-431D-A9B8-3EFB4665A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B0903-423B-49C3-A7B4-2820FD9E5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events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F4893-C9B3-4DD7-BCFD-8218DCA4D4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event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event handler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attach an event handler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anonymous function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default action for an event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FA802-00BF-497F-B2D6-FF1595E40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7B355-D624-4183-957D-2A398ED40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AB254-AD45-4178-AB33-976A49C54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602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94C1E62-B8E8-4258-90E1-74E36A245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Miles Per Gallon application in a browser</a:t>
            </a:r>
            <a:endParaRPr lang="en-US" dirty="0"/>
          </a:p>
        </p:txBody>
      </p:sp>
      <p:pic>
        <p:nvPicPr>
          <p:cNvPr id="9" name="Content Placeholder 8" descr="Refer to page 149 in textbook">
            <a:extLst>
              <a:ext uri="{FF2B5EF4-FFF2-40B4-BE49-F238E27FC236}">
                <a16:creationId xmlns:a16="http://schemas.microsoft.com/office/drawing/2014/main" id="{C49715E1-4B5C-40C8-8C4E-58ED030D178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1804" y="1139747"/>
            <a:ext cx="6328196" cy="236545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B9920-604F-4EDB-BC3E-22BD779A4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2A85D-8136-4B82-B28A-A2F2AF8C7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8140B-99F6-443E-A332-F729D7F20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33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0FD61-8784-444F-A5B6-9872E02B8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MPG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FE60CD-97DE-456D-8D43-4486F3FBE4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&lt;!DOCTYPE html&gt;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&lt;html&gt;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&lt;head&gt;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&lt;meta name="viewport"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content="width=device-width, initial-scale=1"&gt;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&lt;title&gt;Miles Per Gallon Calculator&lt;/title&gt;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&lt;link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="stylesheet"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="mpg.css"&gt;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&lt;/head&gt;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&lt;h1&gt;The Miles Per Gallon Calculator&lt;/h1&gt;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for="miles"&gt;Miles Driven:&lt;/label&gt;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id="miles"&gt;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for="gallons"&gt;Gallons of Gas Used: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id="gallons"&gt;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62BC4-3911-4113-88ED-6225D11E3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42A90-D55E-4735-95DC-7E2995479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6886F-4498-444C-A718-00884D3CB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746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819B0-BB9C-4A2C-9489-160F9FF96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MPG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79565E-BB13-4265-B842-CDF6911983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1203325" marR="0" indent="-85725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for="mpg"&gt;Miles Per Gallon:&lt;/label&gt;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id="mpg"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disabled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&lt;label&gt;&amp;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type="button" id="calculate"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value="Calculate MPG"&gt;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="mpg.js"&gt;&lt;/script&gt;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&lt;/html&gt;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A737F-DF9A-496C-98F2-196A8E084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DED17-486A-4486-ADB7-2E98CC2C9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E9C5C-4E83-48C2-885E-3B089928D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063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3656C-455C-4BDE-9CB6-8DF33CD33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MPG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4754DC-7A5D-4A41-9EEE-DD4619EC4F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$ = selector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getErrorMsg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lbl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`${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lbl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must be a valid number greater than zero.`;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focusAndSelect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selector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$(selector);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elem.focus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elem.select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miles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($("#miles").value);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gallons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($("#gallons").value);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(miles) || miles &lt;= 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getErrorMsg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("Miles driven"));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focusAndSelect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("#miles");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037B7-BE60-4A3E-98B0-40C6EAAE2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34520-E8E2-4387-B1E5-4AD544C33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DC1A9-BACF-409E-8B17-37CED90E1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631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C7B24-5E1E-4DB5-9E1C-A6D409C38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MPG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965FEE-DC97-4DE9-AD21-6809A4DBB0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857250" marR="0" indent="-511175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} else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(gallons) || gallons &lt;= 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getErrorMsg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("Gallons of gas used"));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focusAndSelect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("#gallons");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$("#mpg").value = (miles / gallons).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$("#calculate").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"click",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$("#miles").focus();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EA65DB-C03F-4F68-8EA4-C498BF9FB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FAF9B-73DF-4BA2-ABA0-7A238074C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73B34-B1A8-4775-AFDE-5CEA54C80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8395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4A78CBF-1BAD-4154-98BC-D95D781F6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Email List application in a web browser</a:t>
            </a:r>
            <a:endParaRPr lang="en-US" dirty="0"/>
          </a:p>
        </p:txBody>
      </p:sp>
      <p:pic>
        <p:nvPicPr>
          <p:cNvPr id="11" name="Content Placeholder 10" descr="Refer to page 153 in textbook">
            <a:extLst>
              <a:ext uri="{FF2B5EF4-FFF2-40B4-BE49-F238E27FC236}">
                <a16:creationId xmlns:a16="http://schemas.microsoft.com/office/drawing/2014/main" id="{D518BCDB-981A-44FD-8D54-0C92A99D709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400" y="1156961"/>
            <a:ext cx="6145301" cy="2292295"/>
          </a:xfrm>
          <a:prstGeom prst="rect">
            <a:avLst/>
          </a:prstGeom>
        </p:spPr>
      </p:pic>
      <p:pic>
        <p:nvPicPr>
          <p:cNvPr id="12" name="Content Placeholder 11" descr="Refer to page 153 in textbook">
            <a:extLst>
              <a:ext uri="{FF2B5EF4-FFF2-40B4-BE49-F238E27FC236}">
                <a16:creationId xmlns:a16="http://schemas.microsoft.com/office/drawing/2014/main" id="{017120BA-670C-4B92-BCBF-FE7C898C5FC8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3"/>
          <a:stretch>
            <a:fillRect/>
          </a:stretch>
        </p:blipFill>
        <p:spPr>
          <a:xfrm>
            <a:off x="3697829" y="3269826"/>
            <a:ext cx="4151736" cy="157900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C03097-C12F-4922-9470-0D66A37C6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26F7D6-8936-4596-BE2F-129E5B596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10B12-2A33-4202-BE70-E41578457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5595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B28CF-DC84-451A-85AA-E1B17A7C8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Email List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EAE3CE-A521-4F69-9114-F1E70B3712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79025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&lt;!DOCTYPE html&gt;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&lt;html&gt;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&lt;head&gt;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&lt;meta name="viewport"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content="width=device-width, initial-scale=1"&gt;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&lt;title&gt;Join Email List&lt;/title&gt;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&lt;link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="stylesheet"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="email_list.css"&gt;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&lt;/head&gt;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&lt;h1&gt;Please join our email list&lt;/h1&gt;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&lt;form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name="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action="join.html" method="get"&gt;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&lt;label for="email_1"&gt;Email Address: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type="text" id="email_1"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name="email_1"&gt;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&lt;label for="email_2"&gt;Re-enter Email Address: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type="text" id="email_2" name="email_2"&gt;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&lt;/div&gt;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44CBD2-FCF5-4D03-B6F7-11AC6B6BA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46EEC-0439-491A-B41F-BBF0184D4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D4F5A-2EDA-4081-98FB-AEFBE1203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582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461BA-D73A-41A4-9F4B-A809A989B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Email List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CE75CC-D566-4782-B5E1-C3C57F693D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663" marR="0">
              <a:spcBef>
                <a:spcPts val="0"/>
              </a:spcBef>
              <a:spcAft>
                <a:spcPts val="0"/>
              </a:spcAft>
              <a:tabLst>
                <a:tab pos="1371600" algn="l"/>
                <a:tab pos="1655763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	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&lt;label for="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"&gt;First Name:&lt;/label&gt;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type="text"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name="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&lt;label&gt;&amp;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type="submit"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value="Join our List"&gt;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type="button"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value="Clear form"&gt;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&lt;/div&gt;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&lt;/form&gt;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="email_list.js"&gt;&lt;/script&gt;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&lt;/html&gt;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1CF01D-572C-4792-AA3C-2D7D5F722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8EF0D-28AD-4C92-B4A6-E065CEE48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672B3-0B99-4CA0-BAAF-FCB4BF988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617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D24A9-C8E0-4733-8262-AA7482376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Email List app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376561-C1CE-4BD1-AA1A-4BB25E822F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$ = selector =&gt;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get values user entered in textboxes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email1 = $("#email_1").value;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email2 = $("#email_2").value;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").value;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create an error message and set it to an empty string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check user entries – add to error message if invalid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(email1 == "")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"First email is required.\n";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(email2 == "")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"Second email is required.\n";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(email1 != email2)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"Both emails must match.\n";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0B494B-F54A-4937-A449-2745CEF7A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EE5954-C9C5-4012-A0DD-4CE380837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EB9AC-FB24-40F9-A454-0A101155A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675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1523709-16D1-4D61-B7D6-09EBE0302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events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89728BA-6ABF-496D-AB61-A7D5C038BD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9200" y="1066800"/>
            <a:ext cx="4800600" cy="4648200"/>
          </a:xfrm>
          <a:ln w="12700">
            <a:prstDash val="solid"/>
          </a:ln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2395538" algn="l"/>
                <a:tab pos="2743200" algn="l"/>
              </a:tabLst>
            </a:pPr>
            <a:r>
              <a:rPr lang="en-US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	Event</a:t>
            </a: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window</a:t>
            </a: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load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document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DOMContentLoaded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button</a:t>
            </a: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click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control</a:t>
            </a: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link</a:t>
            </a: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focus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blur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control	change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select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element	click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dblclick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mouseover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mousein</a:t>
            </a: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20574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	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mouseout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DC09C-5D32-4978-8D18-AC0BC11E4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4D3D2E-E268-4E49-8E15-74C8DB1F5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E37A88-C8AF-4ACA-8218-CCBD91BBB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2621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4F4E2-02E9-4357-B117-ADDF9B1D5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Email List app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12274C-3F65-47C6-A0B1-F5798CFA24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203325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"First name is required.\n";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prevent form submission if there’s an error message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!= "") {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alert(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evt.preventDefault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clear_form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$("#email_1").value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$("#email_2").value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").value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$("#email_1").focus();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$("#email_1").focus();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680EF-A3CE-4A89-9574-55FC469A4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E93EF-5E67-4285-9625-CA56F8029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A684-FE61-4361-A590-520F8D9E9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521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A5CD1-96D9-40E2-8EA6-F970A5E71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093C8-C331-4797-8602-2313268E8C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eventTarget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.addEventListener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eventName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i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eventHandlerFunction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2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event handler named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endParaRPr lang="en-US" sz="2400" b="1" dirty="0">
              <a:solidFill>
                <a:srgbClr val="00009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"T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statements for the function go here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attach the event handler to the click event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a button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submit_button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attach the event handler to the double-click event of a text box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$("#text_box_1").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dblclick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2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removeEventListener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eventTarget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.removeEventListener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eventName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i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eventHandlerFunction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CADED7-0E31-42DF-A4AA-42EEFF663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88486-EA59-4982-A69D-0DB0BAEC3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EAC9F-AF40-4D41-BF69-87BFBBE94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790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9A858-790A-4073-87D8-706DDD272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handles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event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71D154-27EA-46C6-A2F6-5F91A1E3AD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 function expression as the event handler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showMessage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msg = "The DOM is ready!";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alert(msg);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showMessage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an anonymous function as the event handler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=&gt;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msg = "The DOM is ready!";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alert(msg);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C3B18-B12F-4759-8BA2-AA0D9C310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BD70C-93FF-4862-B79F-D62629E1F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99794-4D38-42E8-9161-F5DB01D6B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346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51E3-F523-425D-BF91-24BBE74D9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attaches a click event handler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a button when the DOM is loaded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583859-7122-48DB-935D-AA3CBF8785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 function expression as the event handler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code that processes entries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$("#calculate").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"click",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an anonymous function as the event handler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$("#calculate").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code that processes entries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957713-847F-4500-8961-25FE3CBDA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F47E38-9B4E-47FC-9D8E-0E26226B2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69B52-0DD9-4437-8EEF-4C6992450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725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72B9A-B994-426B-849A-30B836669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property and a method of the Event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B9DC7B-357D-4C97-8FBC-A6DBF4C98D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currentTarget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preventDefault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51595-0544-4A29-996A-85AC2A321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245255-4BBF-437D-9C88-A92496DF5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F448A-F960-4D80-A61E-DF4C4C1F5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391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D116EDC-BC2F-4240-AC29-F25CA685E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HTML elements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have default actions for the click event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1AC51D-F5EE-43C5-B558-2B3352086C7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9200" y="1279000"/>
            <a:ext cx="7010400" cy="2637100"/>
          </a:xfrm>
          <a:ln w="12700">
            <a:prstDash val="solid"/>
          </a:ln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481138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Element	Default action for the click event</a:t>
            </a: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&lt;a&gt;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Load the page or image in the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href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attribute.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&lt;input&gt;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Submit the form if the type attribute is set to submit.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&lt;input&gt;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Reset the form if the type attribute is set to reset.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&lt;button&gt;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Submit the form if the type attribute is set to submit.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2057400" algn="l"/>
                <a:tab pos="20574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&lt;button&gt;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Reset the form if the type attribute is set to reset.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CB572D-B4DD-4FC9-BF39-5D0B3C87F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36479-1F18-4FA2-8105-DFC4CC962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CDDAF-028F-4DB6-B2AC-94F8DE0B2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808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6A2D2-D017-4869-8B07-B92718E21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HTML form with a text box and a submit button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576E1-EB1E-4553-929B-9E982A47F3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&lt;form action="join.html" method="get"&gt;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type="text" id="email_1" name="email_1"&gt;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type="submit" id="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value="Join List"&gt;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&lt;/form&gt;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B63C67-9BBF-4025-B506-7C8C710BD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EE0D0-482B-45BB-84A6-A00E81485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D67BB-4C6D-4F3C-8867-32750F2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555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89DB5-2B85-41B4-9C03-64C9F0997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event handler for the click event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submit button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604D4A-275D-41B7-BB01-AAED6F3AFC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                 // Event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("#email_1").value == "")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notify user of error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alert("Email is required.");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don't allow form to be submitted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evt.preventDefault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D5556A-B303-4B29-98E2-9BE66978C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9B8F33-A50E-4E05-A73A-48C5E3310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DA46C-B593-4ACA-8B9D-2F91B8D3B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631245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184</TotalTime>
  <Words>2199</Words>
  <Application>Microsoft Macintosh PowerPoint</Application>
  <PresentationFormat>On-screen Show (4:3)</PresentationFormat>
  <Paragraphs>346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Arial Narrow</vt:lpstr>
      <vt:lpstr>Courier New</vt:lpstr>
      <vt:lpstr>Symbol</vt:lpstr>
      <vt:lpstr>Times New Roman</vt:lpstr>
      <vt:lpstr>Master slides_with_titles_logo</vt:lpstr>
      <vt:lpstr>Chapter 4</vt:lpstr>
      <vt:lpstr>Common events</vt:lpstr>
      <vt:lpstr>The syntax for the addEventListener() method</vt:lpstr>
      <vt:lpstr>Code that handles the DOMContentLoaded event</vt:lpstr>
      <vt:lpstr>Code that attaches a click event handler  for a button when the DOM is loaded</vt:lpstr>
      <vt:lpstr>A property and a method of the Event object</vt:lpstr>
      <vt:lpstr>Common HTML elements  that have default actions for the click event</vt:lpstr>
      <vt:lpstr>An HTML form with a text box and a submit button</vt:lpstr>
      <vt:lpstr>An event handler for the click event  of the submit button</vt:lpstr>
      <vt:lpstr>Terms related to events</vt:lpstr>
      <vt:lpstr>The Miles Per Gallon application in a browser</vt:lpstr>
      <vt:lpstr>The HTML for the MPG application (part 1)</vt:lpstr>
      <vt:lpstr>The HTML for the MPG application (part 2)</vt:lpstr>
      <vt:lpstr>The JavaScript for the MPG application (part 1)</vt:lpstr>
      <vt:lpstr>The JavaScript for the MPG application (part 2)</vt:lpstr>
      <vt:lpstr>The Email List application in a web browser</vt:lpstr>
      <vt:lpstr>The HTML for the Email List application (part 1)</vt:lpstr>
      <vt:lpstr>The HTML for the Email List application (part 2)</vt:lpstr>
      <vt:lpstr>The JavaScript for the Email List app (part 1)</vt:lpstr>
      <vt:lpstr>The JavaScript for the Email List app (part 2)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Cabrera</dc:creator>
  <cp:lastModifiedBy>Kristian Secor</cp:lastModifiedBy>
  <cp:revision>21</cp:revision>
  <cp:lastPrinted>2016-01-14T23:03:16Z</cp:lastPrinted>
  <dcterms:created xsi:type="dcterms:W3CDTF">2020-08-12T18:04:38Z</dcterms:created>
  <dcterms:modified xsi:type="dcterms:W3CDTF">2022-06-16T18:37:01Z</dcterms:modified>
</cp:coreProperties>
</file>