
<file path=[Content_Types].xml><?xml version="1.0" encoding="utf-8"?>
<Types xmlns="http://schemas.openxmlformats.org/package/2006/content-types">
  <Default Extension="xml" ContentType="application/xml"/>
  <Default Extension="png" ContentType="image/png"/>
  <Default Extension="jpg" ContentType="image/jpg"/>
  <Default Extension="rels" ContentType="application/vnd.openxmlformats-package.relationships+xml"/>
  <Default Extension="m4a" ContentType="audi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59" r:id="rId4"/>
    <p:sldId id="264" r:id="rId5"/>
    <p:sldId id="265" r:id="rId6"/>
    <p:sldId id="261" r:id="rId7"/>
    <p:sldId id="266" r:id="rId8"/>
    <p:sldId id="262" r:id="rId9"/>
    <p:sldId id="267" r:id="rId10"/>
    <p:sldId id="263" r:id="rId11"/>
    <p:sldId id="268" r:id="rId12"/>
    <p:sldId id="260" r:id="rId13"/>
    <p:sldId id="280" r:id="rId14"/>
    <p:sldId id="269" r:id="rId15"/>
    <p:sldId id="276" r:id="rId16"/>
    <p:sldId id="277" r:id="rId17"/>
    <p:sldId id="270" r:id="rId18"/>
    <p:sldId id="279" r:id="rId19"/>
    <p:sldId id="271" r:id="rId20"/>
    <p:sldId id="278" r:id="rId21"/>
    <p:sldId id="273" r:id="rId22"/>
    <p:sldId id="274" r:id="rId23"/>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72837"/>
  </p:normalViewPr>
  <p:slideViewPr>
    <p:cSldViewPr>
      <p:cViewPr>
        <p:scale>
          <a:sx n="83" d="100"/>
          <a:sy n="83" d="100"/>
        </p:scale>
        <p:origin x="1944" y="-4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65691DE1-D0C5-F24B-AF58-8780E3AAADE3}" type="datetimeFigureOut">
              <a:rPr lang="en-US" smtClean="0"/>
              <a:t>3/15/17</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9A4308EB-382C-084C-97DF-EA21E5630484}" type="slidenum">
              <a:rPr lang="en-US" smtClean="0"/>
              <a:t>‹#›</a:t>
            </a:fld>
            <a:endParaRPr lang="en-US"/>
          </a:p>
        </p:txBody>
      </p:sp>
    </p:spTree>
    <p:extLst>
      <p:ext uri="{BB962C8B-B14F-4D97-AF65-F5344CB8AC3E}">
        <p14:creationId xmlns:p14="http://schemas.microsoft.com/office/powerpoint/2010/main" val="529490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4308EB-382C-084C-97DF-EA21E5630484}" type="slidenum">
              <a:rPr lang="en-US" smtClean="0"/>
              <a:t>1</a:t>
            </a:fld>
            <a:endParaRPr lang="en-US"/>
          </a:p>
        </p:txBody>
      </p:sp>
    </p:spTree>
    <p:extLst>
      <p:ext uri="{BB962C8B-B14F-4D97-AF65-F5344CB8AC3E}">
        <p14:creationId xmlns:p14="http://schemas.microsoft.com/office/powerpoint/2010/main" val="1587704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a:t>
            </a:r>
            <a:r>
              <a:rPr lang="en-US" sz="1200" b="1" i="0" kern="1200" dirty="0" err="1" smtClean="0">
                <a:solidFill>
                  <a:schemeClr val="tx1"/>
                </a:solidFill>
                <a:effectLst/>
                <a:latin typeface="+mn-lt"/>
                <a:ea typeface="+mn-ea"/>
                <a:cs typeface="+mn-cs"/>
              </a:rPr>
              <a:t>focusin</a:t>
            </a:r>
            <a:r>
              <a:rPr lang="en-US" sz="1200" b="0" i="0" kern="1200" dirty="0" smtClean="0">
                <a:solidFill>
                  <a:schemeClr val="tx1"/>
                </a:solidFill>
                <a:effectLst/>
                <a:latin typeface="+mn-lt"/>
                <a:ea typeface="+mn-ea"/>
                <a:cs typeface="+mn-cs"/>
              </a:rPr>
              <a:t> event is sent to an element when it, or any element inside of it, gains </a:t>
            </a:r>
            <a:r>
              <a:rPr lang="en-US" sz="1200" b="1" i="0" kern="1200" dirty="0" smtClean="0">
                <a:solidFill>
                  <a:schemeClr val="tx1"/>
                </a:solidFill>
                <a:effectLst/>
                <a:latin typeface="+mn-lt"/>
                <a:ea typeface="+mn-ea"/>
                <a:cs typeface="+mn-cs"/>
              </a:rPr>
              <a:t>focus</a:t>
            </a:r>
            <a:r>
              <a:rPr lang="en-US" sz="1200" b="0" i="0" kern="1200" dirty="0" smtClean="0">
                <a:solidFill>
                  <a:schemeClr val="tx1"/>
                </a:solidFill>
                <a:effectLst/>
                <a:latin typeface="+mn-lt"/>
                <a:ea typeface="+mn-ea"/>
                <a:cs typeface="+mn-cs"/>
              </a:rPr>
              <a:t>. This is distinct from the </a:t>
            </a:r>
            <a:r>
              <a:rPr lang="en-US" sz="1200" b="1" i="0" kern="1200" dirty="0" smtClean="0">
                <a:solidFill>
                  <a:schemeClr val="tx1"/>
                </a:solidFill>
                <a:effectLst/>
                <a:latin typeface="+mn-lt"/>
                <a:ea typeface="+mn-ea"/>
                <a:cs typeface="+mn-cs"/>
              </a:rPr>
              <a:t>focus</a:t>
            </a:r>
            <a:r>
              <a:rPr lang="en-US" sz="1200" b="0" i="0" kern="1200" dirty="0" smtClean="0">
                <a:solidFill>
                  <a:schemeClr val="tx1"/>
                </a:solidFill>
                <a:effectLst/>
                <a:latin typeface="+mn-lt"/>
                <a:ea typeface="+mn-ea"/>
                <a:cs typeface="+mn-cs"/>
              </a:rPr>
              <a:t> event, in that it supports detecting the </a:t>
            </a:r>
            <a:r>
              <a:rPr lang="en-US" sz="1200" b="1" i="0" kern="1200" dirty="0" smtClean="0">
                <a:solidFill>
                  <a:schemeClr val="tx1"/>
                </a:solidFill>
                <a:effectLst/>
                <a:latin typeface="+mn-lt"/>
                <a:ea typeface="+mn-ea"/>
                <a:cs typeface="+mn-cs"/>
              </a:rPr>
              <a:t>focus </a:t>
            </a:r>
            <a:r>
              <a:rPr lang="en-US" sz="1200" b="0" i="0" kern="1200" dirty="0" smtClean="0">
                <a:solidFill>
                  <a:schemeClr val="tx1"/>
                </a:solidFill>
                <a:effectLst/>
                <a:latin typeface="+mn-lt"/>
                <a:ea typeface="+mn-ea"/>
                <a:cs typeface="+mn-cs"/>
              </a:rPr>
              <a:t>event on parent elements (in other words, it supports event bubbling). This event will likely be used together with the </a:t>
            </a:r>
            <a:r>
              <a:rPr lang="en-US" sz="1200" b="0" i="0" kern="1200" dirty="0" err="1" smtClean="0">
                <a:solidFill>
                  <a:schemeClr val="tx1"/>
                </a:solidFill>
                <a:effectLst/>
                <a:latin typeface="+mn-lt"/>
                <a:ea typeface="+mn-ea"/>
                <a:cs typeface="+mn-cs"/>
              </a:rPr>
              <a:t>focusout</a:t>
            </a:r>
            <a:r>
              <a:rPr lang="en-US" sz="1200" b="0" i="0" kern="1200" dirty="0" smtClean="0">
                <a:solidFill>
                  <a:schemeClr val="tx1"/>
                </a:solidFill>
                <a:effectLst/>
                <a:latin typeface="+mn-lt"/>
                <a:ea typeface="+mn-ea"/>
                <a:cs typeface="+mn-cs"/>
              </a:rPr>
              <a:t> event.</a:t>
            </a:r>
            <a:endParaRPr lang="en-US" dirty="0"/>
          </a:p>
        </p:txBody>
      </p:sp>
      <p:sp>
        <p:nvSpPr>
          <p:cNvPr id="4" name="Slide Number Placeholder 3"/>
          <p:cNvSpPr>
            <a:spLocks noGrp="1"/>
          </p:cNvSpPr>
          <p:nvPr>
            <p:ph type="sldNum" sz="quarter" idx="10"/>
          </p:nvPr>
        </p:nvSpPr>
        <p:spPr/>
        <p:txBody>
          <a:bodyPr/>
          <a:lstStyle/>
          <a:p>
            <a:fld id="{9A4308EB-382C-084C-97DF-EA21E5630484}" type="slidenum">
              <a:rPr lang="en-US" smtClean="0"/>
              <a:t>8</a:t>
            </a:fld>
            <a:endParaRPr lang="en-US"/>
          </a:p>
        </p:txBody>
      </p:sp>
    </p:spTree>
    <p:extLst>
      <p:ext uri="{BB962C8B-B14F-4D97-AF65-F5344CB8AC3E}">
        <p14:creationId xmlns:p14="http://schemas.microsoft.com/office/powerpoint/2010/main" val="1290081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Now when the form is submitted, the message is alerted. This happens prior to the actual submission, so we can cancel the submit action by calling </a:t>
            </a:r>
            <a:r>
              <a:rPr lang="en-US" dirty="0" smtClean="0"/>
              <a:t>.</a:t>
            </a:r>
            <a:r>
              <a:rPr lang="en-US" dirty="0" err="1" smtClean="0"/>
              <a:t>preventDefault</a:t>
            </a:r>
            <a:r>
              <a:rPr lang="en-US" dirty="0" smtClean="0"/>
              <a:t>()</a:t>
            </a:r>
            <a:r>
              <a:rPr lang="en-US" sz="1200" b="0" i="0" kern="1200" dirty="0" smtClean="0">
                <a:solidFill>
                  <a:schemeClr val="tx1"/>
                </a:solidFill>
                <a:effectLst/>
                <a:latin typeface="+mn-lt"/>
                <a:ea typeface="+mn-ea"/>
                <a:cs typeface="+mn-cs"/>
              </a:rPr>
              <a:t> on the event object or by returning </a:t>
            </a:r>
            <a:r>
              <a:rPr lang="en-US" dirty="0" smtClean="0"/>
              <a:t>false</a:t>
            </a:r>
            <a:r>
              <a:rPr lang="en-US" sz="1200" b="0" i="0" kern="1200" dirty="0" smtClean="0">
                <a:solidFill>
                  <a:schemeClr val="tx1"/>
                </a:solidFill>
                <a:effectLst/>
                <a:latin typeface="+mn-lt"/>
                <a:ea typeface="+mn-ea"/>
                <a:cs typeface="+mn-cs"/>
              </a:rPr>
              <a:t> from our handler. We can trigger the event manually when another element is clicked:</a:t>
            </a:r>
            <a:endParaRPr lang="en-US" dirty="0"/>
          </a:p>
        </p:txBody>
      </p:sp>
      <p:sp>
        <p:nvSpPr>
          <p:cNvPr id="4" name="Slide Number Placeholder 3"/>
          <p:cNvSpPr>
            <a:spLocks noGrp="1"/>
          </p:cNvSpPr>
          <p:nvPr>
            <p:ph type="sldNum" sz="quarter" idx="10"/>
          </p:nvPr>
        </p:nvSpPr>
        <p:spPr/>
        <p:txBody>
          <a:bodyPr/>
          <a:lstStyle/>
          <a:p>
            <a:fld id="{9A4308EB-382C-084C-97DF-EA21E5630484}" type="slidenum">
              <a:rPr lang="en-US" smtClean="0"/>
              <a:t>9</a:t>
            </a:fld>
            <a:endParaRPr lang="en-US"/>
          </a:p>
        </p:txBody>
      </p:sp>
    </p:spTree>
    <p:extLst>
      <p:ext uri="{BB962C8B-B14F-4D97-AF65-F5344CB8AC3E}">
        <p14:creationId xmlns:p14="http://schemas.microsoft.com/office/powerpoint/2010/main" val="2124806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a:t>
            </a:r>
            <a:r>
              <a:rPr lang="en-US" baseline="0" dirty="0" smtClean="0"/>
              <a:t> Stack Overflow http://</a:t>
            </a:r>
            <a:r>
              <a:rPr lang="en-US" baseline="0" dirty="0" err="1" smtClean="0"/>
              <a:t>stackoverflow.com</a:t>
            </a:r>
            <a:r>
              <a:rPr lang="en-US" baseline="0" dirty="0" smtClean="0"/>
              <a:t>/questions/9122078/difference-between-</a:t>
            </a:r>
            <a:r>
              <a:rPr lang="en-US" baseline="0" dirty="0" err="1" smtClean="0"/>
              <a:t>onclick</a:t>
            </a:r>
            <a:r>
              <a:rPr lang="en-US" baseline="0" dirty="0" smtClean="0"/>
              <a:t>-vs-click</a:t>
            </a:r>
            <a:endParaRPr lang="en-US" dirty="0"/>
          </a:p>
        </p:txBody>
      </p:sp>
      <p:sp>
        <p:nvSpPr>
          <p:cNvPr id="4" name="Slide Number Placeholder 3"/>
          <p:cNvSpPr>
            <a:spLocks noGrp="1"/>
          </p:cNvSpPr>
          <p:nvPr>
            <p:ph type="sldNum" sz="quarter" idx="10"/>
          </p:nvPr>
        </p:nvSpPr>
        <p:spPr/>
        <p:txBody>
          <a:bodyPr/>
          <a:lstStyle/>
          <a:p>
            <a:fld id="{9A4308EB-382C-084C-97DF-EA21E5630484}" type="slidenum">
              <a:rPr lang="en-US" smtClean="0"/>
              <a:t>12</a:t>
            </a:fld>
            <a:endParaRPr lang="en-US"/>
          </a:p>
        </p:txBody>
      </p:sp>
    </p:spTree>
    <p:extLst>
      <p:ext uri="{BB962C8B-B14F-4D97-AF65-F5344CB8AC3E}">
        <p14:creationId xmlns:p14="http://schemas.microsoft.com/office/powerpoint/2010/main" val="1888414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74116" y="350773"/>
            <a:ext cx="8595766" cy="65976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000" b="0" i="0">
                <a:solidFill>
                  <a:schemeClr val="tx1"/>
                </a:solidFill>
                <a:latin typeface="Arial"/>
                <a:cs typeface="Arial"/>
              </a:defRPr>
            </a:lvl1pPr>
          </a:lstStyle>
          <a:p>
            <a:pPr marL="12700">
              <a:lnSpc>
                <a:spcPct val="100000"/>
              </a:lnSpc>
            </a:pPr>
            <a:r>
              <a:rPr lang="en-US" spc="-5" smtClean="0"/>
              <a:t>© Kristian Secor 2017 UC San Diego Extension Online Learning Course: User Experience Design I</a:t>
            </a:r>
            <a:endParaRPr spc="-5"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F2F62361-4E8C-3042-9056-C75C17D83960}" type="datetime1">
              <a:rPr lang="en-US" smtClean="0"/>
              <a:t>3/15/17</a:t>
            </a:fld>
            <a:endParaRPr lang="en-US"/>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a:cs typeface="Arial"/>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0"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000" b="0" i="0">
                <a:solidFill>
                  <a:schemeClr val="tx1"/>
                </a:solidFill>
                <a:latin typeface="Arial"/>
                <a:cs typeface="Arial"/>
              </a:defRPr>
            </a:lvl1pPr>
          </a:lstStyle>
          <a:p>
            <a:pPr marL="12700">
              <a:lnSpc>
                <a:spcPct val="100000"/>
              </a:lnSpc>
            </a:pPr>
            <a:r>
              <a:rPr lang="en-US" spc="-5" smtClean="0"/>
              <a:t>© Kristian Secor 2017 UC San Diego Extension Online Learning Course: User Experience Design I</a:t>
            </a:r>
            <a:endParaRPr spc="-5"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0572230E-4776-7348-9755-0B3A72137B8F}" type="datetime1">
              <a:rPr lang="en-US" smtClean="0"/>
              <a:t>3/15/17</a:t>
            </a:fld>
            <a:endParaRPr lang="en-US"/>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a:cs typeface="Arial"/>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0" i="0">
                <a:solidFill>
                  <a:schemeClr val="bg1"/>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000" b="0" i="0">
                <a:solidFill>
                  <a:schemeClr val="tx1"/>
                </a:solidFill>
                <a:latin typeface="Arial"/>
                <a:cs typeface="Arial"/>
              </a:defRPr>
            </a:lvl1pPr>
          </a:lstStyle>
          <a:p>
            <a:pPr marL="12700">
              <a:lnSpc>
                <a:spcPct val="100000"/>
              </a:lnSpc>
            </a:pPr>
            <a:r>
              <a:rPr lang="en-US" spc="-5" smtClean="0"/>
              <a:t>© Kristian Secor 2017 UC San Diego Extension Online Learning Course: User Experience Design I</a:t>
            </a:r>
            <a:endParaRPr spc="-5"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5D9BD274-F770-574E-8220-C90D720946B0}" type="datetime1">
              <a:rPr lang="en-US" smtClean="0"/>
              <a:t>3/15/17</a:t>
            </a:fld>
            <a:endParaRPr lang="en-US"/>
          </a:p>
        </p:txBody>
      </p:sp>
      <p:sp>
        <p:nvSpPr>
          <p:cNvPr id="7" name="Holder 7"/>
          <p:cNvSpPr>
            <a:spLocks noGrp="1"/>
          </p:cNvSpPr>
          <p:nvPr>
            <p:ph type="sldNum" sz="quarter" idx="7"/>
          </p:nvPr>
        </p:nvSpPr>
        <p:spPr/>
        <p:txBody>
          <a:bodyPr lIns="0" tIns="0" rIns="0" bIns="0"/>
          <a:lstStyle>
            <a:lvl1pPr>
              <a:defRPr sz="1000" b="0" i="0">
                <a:solidFill>
                  <a:schemeClr val="tx1"/>
                </a:solidFill>
                <a:latin typeface="Arial"/>
                <a:cs typeface="Arial"/>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0"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000" b="0" i="0">
                <a:solidFill>
                  <a:schemeClr val="tx1"/>
                </a:solidFill>
                <a:latin typeface="Arial"/>
                <a:cs typeface="Arial"/>
              </a:defRPr>
            </a:lvl1pPr>
          </a:lstStyle>
          <a:p>
            <a:pPr marL="12700">
              <a:lnSpc>
                <a:spcPct val="100000"/>
              </a:lnSpc>
            </a:pPr>
            <a:r>
              <a:rPr lang="en-US" spc="-5" smtClean="0"/>
              <a:t>© Kristian Secor 2017 UC San Diego Extension Online Learning Course: User Experience Design I</a:t>
            </a:r>
            <a:endParaRPr spc="-5"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09EB066C-6A72-874C-B06F-5AC16461ACD5}" type="datetime1">
              <a:rPr lang="en-US" smtClean="0"/>
              <a:t>3/15/17</a:t>
            </a:fld>
            <a:endParaRPr lang="en-US"/>
          </a:p>
        </p:txBody>
      </p:sp>
      <p:sp>
        <p:nvSpPr>
          <p:cNvPr id="5" name="Holder 5"/>
          <p:cNvSpPr>
            <a:spLocks noGrp="1"/>
          </p:cNvSpPr>
          <p:nvPr>
            <p:ph type="sldNum" sz="quarter" idx="7"/>
          </p:nvPr>
        </p:nvSpPr>
        <p:spPr/>
        <p:txBody>
          <a:bodyPr lIns="0" tIns="0" rIns="0" bIns="0"/>
          <a:lstStyle>
            <a:lvl1pPr>
              <a:defRPr sz="1000" b="0" i="0">
                <a:solidFill>
                  <a:schemeClr val="tx1"/>
                </a:solidFill>
                <a:latin typeface="Arial"/>
                <a:cs typeface="Arial"/>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000" b="0" i="0">
                <a:solidFill>
                  <a:schemeClr val="tx1"/>
                </a:solidFill>
                <a:latin typeface="Arial"/>
                <a:cs typeface="Arial"/>
              </a:defRPr>
            </a:lvl1pPr>
          </a:lstStyle>
          <a:p>
            <a:pPr marL="12700">
              <a:lnSpc>
                <a:spcPct val="100000"/>
              </a:lnSpc>
            </a:pPr>
            <a:r>
              <a:rPr lang="en-US" spc="-5" smtClean="0"/>
              <a:t>© Kristian Secor 2017 UC San Diego Extension Online Learning Course: User Experience Design I</a:t>
            </a:r>
            <a:endParaRPr spc="-5"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7F544D4E-7298-1448-9F1B-B9E3011B9641}" type="datetime1">
              <a:rPr lang="en-US" smtClean="0"/>
              <a:t>3/15/17</a:t>
            </a:fld>
            <a:endParaRPr lang="en-US"/>
          </a:p>
        </p:txBody>
      </p:sp>
      <p:sp>
        <p:nvSpPr>
          <p:cNvPr id="4" name="Holder 4"/>
          <p:cNvSpPr>
            <a:spLocks noGrp="1"/>
          </p:cNvSpPr>
          <p:nvPr>
            <p:ph type="sldNum" sz="quarter" idx="7"/>
          </p:nvPr>
        </p:nvSpPr>
        <p:spPr/>
        <p:txBody>
          <a:bodyPr lIns="0" tIns="0" rIns="0" bIns="0"/>
          <a:lstStyle>
            <a:lvl1pPr>
              <a:defRPr sz="1000" b="0" i="0">
                <a:solidFill>
                  <a:schemeClr val="tx1"/>
                </a:solidFill>
                <a:latin typeface="Arial"/>
                <a:cs typeface="Arial"/>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81000" y="533400"/>
            <a:ext cx="8305800" cy="5715000"/>
          </a:xfrm>
          <a:custGeom>
            <a:avLst/>
            <a:gdLst/>
            <a:ahLst/>
            <a:cxnLst/>
            <a:rect l="l" t="t" r="r" b="b"/>
            <a:pathLst>
              <a:path w="8305800" h="5715000">
                <a:moveTo>
                  <a:pt x="0" y="784478"/>
                </a:moveTo>
                <a:lnTo>
                  <a:pt x="1431" y="736696"/>
                </a:lnTo>
                <a:lnTo>
                  <a:pt x="5672" y="689670"/>
                </a:lnTo>
                <a:lnTo>
                  <a:pt x="12639" y="643483"/>
                </a:lnTo>
                <a:lnTo>
                  <a:pt x="22251" y="598216"/>
                </a:lnTo>
                <a:lnTo>
                  <a:pt x="34425" y="553952"/>
                </a:lnTo>
                <a:lnTo>
                  <a:pt x="49080" y="510772"/>
                </a:lnTo>
                <a:lnTo>
                  <a:pt x="66133" y="468759"/>
                </a:lnTo>
                <a:lnTo>
                  <a:pt x="85503" y="427996"/>
                </a:lnTo>
                <a:lnTo>
                  <a:pt x="107107" y="388563"/>
                </a:lnTo>
                <a:lnTo>
                  <a:pt x="130863" y="350544"/>
                </a:lnTo>
                <a:lnTo>
                  <a:pt x="156689" y="314020"/>
                </a:lnTo>
                <a:lnTo>
                  <a:pt x="184504" y="279073"/>
                </a:lnTo>
                <a:lnTo>
                  <a:pt x="214225" y="245786"/>
                </a:lnTo>
                <a:lnTo>
                  <a:pt x="245770" y="214240"/>
                </a:lnTo>
                <a:lnTo>
                  <a:pt x="279056" y="184518"/>
                </a:lnTo>
                <a:lnTo>
                  <a:pt x="314003" y="156703"/>
                </a:lnTo>
                <a:lnTo>
                  <a:pt x="350528" y="130875"/>
                </a:lnTo>
                <a:lnTo>
                  <a:pt x="388548" y="107117"/>
                </a:lnTo>
                <a:lnTo>
                  <a:pt x="427982" y="85511"/>
                </a:lnTo>
                <a:lnTo>
                  <a:pt x="468748" y="66140"/>
                </a:lnTo>
                <a:lnTo>
                  <a:pt x="510764" y="49085"/>
                </a:lnTo>
                <a:lnTo>
                  <a:pt x="553947" y="34429"/>
                </a:lnTo>
                <a:lnTo>
                  <a:pt x="598215" y="22253"/>
                </a:lnTo>
                <a:lnTo>
                  <a:pt x="643487" y="12640"/>
                </a:lnTo>
                <a:lnTo>
                  <a:pt x="689681" y="5672"/>
                </a:lnTo>
                <a:lnTo>
                  <a:pt x="736714" y="1431"/>
                </a:lnTo>
                <a:lnTo>
                  <a:pt x="784504" y="0"/>
                </a:lnTo>
                <a:lnTo>
                  <a:pt x="7521321" y="0"/>
                </a:lnTo>
                <a:lnTo>
                  <a:pt x="7569103" y="1431"/>
                </a:lnTo>
                <a:lnTo>
                  <a:pt x="7616129" y="5672"/>
                </a:lnTo>
                <a:lnTo>
                  <a:pt x="7662316" y="12640"/>
                </a:lnTo>
                <a:lnTo>
                  <a:pt x="7707583" y="22253"/>
                </a:lnTo>
                <a:lnTo>
                  <a:pt x="7751847" y="34429"/>
                </a:lnTo>
                <a:lnTo>
                  <a:pt x="7795027" y="49085"/>
                </a:lnTo>
                <a:lnTo>
                  <a:pt x="7837040" y="66140"/>
                </a:lnTo>
                <a:lnTo>
                  <a:pt x="7877803" y="85511"/>
                </a:lnTo>
                <a:lnTo>
                  <a:pt x="7917236" y="107117"/>
                </a:lnTo>
                <a:lnTo>
                  <a:pt x="7955255" y="130875"/>
                </a:lnTo>
                <a:lnTo>
                  <a:pt x="7991779" y="156703"/>
                </a:lnTo>
                <a:lnTo>
                  <a:pt x="8026726" y="184518"/>
                </a:lnTo>
                <a:lnTo>
                  <a:pt x="8060013" y="214240"/>
                </a:lnTo>
                <a:lnTo>
                  <a:pt x="8091559" y="245786"/>
                </a:lnTo>
                <a:lnTo>
                  <a:pt x="8121281" y="279073"/>
                </a:lnTo>
                <a:lnTo>
                  <a:pt x="8149096" y="314020"/>
                </a:lnTo>
                <a:lnTo>
                  <a:pt x="8174924" y="350544"/>
                </a:lnTo>
                <a:lnTo>
                  <a:pt x="8198682" y="388563"/>
                </a:lnTo>
                <a:lnTo>
                  <a:pt x="8220288" y="427996"/>
                </a:lnTo>
                <a:lnTo>
                  <a:pt x="8239659" y="468759"/>
                </a:lnTo>
                <a:lnTo>
                  <a:pt x="8256714" y="510772"/>
                </a:lnTo>
                <a:lnTo>
                  <a:pt x="8271370" y="553952"/>
                </a:lnTo>
                <a:lnTo>
                  <a:pt x="8283546" y="598216"/>
                </a:lnTo>
                <a:lnTo>
                  <a:pt x="8293159" y="643483"/>
                </a:lnTo>
                <a:lnTo>
                  <a:pt x="8300127" y="689670"/>
                </a:lnTo>
                <a:lnTo>
                  <a:pt x="8304368" y="736696"/>
                </a:lnTo>
                <a:lnTo>
                  <a:pt x="8305800" y="784478"/>
                </a:lnTo>
                <a:lnTo>
                  <a:pt x="8305800" y="4930521"/>
                </a:lnTo>
                <a:lnTo>
                  <a:pt x="8304368" y="4978308"/>
                </a:lnTo>
                <a:lnTo>
                  <a:pt x="8300127" y="5025338"/>
                </a:lnTo>
                <a:lnTo>
                  <a:pt x="8293159" y="5071529"/>
                </a:lnTo>
                <a:lnTo>
                  <a:pt x="8283546" y="5116799"/>
                </a:lnTo>
                <a:lnTo>
                  <a:pt x="8271370" y="5161066"/>
                </a:lnTo>
                <a:lnTo>
                  <a:pt x="8256714" y="5204247"/>
                </a:lnTo>
                <a:lnTo>
                  <a:pt x="8239659" y="5246261"/>
                </a:lnTo>
                <a:lnTo>
                  <a:pt x="8220288" y="5287026"/>
                </a:lnTo>
                <a:lnTo>
                  <a:pt x="8198682" y="5326459"/>
                </a:lnTo>
                <a:lnTo>
                  <a:pt x="8174924" y="5364478"/>
                </a:lnTo>
                <a:lnTo>
                  <a:pt x="8149096" y="5401001"/>
                </a:lnTo>
                <a:lnTo>
                  <a:pt x="8121281" y="5435947"/>
                </a:lnTo>
                <a:lnTo>
                  <a:pt x="8091559" y="5469233"/>
                </a:lnTo>
                <a:lnTo>
                  <a:pt x="8060013" y="5500777"/>
                </a:lnTo>
                <a:lnTo>
                  <a:pt x="8026726" y="5530497"/>
                </a:lnTo>
                <a:lnTo>
                  <a:pt x="7991779" y="5558311"/>
                </a:lnTo>
                <a:lnTo>
                  <a:pt x="7955255" y="5584137"/>
                </a:lnTo>
                <a:lnTo>
                  <a:pt x="7917236" y="5607893"/>
                </a:lnTo>
                <a:lnTo>
                  <a:pt x="7877803" y="5629497"/>
                </a:lnTo>
                <a:lnTo>
                  <a:pt x="7837040" y="5648866"/>
                </a:lnTo>
                <a:lnTo>
                  <a:pt x="7795027" y="5665920"/>
                </a:lnTo>
                <a:lnTo>
                  <a:pt x="7751847" y="5680574"/>
                </a:lnTo>
                <a:lnTo>
                  <a:pt x="7707583" y="5692749"/>
                </a:lnTo>
                <a:lnTo>
                  <a:pt x="7662316" y="5702360"/>
                </a:lnTo>
                <a:lnTo>
                  <a:pt x="7616129" y="5709327"/>
                </a:lnTo>
                <a:lnTo>
                  <a:pt x="7569103" y="5713568"/>
                </a:lnTo>
                <a:lnTo>
                  <a:pt x="7521321" y="5715000"/>
                </a:lnTo>
                <a:lnTo>
                  <a:pt x="784491" y="5715000"/>
                </a:lnTo>
                <a:lnTo>
                  <a:pt x="736714" y="5713568"/>
                </a:lnTo>
                <a:lnTo>
                  <a:pt x="689681" y="5709327"/>
                </a:lnTo>
                <a:lnTo>
                  <a:pt x="643487" y="5702360"/>
                </a:lnTo>
                <a:lnTo>
                  <a:pt x="598215" y="5692749"/>
                </a:lnTo>
                <a:lnTo>
                  <a:pt x="553947" y="5680574"/>
                </a:lnTo>
                <a:lnTo>
                  <a:pt x="510764" y="5665920"/>
                </a:lnTo>
                <a:lnTo>
                  <a:pt x="468748" y="5648866"/>
                </a:lnTo>
                <a:lnTo>
                  <a:pt x="427982" y="5629497"/>
                </a:lnTo>
                <a:lnTo>
                  <a:pt x="388548" y="5607893"/>
                </a:lnTo>
                <a:lnTo>
                  <a:pt x="350528" y="5584137"/>
                </a:lnTo>
                <a:lnTo>
                  <a:pt x="314003" y="5558311"/>
                </a:lnTo>
                <a:lnTo>
                  <a:pt x="279056" y="5530497"/>
                </a:lnTo>
                <a:lnTo>
                  <a:pt x="245770" y="5500777"/>
                </a:lnTo>
                <a:lnTo>
                  <a:pt x="214225" y="5469233"/>
                </a:lnTo>
                <a:lnTo>
                  <a:pt x="184504" y="5435947"/>
                </a:lnTo>
                <a:lnTo>
                  <a:pt x="156689" y="5401001"/>
                </a:lnTo>
                <a:lnTo>
                  <a:pt x="130863" y="5364478"/>
                </a:lnTo>
                <a:lnTo>
                  <a:pt x="107107" y="5326459"/>
                </a:lnTo>
                <a:lnTo>
                  <a:pt x="85503" y="5287026"/>
                </a:lnTo>
                <a:lnTo>
                  <a:pt x="66133" y="5246261"/>
                </a:lnTo>
                <a:lnTo>
                  <a:pt x="49080" y="5204247"/>
                </a:lnTo>
                <a:lnTo>
                  <a:pt x="34425" y="5161066"/>
                </a:lnTo>
                <a:lnTo>
                  <a:pt x="22251" y="5116799"/>
                </a:lnTo>
                <a:lnTo>
                  <a:pt x="12639" y="5071529"/>
                </a:lnTo>
                <a:lnTo>
                  <a:pt x="5672" y="5025338"/>
                </a:lnTo>
                <a:lnTo>
                  <a:pt x="1431" y="4978308"/>
                </a:lnTo>
                <a:lnTo>
                  <a:pt x="0" y="4930521"/>
                </a:lnTo>
                <a:lnTo>
                  <a:pt x="0" y="784478"/>
                </a:lnTo>
                <a:close/>
              </a:path>
            </a:pathLst>
          </a:custGeom>
          <a:ln w="50800">
            <a:solidFill>
              <a:srgbClr val="A9B0B5"/>
            </a:solidFill>
          </a:ln>
        </p:spPr>
        <p:txBody>
          <a:bodyPr wrap="square" lIns="0" tIns="0" rIns="0" bIns="0" rtlCol="0"/>
          <a:lstStyle/>
          <a:p>
            <a:endParaRPr/>
          </a:p>
        </p:txBody>
      </p:sp>
      <p:sp>
        <p:nvSpPr>
          <p:cNvPr id="17" name="bk object 17"/>
          <p:cNvSpPr/>
          <p:nvPr/>
        </p:nvSpPr>
        <p:spPr>
          <a:xfrm>
            <a:off x="0" y="151129"/>
            <a:ext cx="8534400" cy="1220470"/>
          </a:xfrm>
          <a:custGeom>
            <a:avLst/>
            <a:gdLst/>
            <a:ahLst/>
            <a:cxnLst/>
            <a:rect l="l" t="t" r="r" b="b"/>
            <a:pathLst>
              <a:path w="8534400" h="1220470">
                <a:moveTo>
                  <a:pt x="7924800" y="0"/>
                </a:moveTo>
                <a:lnTo>
                  <a:pt x="0" y="1270"/>
                </a:lnTo>
                <a:lnTo>
                  <a:pt x="0" y="1220470"/>
                </a:lnTo>
                <a:lnTo>
                  <a:pt x="7923530" y="1220470"/>
                </a:lnTo>
                <a:lnTo>
                  <a:pt x="7971326" y="1218635"/>
                </a:lnTo>
                <a:lnTo>
                  <a:pt x="8018107" y="1213221"/>
                </a:lnTo>
                <a:lnTo>
                  <a:pt x="8063737" y="1204363"/>
                </a:lnTo>
                <a:lnTo>
                  <a:pt x="8108080" y="1192198"/>
                </a:lnTo>
                <a:lnTo>
                  <a:pt x="8151003" y="1176861"/>
                </a:lnTo>
                <a:lnTo>
                  <a:pt x="8192370" y="1158488"/>
                </a:lnTo>
                <a:lnTo>
                  <a:pt x="8232045" y="1137214"/>
                </a:lnTo>
                <a:lnTo>
                  <a:pt x="8269895" y="1113176"/>
                </a:lnTo>
                <a:lnTo>
                  <a:pt x="8305785" y="1086509"/>
                </a:lnTo>
                <a:lnTo>
                  <a:pt x="8339578" y="1057348"/>
                </a:lnTo>
                <a:lnTo>
                  <a:pt x="8371141" y="1025831"/>
                </a:lnTo>
                <a:lnTo>
                  <a:pt x="8400339" y="992092"/>
                </a:lnTo>
                <a:lnTo>
                  <a:pt x="8427035" y="956267"/>
                </a:lnTo>
                <a:lnTo>
                  <a:pt x="8451097" y="918492"/>
                </a:lnTo>
                <a:lnTo>
                  <a:pt x="8472388" y="878902"/>
                </a:lnTo>
                <a:lnTo>
                  <a:pt x="8490774" y="837635"/>
                </a:lnTo>
                <a:lnTo>
                  <a:pt x="8506119" y="794824"/>
                </a:lnTo>
                <a:lnTo>
                  <a:pt x="8518289" y="750607"/>
                </a:lnTo>
                <a:lnTo>
                  <a:pt x="8527149" y="705118"/>
                </a:lnTo>
                <a:lnTo>
                  <a:pt x="8532565" y="658493"/>
                </a:lnTo>
                <a:lnTo>
                  <a:pt x="8534400" y="610870"/>
                </a:lnTo>
                <a:lnTo>
                  <a:pt x="8532565" y="563097"/>
                </a:lnTo>
                <a:lnTo>
                  <a:pt x="8527151" y="516353"/>
                </a:lnTo>
                <a:lnTo>
                  <a:pt x="8518293" y="470769"/>
                </a:lnTo>
                <a:lnTo>
                  <a:pt x="8506128" y="426478"/>
                </a:lnTo>
                <a:lnTo>
                  <a:pt x="8490791" y="383613"/>
                </a:lnTo>
                <a:lnTo>
                  <a:pt x="8472418" y="342307"/>
                </a:lnTo>
                <a:lnTo>
                  <a:pt x="8451144" y="302692"/>
                </a:lnTo>
                <a:lnTo>
                  <a:pt x="8427106" y="264901"/>
                </a:lnTo>
                <a:lnTo>
                  <a:pt x="8400439" y="229068"/>
                </a:lnTo>
                <a:lnTo>
                  <a:pt x="8371278" y="195323"/>
                </a:lnTo>
                <a:lnTo>
                  <a:pt x="8339761" y="163801"/>
                </a:lnTo>
                <a:lnTo>
                  <a:pt x="8306022" y="134634"/>
                </a:lnTo>
                <a:lnTo>
                  <a:pt x="8270197" y="107954"/>
                </a:lnTo>
                <a:lnTo>
                  <a:pt x="8232422" y="83895"/>
                </a:lnTo>
                <a:lnTo>
                  <a:pt x="8192832" y="62589"/>
                </a:lnTo>
                <a:lnTo>
                  <a:pt x="8151565" y="44168"/>
                </a:lnTo>
                <a:lnTo>
                  <a:pt x="8108754" y="28767"/>
                </a:lnTo>
                <a:lnTo>
                  <a:pt x="8064537" y="16516"/>
                </a:lnTo>
                <a:lnTo>
                  <a:pt x="8019048" y="7550"/>
                </a:lnTo>
                <a:lnTo>
                  <a:pt x="7972423" y="2000"/>
                </a:lnTo>
                <a:lnTo>
                  <a:pt x="7924800" y="0"/>
                </a:lnTo>
                <a:close/>
              </a:path>
            </a:pathLst>
          </a:custGeom>
          <a:solidFill>
            <a:srgbClr val="6666CC"/>
          </a:solidFill>
        </p:spPr>
        <p:txBody>
          <a:bodyPr wrap="square" lIns="0" tIns="0" rIns="0" bIns="0" rtlCol="0"/>
          <a:lstStyle/>
          <a:p>
            <a:endParaRPr/>
          </a:p>
        </p:txBody>
      </p:sp>
      <p:sp>
        <p:nvSpPr>
          <p:cNvPr id="18" name="bk object 18"/>
          <p:cNvSpPr/>
          <p:nvPr/>
        </p:nvSpPr>
        <p:spPr>
          <a:xfrm>
            <a:off x="0" y="1219200"/>
            <a:ext cx="8077200" cy="0"/>
          </a:xfrm>
          <a:custGeom>
            <a:avLst/>
            <a:gdLst/>
            <a:ahLst/>
            <a:cxnLst/>
            <a:rect l="l" t="t" r="r" b="b"/>
            <a:pathLst>
              <a:path w="8077200">
                <a:moveTo>
                  <a:pt x="0" y="0"/>
                </a:moveTo>
                <a:lnTo>
                  <a:pt x="8077200" y="0"/>
                </a:lnTo>
              </a:path>
            </a:pathLst>
          </a:custGeom>
          <a:ln w="38100">
            <a:solidFill>
              <a:srgbClr val="FFFFFF"/>
            </a:solidFill>
          </a:ln>
        </p:spPr>
        <p:txBody>
          <a:bodyPr wrap="square" lIns="0" tIns="0" rIns="0" bIns="0" rtlCol="0"/>
          <a:lstStyle/>
          <a:p>
            <a:endParaRPr/>
          </a:p>
        </p:txBody>
      </p:sp>
      <p:sp>
        <p:nvSpPr>
          <p:cNvPr id="2" name="Holder 2"/>
          <p:cNvSpPr>
            <a:spLocks noGrp="1"/>
          </p:cNvSpPr>
          <p:nvPr>
            <p:ph type="title"/>
          </p:nvPr>
        </p:nvSpPr>
        <p:spPr>
          <a:xfrm>
            <a:off x="274116" y="350773"/>
            <a:ext cx="8595766" cy="659765"/>
          </a:xfrm>
          <a:prstGeom prst="rect">
            <a:avLst/>
          </a:prstGeom>
        </p:spPr>
        <p:txBody>
          <a:bodyPr wrap="square" lIns="0" tIns="0" rIns="0" bIns="0">
            <a:spAutoFit/>
          </a:bodyPr>
          <a:lstStyle>
            <a:lvl1pPr>
              <a:defRPr sz="4200" b="0" i="0">
                <a:solidFill>
                  <a:schemeClr val="bg1"/>
                </a:solidFill>
                <a:latin typeface="Arial"/>
                <a:cs typeface="Arial"/>
              </a:defRPr>
            </a:lvl1pPr>
          </a:lstStyle>
          <a:p>
            <a:endParaRPr/>
          </a:p>
        </p:txBody>
      </p:sp>
      <p:sp>
        <p:nvSpPr>
          <p:cNvPr id="3" name="Holder 3"/>
          <p:cNvSpPr>
            <a:spLocks noGrp="1"/>
          </p:cNvSpPr>
          <p:nvPr>
            <p:ph type="body" idx="1"/>
          </p:nvPr>
        </p:nvSpPr>
        <p:spPr>
          <a:xfrm>
            <a:off x="688340" y="1634871"/>
            <a:ext cx="7767319" cy="431038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535940" y="6505237"/>
            <a:ext cx="5556250" cy="167004"/>
          </a:xfrm>
          <a:prstGeom prst="rect">
            <a:avLst/>
          </a:prstGeom>
        </p:spPr>
        <p:txBody>
          <a:bodyPr wrap="square" lIns="0" tIns="0" rIns="0" bIns="0">
            <a:spAutoFit/>
          </a:bodyPr>
          <a:lstStyle>
            <a:lvl1pPr>
              <a:defRPr sz="1000" b="0" i="0">
                <a:solidFill>
                  <a:schemeClr val="tx1"/>
                </a:solidFill>
                <a:latin typeface="Arial"/>
                <a:cs typeface="Arial"/>
              </a:defRPr>
            </a:lvl1pPr>
          </a:lstStyle>
          <a:p>
            <a:pPr marL="12700">
              <a:lnSpc>
                <a:spcPct val="100000"/>
              </a:lnSpc>
            </a:pPr>
            <a:r>
              <a:rPr lang="en-US" spc="-5" smtClean="0"/>
              <a:t>© Kristian Secor 2017 UC San Diego Extension Online Learning Course: User Experience Design I</a:t>
            </a:r>
            <a:endParaRPr spc="-5" dirty="0"/>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0EA350DA-FF33-9C4E-AFBB-C77737712D15}" type="datetime1">
              <a:rPr lang="en-US" smtClean="0"/>
              <a:t>3/15/17</a:t>
            </a:fld>
            <a:endParaRPr lang="en-US"/>
          </a:p>
        </p:txBody>
      </p:sp>
      <p:sp>
        <p:nvSpPr>
          <p:cNvPr id="6" name="Holder 6"/>
          <p:cNvSpPr>
            <a:spLocks noGrp="1"/>
          </p:cNvSpPr>
          <p:nvPr>
            <p:ph type="sldNum" sz="quarter" idx="7"/>
          </p:nvPr>
        </p:nvSpPr>
        <p:spPr>
          <a:xfrm>
            <a:off x="8297164" y="6520477"/>
            <a:ext cx="191134" cy="167004"/>
          </a:xfrm>
          <a:prstGeom prst="rect">
            <a:avLst/>
          </a:prstGeom>
        </p:spPr>
        <p:txBody>
          <a:bodyPr wrap="square" lIns="0" tIns="0" rIns="0" bIns="0">
            <a:spAutoFit/>
          </a:bodyPr>
          <a:lstStyle>
            <a:lvl1pPr>
              <a:defRPr sz="1000" b="0" i="0">
                <a:solidFill>
                  <a:schemeClr val="tx1"/>
                </a:solidFill>
                <a:latin typeface="Arial"/>
                <a:cs typeface="Arial"/>
              </a:defRPr>
            </a:lvl1pPr>
          </a:lstStyle>
          <a:p>
            <a:pPr marL="25400">
              <a:lnSpc>
                <a:spcPct val="100000"/>
              </a:lnSpc>
            </a:pPr>
            <a:fld id="{81D60167-4931-47E6-BA6A-407CBD079E47}" type="slidenum">
              <a:rPr spc="-5" dirty="0"/>
              <a:t>‹#›</a:t>
            </a:fld>
            <a:endParaRPr spc="-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sldNum="0" hd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1.jpg"/><Relationship Id="rId6" Type="http://schemas.openxmlformats.org/officeDocument/2006/relationships/image" Target="../media/image2.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hyperlink" Target="https://api.jquery.com/error/" TargetMode="External"/><Relationship Id="rId5" Type="http://schemas.openxmlformats.org/officeDocument/2006/relationships/hyperlink" Target="https://api.jquery.com/resize/" TargetMode="External"/><Relationship Id="rId6" Type="http://schemas.openxmlformats.org/officeDocument/2006/relationships/hyperlink" Target="https://api.jquery.com/scroll/" TargetMode="External"/><Relationship Id="rId7" Type="http://schemas.openxmlformats.org/officeDocument/2006/relationships/image" Target="../media/image2.png"/><Relationship Id="rId1" Type="http://schemas.microsoft.com/office/2007/relationships/media" Target="../media/media10.m4a"/><Relationship Id="rId2"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11.m4a"/><Relationship Id="rId2" Type="http://schemas.openxmlformats.org/officeDocument/2006/relationships/audio" Target="../media/media11.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2.png"/><Relationship Id="rId1" Type="http://schemas.microsoft.com/office/2007/relationships/media" Target="../media/media12.m4a"/><Relationship Id="rId2" Type="http://schemas.openxmlformats.org/officeDocument/2006/relationships/audio" Target="../media/media12.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13.m4a"/><Relationship Id="rId2" Type="http://schemas.openxmlformats.org/officeDocument/2006/relationships/audio" Target="../media/media13.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hyperlink" Target="https://api.jquery.com/css/" TargetMode="External"/><Relationship Id="rId5" Type="http://schemas.openxmlformats.org/officeDocument/2006/relationships/hyperlink" Target="https://api.jquery.com/height/" TargetMode="External"/><Relationship Id="rId6" Type="http://schemas.openxmlformats.org/officeDocument/2006/relationships/hyperlink" Target="https://api.jquery.com/innerHeight/" TargetMode="External"/><Relationship Id="rId7" Type="http://schemas.openxmlformats.org/officeDocument/2006/relationships/hyperlink" Target="https://api.jquery.com/innerWidth/" TargetMode="External"/><Relationship Id="rId8" Type="http://schemas.openxmlformats.org/officeDocument/2006/relationships/image" Target="../media/image2.png"/><Relationship Id="rId1" Type="http://schemas.microsoft.com/office/2007/relationships/media" Target="../media/media14.m4a"/><Relationship Id="rId2" Type="http://schemas.openxmlformats.org/officeDocument/2006/relationships/audio" Target="../media/media14.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hyperlink" Target="https://api.jquery.com/offset/" TargetMode="External"/><Relationship Id="rId5" Type="http://schemas.openxmlformats.org/officeDocument/2006/relationships/hyperlink" Target="https://api.jquery.com/outerHeight/" TargetMode="External"/><Relationship Id="rId6" Type="http://schemas.openxmlformats.org/officeDocument/2006/relationships/hyperlink" Target="https://api.jquery.com/outerWidth/" TargetMode="External"/><Relationship Id="rId7" Type="http://schemas.openxmlformats.org/officeDocument/2006/relationships/hyperlink" Target="https://api.jquery.com/position/" TargetMode="External"/><Relationship Id="rId8" Type="http://schemas.openxmlformats.org/officeDocument/2006/relationships/image" Target="../media/image2.png"/><Relationship Id="rId1" Type="http://schemas.microsoft.com/office/2007/relationships/media" Target="../media/media15.m4a"/><Relationship Id="rId2" Type="http://schemas.openxmlformats.org/officeDocument/2006/relationships/audio" Target="../media/media15.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hyperlink" Target="https://api.jquery.com/scrollLeft/" TargetMode="External"/><Relationship Id="rId5" Type="http://schemas.openxmlformats.org/officeDocument/2006/relationships/hyperlink" Target="https://api.jquery.com/scrollTop/" TargetMode="External"/><Relationship Id="rId6" Type="http://schemas.openxmlformats.org/officeDocument/2006/relationships/hyperlink" Target="https://api.jquery.com/width/" TargetMode="External"/><Relationship Id="rId7" Type="http://schemas.openxmlformats.org/officeDocument/2006/relationships/image" Target="../media/image2.png"/><Relationship Id="rId1" Type="http://schemas.microsoft.com/office/2007/relationships/media" Target="../media/media16.m4a"/><Relationship Id="rId2" Type="http://schemas.openxmlformats.org/officeDocument/2006/relationships/audio" Target="../media/media16.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17.m4a"/><Relationship Id="rId2" Type="http://schemas.openxmlformats.org/officeDocument/2006/relationships/audio" Target="../media/media17.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hyperlink" Target="http://api.jquery.com/animate/" TargetMode="External"/><Relationship Id="rId5" Type="http://schemas.openxmlformats.org/officeDocument/2006/relationships/image" Target="../media/image2.png"/><Relationship Id="rId1" Type="http://schemas.microsoft.com/office/2007/relationships/media" Target="../media/media18.m4a"/><Relationship Id="rId2" Type="http://schemas.openxmlformats.org/officeDocument/2006/relationships/audio" Target="../media/media18.m4a"/></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hyperlink" Target="http://api.jquery.com/animate/" TargetMode="External"/><Relationship Id="rId5" Type="http://schemas.openxmlformats.org/officeDocument/2006/relationships/hyperlink" Target="http://api.jquery.com/delay/" TargetMode="External"/><Relationship Id="rId6" Type="http://schemas.openxmlformats.org/officeDocument/2006/relationships/hyperlink" Target="http://api.jquery.com/fadeIn/" TargetMode="External"/><Relationship Id="rId7" Type="http://schemas.openxmlformats.org/officeDocument/2006/relationships/hyperlink" Target="http://api.jquery.com/fadeOut/" TargetMode="External"/><Relationship Id="rId8" Type="http://schemas.openxmlformats.org/officeDocument/2006/relationships/hyperlink" Target="http://api.jquery.com/fadeTo/" TargetMode="External"/><Relationship Id="rId9" Type="http://schemas.openxmlformats.org/officeDocument/2006/relationships/hyperlink" Target="http://api.jquery.com/finish/" TargetMode="External"/><Relationship Id="rId10" Type="http://schemas.openxmlformats.org/officeDocument/2006/relationships/image" Target="../media/image2.png"/><Relationship Id="rId1" Type="http://schemas.microsoft.com/office/2007/relationships/media" Target="../media/media19.m4a"/><Relationship Id="rId2" Type="http://schemas.openxmlformats.org/officeDocument/2006/relationships/audio" Target="../media/media19.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hyperlink" Target="https://api.jquery.com/category/deprecated/" TargetMode="External"/><Relationship Id="rId5" Type="http://schemas.openxmlformats.org/officeDocument/2006/relationships/image" Target="../media/image2.png"/><Relationship Id="rId1" Type="http://schemas.microsoft.com/office/2007/relationships/media" Target="../media/media2.m4a"/><Relationship Id="rId2" Type="http://schemas.openxmlformats.org/officeDocument/2006/relationships/audio" Target="../media/media2.m4a"/></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hyperlink" Target="http://api.jquery.com/hide/" TargetMode="External"/><Relationship Id="rId5" Type="http://schemas.openxmlformats.org/officeDocument/2006/relationships/hyperlink" Target="http://api.jquery.com/show/" TargetMode="External"/><Relationship Id="rId6" Type="http://schemas.openxmlformats.org/officeDocument/2006/relationships/hyperlink" Target="http://api.jquery.com/slideDown/" TargetMode="External"/><Relationship Id="rId7" Type="http://schemas.openxmlformats.org/officeDocument/2006/relationships/hyperlink" Target="http://api.jquery.com/slideToggle/" TargetMode="External"/><Relationship Id="rId8" Type="http://schemas.openxmlformats.org/officeDocument/2006/relationships/hyperlink" Target="http://api.jquery.com/slideUp/" TargetMode="External"/><Relationship Id="rId9" Type="http://schemas.openxmlformats.org/officeDocument/2006/relationships/hyperlink" Target="http://api.jquery.com/stop/" TargetMode="External"/><Relationship Id="rId10" Type="http://schemas.openxmlformats.org/officeDocument/2006/relationships/hyperlink" Target="http://api.jquery.com/toggle/" TargetMode="External"/><Relationship Id="rId11" Type="http://schemas.openxmlformats.org/officeDocument/2006/relationships/image" Target="../media/image2.png"/><Relationship Id="rId1" Type="http://schemas.microsoft.com/office/2007/relationships/media" Target="../media/media20.m4a"/><Relationship Id="rId2" Type="http://schemas.openxmlformats.org/officeDocument/2006/relationships/audio" Target="../media/media20.m4a"/></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21.m4a"/><Relationship Id="rId2" Type="http://schemas.openxmlformats.org/officeDocument/2006/relationships/audio" Target="../media/media21.m4a"/></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22.m4a"/><Relationship Id="rId2" Type="http://schemas.openxmlformats.org/officeDocument/2006/relationships/audio" Target="../media/media22.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hyperlink" Target="https://api.jquery.com/click/" TargetMode="External"/><Relationship Id="rId5" Type="http://schemas.openxmlformats.org/officeDocument/2006/relationships/hyperlink" Target="https://api.jquery.com/dblclick/" TargetMode="External"/><Relationship Id="rId6" Type="http://schemas.openxmlformats.org/officeDocument/2006/relationships/hyperlink" Target="https://api.jquery.com/hover/" TargetMode="External"/><Relationship Id="rId7" Type="http://schemas.openxmlformats.org/officeDocument/2006/relationships/hyperlink" Target="https://api.jquery.com/mousedown/" TargetMode="External"/><Relationship Id="rId8" Type="http://schemas.openxmlformats.org/officeDocument/2006/relationships/hyperlink" Target="https://api.jquery.com/mouseenter/" TargetMode="External"/><Relationship Id="rId9" Type="http://schemas.openxmlformats.org/officeDocument/2006/relationships/image" Target="../media/image2.png"/><Relationship Id="rId1" Type="http://schemas.microsoft.com/office/2007/relationships/media" Target="../media/media3.m4a"/><Relationship Id="rId2"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hyperlink" Target="https://api.jquery.com/mouseleave/" TargetMode="External"/><Relationship Id="rId5" Type="http://schemas.openxmlformats.org/officeDocument/2006/relationships/hyperlink" Target="https://api.jquery.com/mousemove/" TargetMode="External"/><Relationship Id="rId6" Type="http://schemas.openxmlformats.org/officeDocument/2006/relationships/hyperlink" Target="https://api.jquery.com/mouseout/" TargetMode="External"/><Relationship Id="rId7" Type="http://schemas.openxmlformats.org/officeDocument/2006/relationships/hyperlink" Target="https://api.jquery.com/mouseover/" TargetMode="External"/><Relationship Id="rId8" Type="http://schemas.openxmlformats.org/officeDocument/2006/relationships/hyperlink" Target="https://api.jquery.com/mouseup/" TargetMode="External"/><Relationship Id="rId9" Type="http://schemas.openxmlformats.org/officeDocument/2006/relationships/image" Target="../media/image2.png"/><Relationship Id="rId1" Type="http://schemas.microsoft.com/office/2007/relationships/media" Target="../media/media4.m4a"/><Relationship Id="rId2"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5.m4a"/><Relationship Id="rId2"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hyperlink" Target="https://api.jquery.com/keydown/" TargetMode="External"/><Relationship Id="rId5" Type="http://schemas.openxmlformats.org/officeDocument/2006/relationships/hyperlink" Target="https://api.jquery.com/keypress/" TargetMode="External"/><Relationship Id="rId6" Type="http://schemas.openxmlformats.org/officeDocument/2006/relationships/hyperlink" Target="https://api.jquery.com/keyup/" TargetMode="External"/><Relationship Id="rId7" Type="http://schemas.openxmlformats.org/officeDocument/2006/relationships/image" Target="../media/image2.png"/><Relationship Id="rId1" Type="http://schemas.microsoft.com/office/2007/relationships/media" Target="../media/media6.m4a"/><Relationship Id="rId2"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11" Type="http://schemas.openxmlformats.org/officeDocument/2006/relationships/hyperlink" Target="https://api.jquery.com/submit/" TargetMode="External"/><Relationship Id="rId12" Type="http://schemas.openxmlformats.org/officeDocument/2006/relationships/image" Target="../media/image2.png"/><Relationship Id="rId1" Type="http://schemas.microsoft.com/office/2007/relationships/media" Target="../media/media8.m4a"/><Relationship Id="rId2" Type="http://schemas.openxmlformats.org/officeDocument/2006/relationships/audio" Target="../media/media8.m4a"/><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hyperlink" Target="https://api.jquery.com/blur/" TargetMode="External"/><Relationship Id="rId6" Type="http://schemas.openxmlformats.org/officeDocument/2006/relationships/hyperlink" Target="https://api.jquery.com/change/" TargetMode="External"/><Relationship Id="rId7" Type="http://schemas.openxmlformats.org/officeDocument/2006/relationships/hyperlink" Target="https://api.jquery.com/focus/" TargetMode="External"/><Relationship Id="rId8" Type="http://schemas.openxmlformats.org/officeDocument/2006/relationships/hyperlink" Target="https://api.jquery.com/focusin/" TargetMode="External"/><Relationship Id="rId9" Type="http://schemas.openxmlformats.org/officeDocument/2006/relationships/hyperlink" Target="https://api.jquery.com/focusout/" TargetMode="External"/><Relationship Id="rId10" Type="http://schemas.openxmlformats.org/officeDocument/2006/relationships/hyperlink" Target="https://api.jquery.com/select/"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2.pn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85800" y="2057400"/>
            <a:ext cx="7391400" cy="3352800"/>
          </a:xfrm>
          <a:custGeom>
            <a:avLst/>
            <a:gdLst/>
            <a:ahLst/>
            <a:cxnLst/>
            <a:rect l="l" t="t" r="r" b="b"/>
            <a:pathLst>
              <a:path w="7391400" h="3352800">
                <a:moveTo>
                  <a:pt x="0" y="558800"/>
                </a:moveTo>
                <a:lnTo>
                  <a:pt x="2051" y="510585"/>
                </a:lnTo>
                <a:lnTo>
                  <a:pt x="8092" y="463509"/>
                </a:lnTo>
                <a:lnTo>
                  <a:pt x="17957" y="417740"/>
                </a:lnTo>
                <a:lnTo>
                  <a:pt x="31477" y="373445"/>
                </a:lnTo>
                <a:lnTo>
                  <a:pt x="48483" y="330792"/>
                </a:lnTo>
                <a:lnTo>
                  <a:pt x="68810" y="289949"/>
                </a:lnTo>
                <a:lnTo>
                  <a:pt x="92288" y="251083"/>
                </a:lnTo>
                <a:lnTo>
                  <a:pt x="118751" y="214362"/>
                </a:lnTo>
                <a:lnTo>
                  <a:pt x="148029" y="179955"/>
                </a:lnTo>
                <a:lnTo>
                  <a:pt x="179957" y="148028"/>
                </a:lnTo>
                <a:lnTo>
                  <a:pt x="214365" y="118750"/>
                </a:lnTo>
                <a:lnTo>
                  <a:pt x="251086" y="92288"/>
                </a:lnTo>
                <a:lnTo>
                  <a:pt x="289953" y="68809"/>
                </a:lnTo>
                <a:lnTo>
                  <a:pt x="330797" y="48483"/>
                </a:lnTo>
                <a:lnTo>
                  <a:pt x="373451" y="31476"/>
                </a:lnTo>
                <a:lnTo>
                  <a:pt x="417748" y="17957"/>
                </a:lnTo>
                <a:lnTo>
                  <a:pt x="463518" y="8092"/>
                </a:lnTo>
                <a:lnTo>
                  <a:pt x="510596" y="2051"/>
                </a:lnTo>
                <a:lnTo>
                  <a:pt x="558812" y="0"/>
                </a:lnTo>
                <a:lnTo>
                  <a:pt x="6832600" y="0"/>
                </a:lnTo>
                <a:lnTo>
                  <a:pt x="6880814" y="2051"/>
                </a:lnTo>
                <a:lnTo>
                  <a:pt x="6927890" y="8092"/>
                </a:lnTo>
                <a:lnTo>
                  <a:pt x="6973659" y="17957"/>
                </a:lnTo>
                <a:lnTo>
                  <a:pt x="7017954" y="31476"/>
                </a:lnTo>
                <a:lnTo>
                  <a:pt x="7060607" y="48483"/>
                </a:lnTo>
                <a:lnTo>
                  <a:pt x="7101450" y="68809"/>
                </a:lnTo>
                <a:lnTo>
                  <a:pt x="7140316" y="92288"/>
                </a:lnTo>
                <a:lnTo>
                  <a:pt x="7177037" y="118750"/>
                </a:lnTo>
                <a:lnTo>
                  <a:pt x="7211444" y="148028"/>
                </a:lnTo>
                <a:lnTo>
                  <a:pt x="7243371" y="179955"/>
                </a:lnTo>
                <a:lnTo>
                  <a:pt x="7272649" y="214362"/>
                </a:lnTo>
                <a:lnTo>
                  <a:pt x="7299111" y="251083"/>
                </a:lnTo>
                <a:lnTo>
                  <a:pt x="7322590" y="289949"/>
                </a:lnTo>
                <a:lnTo>
                  <a:pt x="7342916" y="330792"/>
                </a:lnTo>
                <a:lnTo>
                  <a:pt x="7359923" y="373445"/>
                </a:lnTo>
                <a:lnTo>
                  <a:pt x="7373442" y="417740"/>
                </a:lnTo>
                <a:lnTo>
                  <a:pt x="7383307" y="463509"/>
                </a:lnTo>
                <a:lnTo>
                  <a:pt x="7389348" y="510585"/>
                </a:lnTo>
                <a:lnTo>
                  <a:pt x="7391400" y="558800"/>
                </a:lnTo>
                <a:lnTo>
                  <a:pt x="7391400" y="2794000"/>
                </a:lnTo>
                <a:lnTo>
                  <a:pt x="7389348" y="2842214"/>
                </a:lnTo>
                <a:lnTo>
                  <a:pt x="7383307" y="2889290"/>
                </a:lnTo>
                <a:lnTo>
                  <a:pt x="7373442" y="2935059"/>
                </a:lnTo>
                <a:lnTo>
                  <a:pt x="7359923" y="2979354"/>
                </a:lnTo>
                <a:lnTo>
                  <a:pt x="7342916" y="3022007"/>
                </a:lnTo>
                <a:lnTo>
                  <a:pt x="7322590" y="3062850"/>
                </a:lnTo>
                <a:lnTo>
                  <a:pt x="7299111" y="3101716"/>
                </a:lnTo>
                <a:lnTo>
                  <a:pt x="7272649" y="3138437"/>
                </a:lnTo>
                <a:lnTo>
                  <a:pt x="7243371" y="3172844"/>
                </a:lnTo>
                <a:lnTo>
                  <a:pt x="7211444" y="3204771"/>
                </a:lnTo>
                <a:lnTo>
                  <a:pt x="7177037" y="3234049"/>
                </a:lnTo>
                <a:lnTo>
                  <a:pt x="7140316" y="3260511"/>
                </a:lnTo>
                <a:lnTo>
                  <a:pt x="7101450" y="3283990"/>
                </a:lnTo>
                <a:lnTo>
                  <a:pt x="7060607" y="3304316"/>
                </a:lnTo>
                <a:lnTo>
                  <a:pt x="7017954" y="3321323"/>
                </a:lnTo>
                <a:lnTo>
                  <a:pt x="6973659" y="3334842"/>
                </a:lnTo>
                <a:lnTo>
                  <a:pt x="6927890" y="3344707"/>
                </a:lnTo>
                <a:lnTo>
                  <a:pt x="6880814" y="3350748"/>
                </a:lnTo>
                <a:lnTo>
                  <a:pt x="6832600" y="3352800"/>
                </a:lnTo>
                <a:lnTo>
                  <a:pt x="558812" y="3352800"/>
                </a:lnTo>
                <a:lnTo>
                  <a:pt x="510596" y="3350748"/>
                </a:lnTo>
                <a:lnTo>
                  <a:pt x="463518" y="3344707"/>
                </a:lnTo>
                <a:lnTo>
                  <a:pt x="417748" y="3334842"/>
                </a:lnTo>
                <a:lnTo>
                  <a:pt x="373451" y="3321323"/>
                </a:lnTo>
                <a:lnTo>
                  <a:pt x="330797" y="3304316"/>
                </a:lnTo>
                <a:lnTo>
                  <a:pt x="289953" y="3283990"/>
                </a:lnTo>
                <a:lnTo>
                  <a:pt x="251086" y="3260511"/>
                </a:lnTo>
                <a:lnTo>
                  <a:pt x="214365" y="3234049"/>
                </a:lnTo>
                <a:lnTo>
                  <a:pt x="179957" y="3204771"/>
                </a:lnTo>
                <a:lnTo>
                  <a:pt x="148029" y="3172844"/>
                </a:lnTo>
                <a:lnTo>
                  <a:pt x="118751" y="3138437"/>
                </a:lnTo>
                <a:lnTo>
                  <a:pt x="92288" y="3101716"/>
                </a:lnTo>
                <a:lnTo>
                  <a:pt x="68810" y="3062850"/>
                </a:lnTo>
                <a:lnTo>
                  <a:pt x="48483" y="3022007"/>
                </a:lnTo>
                <a:lnTo>
                  <a:pt x="31477" y="2979354"/>
                </a:lnTo>
                <a:lnTo>
                  <a:pt x="17957" y="2935059"/>
                </a:lnTo>
                <a:lnTo>
                  <a:pt x="8092" y="2889290"/>
                </a:lnTo>
                <a:lnTo>
                  <a:pt x="2051" y="2842214"/>
                </a:lnTo>
                <a:lnTo>
                  <a:pt x="0" y="2794000"/>
                </a:lnTo>
                <a:lnTo>
                  <a:pt x="0" y="558800"/>
                </a:lnTo>
                <a:close/>
              </a:path>
            </a:pathLst>
          </a:custGeom>
          <a:ln w="50800">
            <a:solidFill>
              <a:srgbClr val="A9B0B5"/>
            </a:solidFill>
          </a:ln>
        </p:spPr>
        <p:txBody>
          <a:bodyPr wrap="square" lIns="0" tIns="0" rIns="0" bIns="0" rtlCol="0"/>
          <a:lstStyle/>
          <a:p>
            <a:endParaRPr/>
          </a:p>
        </p:txBody>
      </p:sp>
      <p:sp>
        <p:nvSpPr>
          <p:cNvPr id="3" name="object 3"/>
          <p:cNvSpPr/>
          <p:nvPr/>
        </p:nvSpPr>
        <p:spPr>
          <a:xfrm>
            <a:off x="228600" y="914400"/>
            <a:ext cx="7162800" cy="990600"/>
          </a:xfrm>
          <a:custGeom>
            <a:avLst/>
            <a:gdLst/>
            <a:ahLst/>
            <a:cxnLst/>
            <a:rect l="l" t="t" r="r" b="b"/>
            <a:pathLst>
              <a:path w="7162800" h="990600">
                <a:moveTo>
                  <a:pt x="0" y="990600"/>
                </a:moveTo>
                <a:lnTo>
                  <a:pt x="7162800" y="990600"/>
                </a:lnTo>
                <a:lnTo>
                  <a:pt x="7162800" y="0"/>
                </a:lnTo>
                <a:lnTo>
                  <a:pt x="0" y="0"/>
                </a:lnTo>
                <a:lnTo>
                  <a:pt x="0" y="990600"/>
                </a:lnTo>
                <a:close/>
              </a:path>
            </a:pathLst>
          </a:custGeom>
          <a:ln w="57150">
            <a:solidFill>
              <a:srgbClr val="A9B0B5"/>
            </a:solidFill>
          </a:ln>
        </p:spPr>
        <p:txBody>
          <a:bodyPr wrap="square" lIns="0" tIns="0" rIns="0" bIns="0" rtlCol="0"/>
          <a:lstStyle/>
          <a:p>
            <a:endParaRPr/>
          </a:p>
        </p:txBody>
      </p:sp>
      <p:sp>
        <p:nvSpPr>
          <p:cNvPr id="4" name="object 4"/>
          <p:cNvSpPr/>
          <p:nvPr/>
        </p:nvSpPr>
        <p:spPr>
          <a:xfrm>
            <a:off x="0" y="1369822"/>
            <a:ext cx="8991600" cy="1830705"/>
          </a:xfrm>
          <a:custGeom>
            <a:avLst/>
            <a:gdLst/>
            <a:ahLst/>
            <a:cxnLst/>
            <a:rect l="l" t="t" r="r" b="b"/>
            <a:pathLst>
              <a:path w="8991600" h="1830705">
                <a:moveTo>
                  <a:pt x="8077200" y="0"/>
                </a:moveTo>
                <a:lnTo>
                  <a:pt x="0" y="1777"/>
                </a:lnTo>
                <a:lnTo>
                  <a:pt x="0" y="1830577"/>
                </a:lnTo>
                <a:lnTo>
                  <a:pt x="8075422" y="1830577"/>
                </a:lnTo>
                <a:lnTo>
                  <a:pt x="8124134" y="1829309"/>
                </a:lnTo>
                <a:lnTo>
                  <a:pt x="8172178" y="1825546"/>
                </a:lnTo>
                <a:lnTo>
                  <a:pt x="8219490" y="1819352"/>
                </a:lnTo>
                <a:lnTo>
                  <a:pt x="8266008" y="1810790"/>
                </a:lnTo>
                <a:lnTo>
                  <a:pt x="8311668" y="1799923"/>
                </a:lnTo>
                <a:lnTo>
                  <a:pt x="8356408" y="1786816"/>
                </a:lnTo>
                <a:lnTo>
                  <a:pt x="8400164" y="1771531"/>
                </a:lnTo>
                <a:lnTo>
                  <a:pt x="8442873" y="1754131"/>
                </a:lnTo>
                <a:lnTo>
                  <a:pt x="8484474" y="1734681"/>
                </a:lnTo>
                <a:lnTo>
                  <a:pt x="8524901" y="1713243"/>
                </a:lnTo>
                <a:lnTo>
                  <a:pt x="8564094" y="1689881"/>
                </a:lnTo>
                <a:lnTo>
                  <a:pt x="8601988" y="1664658"/>
                </a:lnTo>
                <a:lnTo>
                  <a:pt x="8638522" y="1637637"/>
                </a:lnTo>
                <a:lnTo>
                  <a:pt x="8673631" y="1608883"/>
                </a:lnTo>
                <a:lnTo>
                  <a:pt x="8707253" y="1578458"/>
                </a:lnTo>
                <a:lnTo>
                  <a:pt x="8739325" y="1546426"/>
                </a:lnTo>
                <a:lnTo>
                  <a:pt x="8769784" y="1512850"/>
                </a:lnTo>
                <a:lnTo>
                  <a:pt x="8798567" y="1477794"/>
                </a:lnTo>
                <a:lnTo>
                  <a:pt x="8825612" y="1441320"/>
                </a:lnTo>
                <a:lnTo>
                  <a:pt x="8850854" y="1403493"/>
                </a:lnTo>
                <a:lnTo>
                  <a:pt x="8874232" y="1364376"/>
                </a:lnTo>
                <a:lnTo>
                  <a:pt x="8895682" y="1324031"/>
                </a:lnTo>
                <a:lnTo>
                  <a:pt x="8915141" y="1282523"/>
                </a:lnTo>
                <a:lnTo>
                  <a:pt x="8932547" y="1239915"/>
                </a:lnTo>
                <a:lnTo>
                  <a:pt x="8947836" y="1196270"/>
                </a:lnTo>
                <a:lnTo>
                  <a:pt x="8960946" y="1151652"/>
                </a:lnTo>
                <a:lnTo>
                  <a:pt x="8971814" y="1106124"/>
                </a:lnTo>
                <a:lnTo>
                  <a:pt x="8980375" y="1059749"/>
                </a:lnTo>
                <a:lnTo>
                  <a:pt x="8986569" y="1012590"/>
                </a:lnTo>
                <a:lnTo>
                  <a:pt x="8990331" y="964712"/>
                </a:lnTo>
                <a:lnTo>
                  <a:pt x="8991600" y="916177"/>
                </a:lnTo>
                <a:lnTo>
                  <a:pt x="8990331" y="867470"/>
                </a:lnTo>
                <a:lnTo>
                  <a:pt x="8986570" y="819442"/>
                </a:lnTo>
                <a:lnTo>
                  <a:pt x="8980377" y="772154"/>
                </a:lnTo>
                <a:lnTo>
                  <a:pt x="8971817" y="725668"/>
                </a:lnTo>
                <a:lnTo>
                  <a:pt x="8960954" y="680047"/>
                </a:lnTo>
                <a:lnTo>
                  <a:pt x="8947849" y="635352"/>
                </a:lnTo>
                <a:lnTo>
                  <a:pt x="8932568" y="591646"/>
                </a:lnTo>
                <a:lnTo>
                  <a:pt x="8915172" y="548989"/>
                </a:lnTo>
                <a:lnTo>
                  <a:pt x="8895725" y="507445"/>
                </a:lnTo>
                <a:lnTo>
                  <a:pt x="8874292" y="467074"/>
                </a:lnTo>
                <a:lnTo>
                  <a:pt x="8850933" y="427938"/>
                </a:lnTo>
                <a:lnTo>
                  <a:pt x="8825715" y="390100"/>
                </a:lnTo>
                <a:lnTo>
                  <a:pt x="8798698" y="353622"/>
                </a:lnTo>
                <a:lnTo>
                  <a:pt x="8769948" y="318565"/>
                </a:lnTo>
                <a:lnTo>
                  <a:pt x="8739526" y="284991"/>
                </a:lnTo>
                <a:lnTo>
                  <a:pt x="8707497" y="252962"/>
                </a:lnTo>
                <a:lnTo>
                  <a:pt x="8673924" y="222539"/>
                </a:lnTo>
                <a:lnTo>
                  <a:pt x="8638870" y="193786"/>
                </a:lnTo>
                <a:lnTo>
                  <a:pt x="8602398" y="166763"/>
                </a:lnTo>
                <a:lnTo>
                  <a:pt x="8564572" y="141533"/>
                </a:lnTo>
                <a:lnTo>
                  <a:pt x="8525454" y="118157"/>
                </a:lnTo>
                <a:lnTo>
                  <a:pt x="8485109" y="96697"/>
                </a:lnTo>
                <a:lnTo>
                  <a:pt x="8443599" y="77215"/>
                </a:lnTo>
                <a:lnTo>
                  <a:pt x="8400989" y="59774"/>
                </a:lnTo>
                <a:lnTo>
                  <a:pt x="8357340" y="44434"/>
                </a:lnTo>
                <a:lnTo>
                  <a:pt x="8312717" y="31258"/>
                </a:lnTo>
                <a:lnTo>
                  <a:pt x="8267183" y="20308"/>
                </a:lnTo>
                <a:lnTo>
                  <a:pt x="8220801" y="11645"/>
                </a:lnTo>
                <a:lnTo>
                  <a:pt x="8173634" y="5331"/>
                </a:lnTo>
                <a:lnTo>
                  <a:pt x="8125746" y="1429"/>
                </a:lnTo>
                <a:lnTo>
                  <a:pt x="8077200" y="0"/>
                </a:lnTo>
                <a:close/>
              </a:path>
            </a:pathLst>
          </a:custGeom>
          <a:solidFill>
            <a:srgbClr val="6666CC"/>
          </a:solidFill>
        </p:spPr>
        <p:txBody>
          <a:bodyPr wrap="square" lIns="0" tIns="0" rIns="0" bIns="0" rtlCol="0"/>
          <a:lstStyle/>
          <a:p>
            <a:endParaRPr/>
          </a:p>
        </p:txBody>
      </p:sp>
      <p:sp>
        <p:nvSpPr>
          <p:cNvPr id="5" name="object 5"/>
          <p:cNvSpPr/>
          <p:nvPr/>
        </p:nvSpPr>
        <p:spPr>
          <a:xfrm>
            <a:off x="0" y="3048000"/>
            <a:ext cx="8305800" cy="0"/>
          </a:xfrm>
          <a:custGeom>
            <a:avLst/>
            <a:gdLst/>
            <a:ahLst/>
            <a:cxnLst/>
            <a:rect l="l" t="t" r="r" b="b"/>
            <a:pathLst>
              <a:path w="8305800">
                <a:moveTo>
                  <a:pt x="0" y="0"/>
                </a:moveTo>
                <a:lnTo>
                  <a:pt x="8305800" y="0"/>
                </a:lnTo>
              </a:path>
            </a:pathLst>
          </a:custGeom>
          <a:ln w="50800">
            <a:solidFill>
              <a:srgbClr val="FFFFFF"/>
            </a:solidFill>
          </a:ln>
        </p:spPr>
        <p:txBody>
          <a:bodyPr wrap="square" lIns="0" tIns="0" rIns="0" bIns="0" rtlCol="0"/>
          <a:lstStyle/>
          <a:p>
            <a:endParaRPr/>
          </a:p>
        </p:txBody>
      </p:sp>
      <p:sp>
        <p:nvSpPr>
          <p:cNvPr id="7" name="object 7"/>
          <p:cNvSpPr txBox="1">
            <a:spLocks noGrp="1"/>
          </p:cNvSpPr>
          <p:nvPr>
            <p:ph type="title"/>
          </p:nvPr>
        </p:nvSpPr>
        <p:spPr>
          <a:xfrm>
            <a:off x="307340" y="1897379"/>
            <a:ext cx="5036185" cy="659765"/>
          </a:xfrm>
          <a:prstGeom prst="rect">
            <a:avLst/>
          </a:prstGeom>
        </p:spPr>
        <p:txBody>
          <a:bodyPr vert="horz" wrap="square" lIns="0" tIns="0" rIns="0" bIns="0" rtlCol="0">
            <a:spAutoFit/>
          </a:bodyPr>
          <a:lstStyle/>
          <a:p>
            <a:pPr marL="12700">
              <a:lnSpc>
                <a:spcPct val="100000"/>
              </a:lnSpc>
            </a:pPr>
            <a:r>
              <a:rPr dirty="0"/>
              <a:t>Session</a:t>
            </a:r>
            <a:r>
              <a:rPr spc="-50" dirty="0"/>
              <a:t> </a:t>
            </a:r>
            <a:r>
              <a:rPr spc="-5" dirty="0" smtClean="0"/>
              <a:t>#</a:t>
            </a:r>
            <a:r>
              <a:rPr lang="en-US" spc="-5" dirty="0" smtClean="0"/>
              <a:t>2</a:t>
            </a:r>
            <a:r>
              <a:rPr spc="-5" dirty="0" smtClean="0"/>
              <a:t>:Overview</a:t>
            </a:r>
            <a:endParaRPr spc="-5" dirty="0"/>
          </a:p>
        </p:txBody>
      </p:sp>
      <p:sp>
        <p:nvSpPr>
          <p:cNvPr id="8" name="object 8"/>
          <p:cNvSpPr/>
          <p:nvPr/>
        </p:nvSpPr>
        <p:spPr>
          <a:xfrm>
            <a:off x="6400800" y="4343336"/>
            <a:ext cx="2387600" cy="1716151"/>
          </a:xfrm>
          <a:prstGeom prst="rect">
            <a:avLst/>
          </a:prstGeom>
          <a:blipFill>
            <a:blip r:embed="rId5" cstate="print"/>
            <a:stretch>
              <a:fillRect/>
            </a:stretch>
          </a:blipFill>
        </p:spPr>
        <p:txBody>
          <a:bodyPr wrap="square" lIns="0" tIns="0" rIns="0" bIns="0" rtlCol="0"/>
          <a:lstStyle/>
          <a:p>
            <a:endParaRPr/>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
        <p:nvSpPr>
          <p:cNvPr id="10" name="Footer Placeholder 9"/>
          <p:cNvSpPr>
            <a:spLocks noGrp="1"/>
          </p:cNvSpPr>
          <p:nvPr>
            <p:ph type="ftr" sz="quarter" idx="5"/>
          </p:nvPr>
        </p:nvSpPr>
        <p:spPr>
          <a:xfrm>
            <a:off x="535940" y="6505237"/>
            <a:ext cx="5556250" cy="153888"/>
          </a:xfrm>
        </p:spPr>
        <p:txBody>
          <a:bodyPr/>
          <a:lstStyle/>
          <a:p>
            <a:pPr marL="12700">
              <a:lnSpc>
                <a:spcPct val="100000"/>
              </a:lnSpc>
            </a:pPr>
            <a:r>
              <a:rPr lang="en-US" spc="-5" dirty="0" smtClean="0"/>
              <a:t>© Kristian </a:t>
            </a:r>
            <a:r>
              <a:rPr lang="en-US" spc="-5" dirty="0" err="1" smtClean="0"/>
              <a:t>Secor</a:t>
            </a:r>
            <a:r>
              <a:rPr lang="en-US" spc="-5" dirty="0" smtClean="0"/>
              <a:t> 2017 UC San Diego Extension Online Learning Course: HTML5 </a:t>
            </a:r>
            <a:r>
              <a:rPr lang="en-US" spc="-5" smtClean="0"/>
              <a:t>and jQuery</a:t>
            </a:r>
            <a:endParaRPr lang="en-US" spc="-5"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18"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116" y="350773"/>
            <a:ext cx="8595766" cy="615553"/>
          </a:xfrm>
        </p:spPr>
        <p:txBody>
          <a:bodyPr/>
          <a:lstStyle/>
          <a:p>
            <a:r>
              <a:rPr lang="en-US" sz="4000" dirty="0" smtClean="0"/>
              <a:t>Document/Window/Browser Events</a:t>
            </a:r>
            <a:endParaRPr lang="en-US" sz="4000" dirty="0"/>
          </a:p>
        </p:txBody>
      </p:sp>
      <p:sp>
        <p:nvSpPr>
          <p:cNvPr id="3" name="Text Placeholder 2"/>
          <p:cNvSpPr>
            <a:spLocks noGrp="1"/>
          </p:cNvSpPr>
          <p:nvPr>
            <p:ph type="body" idx="1"/>
          </p:nvPr>
        </p:nvSpPr>
        <p:spPr>
          <a:xfrm>
            <a:off x="688340" y="1634871"/>
            <a:ext cx="7767319" cy="3877985"/>
          </a:xfrm>
        </p:spPr>
        <p:txBody>
          <a:bodyPr/>
          <a:lstStyle/>
          <a:p>
            <a:r>
              <a:rPr lang="en-US" b="1" dirty="0"/>
              <a:t>As of jQuery 1.8</a:t>
            </a:r>
            <a:r>
              <a:rPr lang="en-US" dirty="0"/>
              <a:t>, the .error() method is deprecated. </a:t>
            </a:r>
            <a:endParaRPr lang="en-US" dirty="0" smtClean="0"/>
          </a:p>
          <a:p>
            <a:r>
              <a:rPr lang="en-US" dirty="0" smtClean="0"/>
              <a:t>Use</a:t>
            </a:r>
            <a:r>
              <a:rPr lang="en-US" dirty="0"/>
              <a:t> .on( "error", handler ) to attach event handlers to the error event </a:t>
            </a:r>
            <a:r>
              <a:rPr lang="en-US" dirty="0" smtClean="0"/>
              <a:t>instead</a:t>
            </a:r>
          </a:p>
          <a:p>
            <a:endParaRPr lang="en-US" dirty="0"/>
          </a:p>
          <a:p>
            <a:r>
              <a:rPr lang="en-US" b="1" dirty="0">
                <a:hlinkClick r:id="rId4" tooltip="Permalink to .error()"/>
              </a:rPr>
              <a:t>.error()</a:t>
            </a:r>
            <a:endParaRPr lang="en-US" b="1" dirty="0"/>
          </a:p>
          <a:p>
            <a:r>
              <a:rPr lang="en-US" dirty="0"/>
              <a:t>Bind an event handler to the “error” JavaScript event.</a:t>
            </a:r>
          </a:p>
          <a:p>
            <a:endParaRPr lang="en-US" dirty="0" smtClean="0"/>
          </a:p>
          <a:p>
            <a:r>
              <a:rPr lang="en-US" b="1" dirty="0">
                <a:hlinkClick r:id="rId5" tooltip="Permalink to .resize()"/>
              </a:rPr>
              <a:t>.resize()</a:t>
            </a:r>
            <a:endParaRPr lang="en-US" b="1" dirty="0"/>
          </a:p>
          <a:p>
            <a:r>
              <a:rPr lang="en-US" dirty="0"/>
              <a:t>Bind an event handler to the “resize” JavaScript event, or trigger that event on an element.</a:t>
            </a:r>
          </a:p>
          <a:p>
            <a:endParaRPr lang="en-US" dirty="0" smtClean="0"/>
          </a:p>
          <a:p>
            <a:r>
              <a:rPr lang="en-US" b="1" dirty="0" smtClean="0">
                <a:hlinkClick r:id="rId6" tooltip="Permalink to .scroll()"/>
              </a:rPr>
              <a:t>.</a:t>
            </a:r>
            <a:r>
              <a:rPr lang="en-US" b="1" dirty="0">
                <a:hlinkClick r:id="rId6" tooltip="Permalink to .scroll()"/>
              </a:rPr>
              <a:t>scroll()</a:t>
            </a:r>
            <a:endParaRPr lang="en-US" b="1" dirty="0"/>
          </a:p>
          <a:p>
            <a:r>
              <a:rPr lang="en-US" dirty="0"/>
              <a:t>Bind an event handler to the “scroll” JavaScript event, or trigger that event on an element.</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65600" y="3022600"/>
            <a:ext cx="812800" cy="812800"/>
          </a:xfrm>
          <a:prstGeom prst="rect">
            <a:avLst/>
          </a:prstGeom>
        </p:spPr>
      </p:pic>
      <p:sp>
        <p:nvSpPr>
          <p:cNvPr id="5" name="Footer Placeholder 4"/>
          <p:cNvSpPr>
            <a:spLocks noGrp="1"/>
          </p:cNvSpPr>
          <p:nvPr>
            <p:ph type="ftr" sz="quarter" idx="5"/>
          </p:nvPr>
        </p:nvSpPr>
        <p:spPr/>
        <p:txBody>
          <a:bodyPr/>
          <a:lstStyle/>
          <a:p>
            <a:pPr marL="12700">
              <a:lnSpc>
                <a:spcPct val="100000"/>
              </a:lnSpc>
            </a:pPr>
            <a:r>
              <a:rPr lang="en-US" spc="-5" smtClean="0"/>
              <a:t>© Kristian Secor 2017 UC San Diego Extension Online Learning Course: User Experience Design I</a:t>
            </a:r>
            <a:endParaRPr lang="en-US" spc="-5" dirty="0"/>
          </a:p>
        </p:txBody>
      </p:sp>
    </p:spTree>
    <p:extLst>
      <p:ext uri="{BB962C8B-B14F-4D97-AF65-F5344CB8AC3E}">
        <p14:creationId xmlns:p14="http://schemas.microsoft.com/office/powerpoint/2010/main" val="7664801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9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Browser Example</a:t>
            </a:r>
            <a:endParaRPr lang="en-US" dirty="0"/>
          </a:p>
        </p:txBody>
      </p:sp>
      <p:sp>
        <p:nvSpPr>
          <p:cNvPr id="3" name="Text Placeholder 2"/>
          <p:cNvSpPr>
            <a:spLocks noGrp="1"/>
          </p:cNvSpPr>
          <p:nvPr>
            <p:ph type="body" idx="1"/>
          </p:nvPr>
        </p:nvSpPr>
        <p:spPr>
          <a:xfrm>
            <a:off x="688340" y="1634871"/>
            <a:ext cx="7767319" cy="3724096"/>
          </a:xfrm>
        </p:spPr>
        <p:txBody>
          <a:bodyPr/>
          <a:lstStyle/>
          <a:p>
            <a:pPr fontAlgn="base"/>
            <a:endParaRPr lang="en-US" sz="2800" dirty="0" smtClean="0"/>
          </a:p>
          <a:p>
            <a:pPr fontAlgn="base"/>
            <a:r>
              <a:rPr lang="en-US" sz="2800" dirty="0" smtClean="0"/>
              <a:t>&lt;script </a:t>
            </a:r>
            <a:r>
              <a:rPr lang="en-US" sz="2800" dirty="0" err="1" smtClean="0"/>
              <a:t>src</a:t>
            </a:r>
            <a:r>
              <a:rPr lang="en-US" sz="2800" dirty="0" smtClean="0"/>
              <a:t> =“</a:t>
            </a:r>
            <a:r>
              <a:rPr lang="en-US" sz="2800" dirty="0" err="1" smtClean="0"/>
              <a:t>js</a:t>
            </a:r>
            <a:r>
              <a:rPr lang="en-US" sz="2800" dirty="0" smtClean="0"/>
              <a:t>/</a:t>
            </a:r>
            <a:r>
              <a:rPr lang="en-US" sz="2800" dirty="0" err="1" smtClean="0"/>
              <a:t>jquery.js</a:t>
            </a:r>
            <a:r>
              <a:rPr lang="en-US" sz="2800" dirty="0" smtClean="0"/>
              <a:t>”&gt;&lt;/script&gt;</a:t>
            </a:r>
            <a:endParaRPr lang="en-US" sz="2800" dirty="0"/>
          </a:p>
          <a:p>
            <a:pPr fontAlgn="base"/>
            <a:r>
              <a:rPr lang="en-US" sz="2800" dirty="0" smtClean="0"/>
              <a:t>&lt;script&gt;</a:t>
            </a:r>
          </a:p>
          <a:p>
            <a:pPr fontAlgn="base"/>
            <a:r>
              <a:rPr lang="mr-IN" sz="2800" dirty="0" smtClean="0"/>
              <a:t>$( </a:t>
            </a:r>
            <a:r>
              <a:rPr lang="mr-IN" sz="2800" dirty="0" err="1"/>
              <a:t>window</a:t>
            </a:r>
            <a:r>
              <a:rPr lang="mr-IN" sz="2800" dirty="0"/>
              <a:t> ).</a:t>
            </a:r>
            <a:r>
              <a:rPr lang="mr-IN" sz="2800" dirty="0" err="1"/>
              <a:t>resize</a:t>
            </a:r>
            <a:r>
              <a:rPr lang="mr-IN" sz="2800" dirty="0"/>
              <a:t>(</a:t>
            </a:r>
            <a:r>
              <a:rPr lang="mr-IN" sz="2800" b="1" dirty="0" err="1"/>
              <a:t>function</a:t>
            </a:r>
            <a:r>
              <a:rPr lang="mr-IN" sz="2800" dirty="0"/>
              <a:t>() {</a:t>
            </a:r>
          </a:p>
          <a:p>
            <a:pPr fontAlgn="base"/>
            <a:r>
              <a:rPr lang="mr-IN" sz="2800" dirty="0"/>
              <a:t>$( "</a:t>
            </a:r>
            <a:r>
              <a:rPr lang="mr-IN" sz="2800" dirty="0" err="1"/>
              <a:t>body</a:t>
            </a:r>
            <a:r>
              <a:rPr lang="mr-IN" sz="2800" dirty="0"/>
              <a:t>" ).</a:t>
            </a:r>
            <a:r>
              <a:rPr lang="mr-IN" sz="2800" dirty="0" err="1"/>
              <a:t>prepend</a:t>
            </a:r>
            <a:r>
              <a:rPr lang="mr-IN" sz="2800" dirty="0"/>
              <a:t>( "&lt;</a:t>
            </a:r>
            <a:r>
              <a:rPr lang="mr-IN" sz="2800" dirty="0" err="1"/>
              <a:t>div</a:t>
            </a:r>
            <a:r>
              <a:rPr lang="mr-IN" sz="2800" dirty="0"/>
              <a:t>&gt;" + $( </a:t>
            </a:r>
            <a:r>
              <a:rPr lang="mr-IN" sz="2800" dirty="0" err="1"/>
              <a:t>window</a:t>
            </a:r>
            <a:r>
              <a:rPr lang="mr-IN" sz="2800" dirty="0"/>
              <a:t> ).</a:t>
            </a:r>
            <a:r>
              <a:rPr lang="mr-IN" sz="2800" dirty="0" err="1"/>
              <a:t>width</a:t>
            </a:r>
            <a:r>
              <a:rPr lang="mr-IN" sz="2800" dirty="0"/>
              <a:t>() + "&lt;/</a:t>
            </a:r>
            <a:r>
              <a:rPr lang="mr-IN" sz="2800" dirty="0" err="1"/>
              <a:t>div</a:t>
            </a:r>
            <a:r>
              <a:rPr lang="mr-IN" sz="2800" dirty="0"/>
              <a:t>&gt;" );</a:t>
            </a:r>
          </a:p>
          <a:p>
            <a:pPr fontAlgn="base"/>
            <a:r>
              <a:rPr lang="mr-IN" sz="2800" dirty="0" smtClean="0"/>
              <a:t>});</a:t>
            </a:r>
            <a:endParaRPr lang="en-US" sz="2800" dirty="0" smtClean="0"/>
          </a:p>
          <a:p>
            <a:pPr fontAlgn="base"/>
            <a:r>
              <a:rPr lang="en-US" sz="2800" dirty="0" smtClean="0"/>
              <a:t>&lt;/script&gt;</a:t>
            </a:r>
            <a:endParaRPr lang="mr-IN" sz="2800" dirty="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
        <p:nvSpPr>
          <p:cNvPr id="5" name="Footer Placeholder 4"/>
          <p:cNvSpPr>
            <a:spLocks noGrp="1"/>
          </p:cNvSpPr>
          <p:nvPr>
            <p:ph type="ftr" sz="quarter" idx="5"/>
          </p:nvPr>
        </p:nvSpPr>
        <p:spPr/>
        <p:txBody>
          <a:bodyPr/>
          <a:lstStyle/>
          <a:p>
            <a:pPr marL="12700">
              <a:lnSpc>
                <a:spcPct val="100000"/>
              </a:lnSpc>
            </a:pPr>
            <a:r>
              <a:rPr lang="en-US" spc="-5" smtClean="0"/>
              <a:t>© Kristian Secor 2017 UC San Diego Extension Online Learning Course: User Experience Design I</a:t>
            </a:r>
            <a:endParaRPr lang="en-US" spc="-5" dirty="0"/>
          </a:p>
        </p:txBody>
      </p:sp>
    </p:spTree>
    <p:extLst>
      <p:ext uri="{BB962C8B-B14F-4D97-AF65-F5344CB8AC3E}">
        <p14:creationId xmlns:p14="http://schemas.microsoft.com/office/powerpoint/2010/main" val="5119728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6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Bind vs On</a:t>
            </a:r>
            <a:endParaRPr lang="en-US" dirty="0"/>
          </a:p>
        </p:txBody>
      </p:sp>
      <p:sp>
        <p:nvSpPr>
          <p:cNvPr id="3" name="Text Placeholder 2"/>
          <p:cNvSpPr>
            <a:spLocks noGrp="1"/>
          </p:cNvSpPr>
          <p:nvPr>
            <p:ph type="body" idx="1"/>
          </p:nvPr>
        </p:nvSpPr>
        <p:spPr>
          <a:xfrm>
            <a:off x="688339" y="1524000"/>
            <a:ext cx="7767319" cy="5293757"/>
          </a:xfrm>
        </p:spPr>
        <p:txBody>
          <a:bodyPr/>
          <a:lstStyle/>
          <a:p>
            <a:r>
              <a:rPr lang="en-US" sz="2800" dirty="0" smtClean="0"/>
              <a:t>This is our most popular event, so</a:t>
            </a:r>
            <a:r>
              <a:rPr lang="mr-IN" sz="2800" dirty="0" smtClean="0"/>
              <a:t>…</a:t>
            </a:r>
            <a:endParaRPr lang="en-US" sz="2800" dirty="0" smtClean="0"/>
          </a:p>
          <a:p>
            <a:r>
              <a:rPr lang="en-US" sz="2800" dirty="0" smtClean="0"/>
              <a:t>As </a:t>
            </a:r>
            <a:r>
              <a:rPr lang="en-US" sz="2800" dirty="0"/>
              <a:t>of jQuery 3.0, .bind() has been deprecated. </a:t>
            </a:r>
            <a:endParaRPr lang="en-US" sz="2800" dirty="0" smtClean="0"/>
          </a:p>
          <a:p>
            <a:endParaRPr lang="en-US" sz="1600" dirty="0" smtClean="0"/>
          </a:p>
          <a:p>
            <a:r>
              <a:rPr lang="en-US" sz="1600" b="1" dirty="0" smtClean="0"/>
              <a:t>When </a:t>
            </a:r>
            <a:r>
              <a:rPr lang="en-US" sz="1600" b="1" dirty="0"/>
              <a:t>we use </a:t>
            </a:r>
            <a:r>
              <a:rPr lang="en-US" sz="1600" b="1" dirty="0" smtClean="0"/>
              <a:t>click:</a:t>
            </a:r>
            <a:endParaRPr lang="en-US" sz="1600" b="1" dirty="0"/>
          </a:p>
          <a:p>
            <a:r>
              <a:rPr lang="en-US" sz="1600" b="1" dirty="0"/>
              <a:t>$("</a:t>
            </a:r>
            <a:r>
              <a:rPr lang="en-US" sz="1600" b="1" dirty="0" err="1"/>
              <a:t>button.alert</a:t>
            </a:r>
            <a:r>
              <a:rPr lang="en-US" sz="1600" b="1" dirty="0"/>
              <a:t>").click(function() { alert(1); </a:t>
            </a:r>
            <a:r>
              <a:rPr lang="en-US" sz="1600" b="1" dirty="0" smtClean="0"/>
              <a:t>});</a:t>
            </a:r>
          </a:p>
          <a:p>
            <a:endParaRPr lang="en-US" sz="1600" b="1" dirty="0" smtClean="0"/>
          </a:p>
          <a:p>
            <a:r>
              <a:rPr lang="en-US" sz="1600" dirty="0" smtClean="0"/>
              <a:t>with </a:t>
            </a:r>
            <a:r>
              <a:rPr lang="en-US" sz="1600" dirty="0"/>
              <a:t>the above, a </a:t>
            </a:r>
            <a:r>
              <a:rPr lang="en-US" sz="1600" i="1" dirty="0"/>
              <a:t>separate</a:t>
            </a:r>
            <a:r>
              <a:rPr lang="en-US" sz="1600" dirty="0"/>
              <a:t> handler gets created for </a:t>
            </a:r>
            <a:r>
              <a:rPr lang="en-US" sz="1600" i="1" dirty="0"/>
              <a:t>every single element</a:t>
            </a:r>
            <a:r>
              <a:rPr lang="en-US" sz="1600" dirty="0"/>
              <a:t> that matches the selector. That means</a:t>
            </a:r>
          </a:p>
          <a:p>
            <a:r>
              <a:rPr lang="en-US" sz="1600" dirty="0"/>
              <a:t>many matching elements would create many identical handlers and thus increase memory </a:t>
            </a:r>
            <a:r>
              <a:rPr lang="en-US" sz="1600" dirty="0" smtClean="0"/>
              <a:t>footprint dynamically </a:t>
            </a:r>
            <a:r>
              <a:rPr lang="en-US" sz="1600" dirty="0"/>
              <a:t>added items won't have the handler - </a:t>
            </a:r>
            <a:r>
              <a:rPr lang="en-US" sz="1600" dirty="0" err="1"/>
              <a:t>ie</a:t>
            </a:r>
            <a:r>
              <a:rPr lang="en-US" sz="1600" dirty="0"/>
              <a:t>, in the above html the newly added "Alert!" buttons won't work unless you rebind the handler.</a:t>
            </a:r>
          </a:p>
          <a:p>
            <a:r>
              <a:rPr lang="en-US" sz="1600" b="1" dirty="0"/>
              <a:t>When we use .</a:t>
            </a:r>
            <a:r>
              <a:rPr lang="en-US" sz="1600" b="1" dirty="0" smtClean="0"/>
              <a:t>on:</a:t>
            </a:r>
            <a:endParaRPr lang="en-US" sz="1600" dirty="0"/>
          </a:p>
          <a:p>
            <a:r>
              <a:rPr lang="en-US" sz="1600" b="1" dirty="0"/>
              <a:t>$("</a:t>
            </a:r>
            <a:r>
              <a:rPr lang="en-US" sz="1600" b="1" dirty="0" err="1"/>
              <a:t>div#container</a:t>
            </a:r>
            <a:r>
              <a:rPr lang="en-US" sz="1600" b="1" dirty="0"/>
              <a:t>").on('click', '</a:t>
            </a:r>
            <a:r>
              <a:rPr lang="en-US" sz="1600" b="1" dirty="0" err="1"/>
              <a:t>button.alert</a:t>
            </a:r>
            <a:r>
              <a:rPr lang="en-US" sz="1600" b="1" dirty="0"/>
              <a:t>', function() { alert(1); </a:t>
            </a:r>
            <a:r>
              <a:rPr lang="en-US" sz="1600" b="1" dirty="0" smtClean="0"/>
              <a:t>});</a:t>
            </a:r>
          </a:p>
          <a:p>
            <a:endParaRPr lang="en-US" sz="1600" dirty="0" smtClean="0"/>
          </a:p>
          <a:p>
            <a:r>
              <a:rPr lang="en-US" sz="1600" dirty="0" smtClean="0"/>
              <a:t>with </a:t>
            </a:r>
            <a:r>
              <a:rPr lang="en-US" sz="1600" dirty="0"/>
              <a:t>the above, a </a:t>
            </a:r>
            <a:r>
              <a:rPr lang="en-US" sz="1600" i="1" dirty="0"/>
              <a:t>single</a:t>
            </a:r>
            <a:r>
              <a:rPr lang="en-US" sz="1600" dirty="0"/>
              <a:t> handler for </a:t>
            </a:r>
            <a:r>
              <a:rPr lang="en-US" sz="1600" i="1" dirty="0"/>
              <a:t>all elements</a:t>
            </a:r>
            <a:r>
              <a:rPr lang="en-US" sz="1600" dirty="0"/>
              <a:t> that match your selector, including the ones </a:t>
            </a:r>
            <a:r>
              <a:rPr lang="en-US" sz="1600" dirty="0" smtClean="0"/>
              <a:t>created dynamically</a:t>
            </a:r>
            <a:endParaRPr lang="en-US" sz="2800" dirty="0"/>
          </a:p>
          <a:p>
            <a:endParaRPr lang="en-US" sz="2800" dirty="0"/>
          </a:p>
          <a:p>
            <a:endParaRPr lang="en-US" dirty="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
        <p:nvSpPr>
          <p:cNvPr id="5" name="Footer Placeholder 4"/>
          <p:cNvSpPr>
            <a:spLocks noGrp="1"/>
          </p:cNvSpPr>
          <p:nvPr>
            <p:ph type="ftr" sz="quarter" idx="5"/>
          </p:nvPr>
        </p:nvSpPr>
        <p:spPr/>
        <p:txBody>
          <a:bodyPr/>
          <a:lstStyle/>
          <a:p>
            <a:pPr marL="12700">
              <a:lnSpc>
                <a:spcPct val="100000"/>
              </a:lnSpc>
            </a:pPr>
            <a:r>
              <a:rPr lang="en-US" spc="-5" smtClean="0"/>
              <a:t>© Kristian Secor 2017 UC San Diego Extension Online Learning Course: User Experience Design I</a:t>
            </a:r>
            <a:endParaRPr lang="en-US" spc="-5" dirty="0"/>
          </a:p>
        </p:txBody>
      </p:sp>
    </p:spTree>
    <p:extLst>
      <p:ext uri="{BB962C8B-B14F-4D97-AF65-F5344CB8AC3E}">
        <p14:creationId xmlns:p14="http://schemas.microsoft.com/office/powerpoint/2010/main" val="12728129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45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Example</a:t>
            </a:r>
            <a:endParaRPr lang="en-US" dirty="0"/>
          </a:p>
        </p:txBody>
      </p:sp>
      <p:sp>
        <p:nvSpPr>
          <p:cNvPr id="3" name="Text Placeholder 2"/>
          <p:cNvSpPr>
            <a:spLocks noGrp="1"/>
          </p:cNvSpPr>
          <p:nvPr>
            <p:ph type="body" idx="1"/>
          </p:nvPr>
        </p:nvSpPr>
        <p:spPr>
          <a:xfrm>
            <a:off x="688340" y="1634871"/>
            <a:ext cx="7767319" cy="4708981"/>
          </a:xfrm>
        </p:spPr>
        <p:txBody>
          <a:bodyPr/>
          <a:lstStyle/>
          <a:p>
            <a:pPr fontAlgn="base"/>
            <a:r>
              <a:rPr lang="en-US" sz="3200" dirty="0"/>
              <a:t>$( "#</a:t>
            </a:r>
            <a:r>
              <a:rPr lang="en-US" sz="3200" dirty="0" err="1"/>
              <a:t>dataTable</a:t>
            </a:r>
            <a:r>
              <a:rPr lang="en-US" sz="3200" dirty="0"/>
              <a:t> </a:t>
            </a:r>
            <a:r>
              <a:rPr lang="en-US" sz="3200" dirty="0" err="1"/>
              <a:t>tbody</a:t>
            </a:r>
            <a:r>
              <a:rPr lang="en-US" sz="3200" dirty="0"/>
              <a:t> </a:t>
            </a:r>
            <a:r>
              <a:rPr lang="en-US" sz="3200" dirty="0" err="1"/>
              <a:t>tr</a:t>
            </a:r>
            <a:r>
              <a:rPr lang="en-US" sz="3200" dirty="0"/>
              <a:t>" ).on( "click", function() {</a:t>
            </a:r>
          </a:p>
          <a:p>
            <a:pPr fontAlgn="base"/>
            <a:r>
              <a:rPr lang="en-US" sz="3200" dirty="0" err="1"/>
              <a:t>console.log</a:t>
            </a:r>
            <a:r>
              <a:rPr lang="en-US" sz="3200" dirty="0"/>
              <a:t>( $( this ).text() );</a:t>
            </a:r>
          </a:p>
          <a:p>
            <a:pPr fontAlgn="base"/>
            <a:r>
              <a:rPr lang="en-US" sz="3200" dirty="0"/>
              <a:t>});</a:t>
            </a:r>
          </a:p>
          <a:p>
            <a:endParaRPr lang="en-US" sz="3200" dirty="0"/>
          </a:p>
          <a:p>
            <a:pPr fontAlgn="base"/>
            <a:r>
              <a:rPr lang="en-US" sz="3200" dirty="0"/>
              <a:t>function notify() {</a:t>
            </a:r>
          </a:p>
          <a:p>
            <a:pPr fontAlgn="base"/>
            <a:r>
              <a:rPr lang="en-US" sz="3200" dirty="0"/>
              <a:t>alert( "clicked" );</a:t>
            </a:r>
          </a:p>
          <a:p>
            <a:pPr fontAlgn="base"/>
            <a:r>
              <a:rPr lang="en-US" sz="3200" dirty="0"/>
              <a:t>}</a:t>
            </a:r>
          </a:p>
          <a:p>
            <a:pPr fontAlgn="base"/>
            <a:r>
              <a:rPr lang="en-US" sz="3200" dirty="0"/>
              <a:t>$( "button" ).on( "click", notify );</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
        <p:nvSpPr>
          <p:cNvPr id="5" name="Footer Placeholder 4"/>
          <p:cNvSpPr>
            <a:spLocks noGrp="1"/>
          </p:cNvSpPr>
          <p:nvPr>
            <p:ph type="ftr" sz="quarter" idx="5"/>
          </p:nvPr>
        </p:nvSpPr>
        <p:spPr/>
        <p:txBody>
          <a:bodyPr/>
          <a:lstStyle/>
          <a:p>
            <a:pPr marL="12700">
              <a:lnSpc>
                <a:spcPct val="100000"/>
              </a:lnSpc>
            </a:pPr>
            <a:r>
              <a:rPr lang="en-US" spc="-5" smtClean="0"/>
              <a:t>© Kristian Secor 2017 UC San Diego Extension Online Learning Course: User Experience Design I</a:t>
            </a:r>
            <a:endParaRPr lang="en-US" spc="-5" dirty="0"/>
          </a:p>
        </p:txBody>
      </p:sp>
    </p:spTree>
    <p:extLst>
      <p:ext uri="{BB962C8B-B14F-4D97-AF65-F5344CB8AC3E}">
        <p14:creationId xmlns:p14="http://schemas.microsoft.com/office/powerpoint/2010/main" val="16709080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Styling</a:t>
            </a:r>
            <a:endParaRPr lang="en-US" dirty="0"/>
          </a:p>
        </p:txBody>
      </p:sp>
      <p:sp>
        <p:nvSpPr>
          <p:cNvPr id="3" name="Text Placeholder 2"/>
          <p:cNvSpPr>
            <a:spLocks noGrp="1"/>
          </p:cNvSpPr>
          <p:nvPr>
            <p:ph type="body" idx="1"/>
          </p:nvPr>
        </p:nvSpPr>
        <p:spPr>
          <a:xfrm>
            <a:off x="688340" y="1634871"/>
            <a:ext cx="7767319" cy="4431983"/>
          </a:xfrm>
        </p:spPr>
        <p:txBody>
          <a:bodyPr/>
          <a:lstStyle/>
          <a:p>
            <a:r>
              <a:rPr lang="en-US" b="1" dirty="0">
                <a:hlinkClick r:id="rId4" tooltip="Permalink to .css()"/>
              </a:rPr>
              <a:t>.css()</a:t>
            </a:r>
            <a:endParaRPr lang="en-US" b="1" dirty="0"/>
          </a:p>
          <a:p>
            <a:r>
              <a:rPr lang="en-US" dirty="0"/>
              <a:t>Get the value of a computed style property for the first element in the set of matched elements or set one or more CSS properties for every matched element.</a:t>
            </a:r>
          </a:p>
          <a:p>
            <a:r>
              <a:rPr lang="en-US" b="1" dirty="0">
                <a:hlinkClick r:id="rId5" tooltip="Permalink to .height()"/>
              </a:rPr>
              <a:t>.height()</a:t>
            </a:r>
            <a:endParaRPr lang="en-US" b="1" dirty="0"/>
          </a:p>
          <a:p>
            <a:r>
              <a:rPr lang="en-US" dirty="0"/>
              <a:t>Get the current computed height for the first element in the set of matched elements or set the height of every matched element.</a:t>
            </a:r>
          </a:p>
          <a:p>
            <a:r>
              <a:rPr lang="en-US" b="1" dirty="0">
                <a:hlinkClick r:id="rId6" tooltip="Permalink to .innerHeight()"/>
              </a:rPr>
              <a:t>.innerHeight()</a:t>
            </a:r>
            <a:endParaRPr lang="en-US" b="1" dirty="0"/>
          </a:p>
          <a:p>
            <a:r>
              <a:rPr lang="en-US" dirty="0"/>
              <a:t>Get the current computed inner height (including padding but not border) for the first element in the set of matched elements or set the inner height of every matched element</a:t>
            </a:r>
            <a:r>
              <a:rPr lang="en-US" dirty="0" smtClean="0"/>
              <a:t>.</a:t>
            </a:r>
          </a:p>
          <a:p>
            <a:r>
              <a:rPr lang="en-US" b="1" dirty="0">
                <a:hlinkClick r:id="rId7" tooltip="Permalink to .innerWidth()"/>
              </a:rPr>
              <a:t>innerWidth()</a:t>
            </a:r>
            <a:endParaRPr lang="en-US" b="1" dirty="0"/>
          </a:p>
          <a:p>
            <a:r>
              <a:rPr lang="en-US" dirty="0"/>
              <a:t>Get the current computed inner width (including padding but not border) for the first element in the set of matched elements or set the inner width of every matched element.</a:t>
            </a:r>
          </a:p>
          <a:p>
            <a:endParaRPr lang="en-US" dirty="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65600" y="3022600"/>
            <a:ext cx="812800" cy="812800"/>
          </a:xfrm>
          <a:prstGeom prst="rect">
            <a:avLst/>
          </a:prstGeom>
        </p:spPr>
      </p:pic>
      <p:sp>
        <p:nvSpPr>
          <p:cNvPr id="5" name="Footer Placeholder 4"/>
          <p:cNvSpPr>
            <a:spLocks noGrp="1"/>
          </p:cNvSpPr>
          <p:nvPr>
            <p:ph type="ftr" sz="quarter" idx="5"/>
          </p:nvPr>
        </p:nvSpPr>
        <p:spPr/>
        <p:txBody>
          <a:bodyPr/>
          <a:lstStyle/>
          <a:p>
            <a:pPr marL="12700">
              <a:lnSpc>
                <a:spcPct val="100000"/>
              </a:lnSpc>
            </a:pPr>
            <a:r>
              <a:rPr lang="en-US" spc="-5" smtClean="0"/>
              <a:t>© Kristian Secor 2017 UC San Diego Extension Online Learning Course: User Experience Design I</a:t>
            </a:r>
            <a:endParaRPr lang="en-US" spc="-5" dirty="0"/>
          </a:p>
        </p:txBody>
      </p:sp>
    </p:spTree>
    <p:extLst>
      <p:ext uri="{BB962C8B-B14F-4D97-AF65-F5344CB8AC3E}">
        <p14:creationId xmlns:p14="http://schemas.microsoft.com/office/powerpoint/2010/main" val="20427816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18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Styling (</a:t>
            </a:r>
            <a:r>
              <a:rPr lang="en-US" dirty="0" err="1" smtClean="0"/>
              <a:t>cont</a:t>
            </a:r>
            <a:r>
              <a:rPr lang="en-US" dirty="0" smtClean="0"/>
              <a:t>)</a:t>
            </a:r>
            <a:endParaRPr lang="en-US" dirty="0"/>
          </a:p>
        </p:txBody>
      </p:sp>
      <p:sp>
        <p:nvSpPr>
          <p:cNvPr id="3" name="Text Placeholder 2"/>
          <p:cNvSpPr>
            <a:spLocks noGrp="1"/>
          </p:cNvSpPr>
          <p:nvPr>
            <p:ph type="body" idx="1"/>
          </p:nvPr>
        </p:nvSpPr>
        <p:spPr>
          <a:xfrm>
            <a:off x="688339" y="1752600"/>
            <a:ext cx="7767319" cy="4985980"/>
          </a:xfrm>
        </p:spPr>
        <p:txBody>
          <a:bodyPr/>
          <a:lstStyle/>
          <a:p>
            <a:r>
              <a:rPr lang="en-US" b="1" dirty="0">
                <a:hlinkClick r:id="rId4" tooltip="Permalink to .offset()"/>
              </a:rPr>
              <a:t>.offset()</a:t>
            </a:r>
            <a:endParaRPr lang="en-US" b="1" dirty="0"/>
          </a:p>
          <a:p>
            <a:r>
              <a:rPr lang="en-US" dirty="0"/>
              <a:t>Get the current coordinates of the first element, or set the coordinates of every element, in the set of matched elements, relative to the document.</a:t>
            </a:r>
          </a:p>
          <a:p>
            <a:r>
              <a:rPr lang="en-US" b="1" dirty="0" smtClean="0">
                <a:hlinkClick r:id="rId5" tooltip="Permalink to .outerHeight()"/>
              </a:rPr>
              <a:t>.</a:t>
            </a:r>
            <a:r>
              <a:rPr lang="en-US" b="1" dirty="0">
                <a:hlinkClick r:id="rId5" tooltip="Permalink to .outerHeight()"/>
              </a:rPr>
              <a:t>outerHeight()</a:t>
            </a:r>
            <a:endParaRPr lang="en-US" b="1" dirty="0"/>
          </a:p>
          <a:p>
            <a:r>
              <a:rPr lang="en-US" dirty="0"/>
              <a:t>Get the current computed outer height (including padding, border, and optionally margin) for the first element in the set of matched elements or set the outer height of every matched element</a:t>
            </a:r>
            <a:r>
              <a:rPr lang="en-US" dirty="0" smtClean="0"/>
              <a:t>.</a:t>
            </a:r>
          </a:p>
          <a:p>
            <a:r>
              <a:rPr lang="en-US" b="1" dirty="0">
                <a:hlinkClick r:id="rId6" tooltip="Permalink to .outerWidth()"/>
              </a:rPr>
              <a:t>.outerWidth()</a:t>
            </a:r>
            <a:endParaRPr lang="en-US" b="1" dirty="0"/>
          </a:p>
          <a:p>
            <a:r>
              <a:rPr lang="en-US" dirty="0"/>
              <a:t>Get the current computed outer width (including padding, border, and optionally margin) for the first element in the set of matched elements or set the outer width of every matched element</a:t>
            </a:r>
            <a:r>
              <a:rPr lang="en-US" dirty="0" smtClean="0"/>
              <a:t>.</a:t>
            </a:r>
          </a:p>
          <a:p>
            <a:r>
              <a:rPr lang="en-US" b="1" dirty="0">
                <a:hlinkClick r:id="rId7" tooltip="Permalink to .position()"/>
              </a:rPr>
              <a:t>.position()</a:t>
            </a:r>
            <a:endParaRPr lang="en-US" b="1" dirty="0"/>
          </a:p>
          <a:p>
            <a:r>
              <a:rPr lang="en-US" dirty="0"/>
              <a:t>Get the current coordinates of the first element in the set of matched elements, relative to the offset parent.</a:t>
            </a:r>
          </a:p>
          <a:p>
            <a:endParaRPr lang="en-US" dirty="0"/>
          </a:p>
          <a:p>
            <a:endParaRPr lang="en-US" dirty="0"/>
          </a:p>
          <a:p>
            <a:endParaRPr lang="en-US" dirty="0" smtClean="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65600" y="3022600"/>
            <a:ext cx="812800" cy="812800"/>
          </a:xfrm>
          <a:prstGeom prst="rect">
            <a:avLst/>
          </a:prstGeom>
        </p:spPr>
      </p:pic>
      <p:sp>
        <p:nvSpPr>
          <p:cNvPr id="5" name="Footer Placeholder 4"/>
          <p:cNvSpPr>
            <a:spLocks noGrp="1"/>
          </p:cNvSpPr>
          <p:nvPr>
            <p:ph type="ftr" sz="quarter" idx="5"/>
          </p:nvPr>
        </p:nvSpPr>
        <p:spPr/>
        <p:txBody>
          <a:bodyPr/>
          <a:lstStyle/>
          <a:p>
            <a:pPr marL="12700">
              <a:lnSpc>
                <a:spcPct val="100000"/>
              </a:lnSpc>
            </a:pPr>
            <a:r>
              <a:rPr lang="en-US" spc="-5" smtClean="0"/>
              <a:t>© Kristian Secor 2017 UC San Diego Extension Online Learning Course: User Experience Design I</a:t>
            </a:r>
            <a:endParaRPr lang="en-US" spc="-5" dirty="0"/>
          </a:p>
        </p:txBody>
      </p:sp>
    </p:spTree>
    <p:extLst>
      <p:ext uri="{BB962C8B-B14F-4D97-AF65-F5344CB8AC3E}">
        <p14:creationId xmlns:p14="http://schemas.microsoft.com/office/powerpoint/2010/main" val="11502415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9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Styling (</a:t>
            </a:r>
            <a:r>
              <a:rPr lang="en-US" dirty="0" err="1" smtClean="0"/>
              <a:t>cont</a:t>
            </a:r>
            <a:r>
              <a:rPr lang="en-US" dirty="0" smtClean="0"/>
              <a:t>)</a:t>
            </a:r>
            <a:endParaRPr lang="en-US" dirty="0"/>
          </a:p>
        </p:txBody>
      </p:sp>
      <p:sp>
        <p:nvSpPr>
          <p:cNvPr id="3" name="Text Placeholder 2"/>
          <p:cNvSpPr>
            <a:spLocks noGrp="1"/>
          </p:cNvSpPr>
          <p:nvPr>
            <p:ph type="body" idx="1"/>
          </p:nvPr>
        </p:nvSpPr>
        <p:spPr>
          <a:xfrm>
            <a:off x="688340" y="1634871"/>
            <a:ext cx="7767319" cy="3877985"/>
          </a:xfrm>
        </p:spPr>
        <p:txBody>
          <a:bodyPr/>
          <a:lstStyle/>
          <a:p>
            <a:r>
              <a:rPr lang="en-US" b="1" dirty="0">
                <a:hlinkClick r:id="rId4" tooltip="Permalink to .scrollLeft()"/>
              </a:rPr>
              <a:t>.scrollLeft()</a:t>
            </a:r>
            <a:endParaRPr lang="en-US" b="1" dirty="0"/>
          </a:p>
          <a:p>
            <a:r>
              <a:rPr lang="en-US" dirty="0"/>
              <a:t>Get the current horizontal position of the scroll bar for the first element in the set of matched elements or set the horizontal position of the scroll bar for every matched element</a:t>
            </a:r>
            <a:r>
              <a:rPr lang="en-US" dirty="0" smtClean="0"/>
              <a:t>.</a:t>
            </a:r>
          </a:p>
          <a:p>
            <a:endParaRPr lang="en-US" dirty="0" smtClean="0"/>
          </a:p>
          <a:p>
            <a:r>
              <a:rPr lang="en-US" b="1" dirty="0">
                <a:hlinkClick r:id="rId5" tooltip="Permalink to .scrollTop()"/>
              </a:rPr>
              <a:t>.scrollTop()</a:t>
            </a:r>
            <a:endParaRPr lang="en-US" b="1" dirty="0"/>
          </a:p>
          <a:p>
            <a:r>
              <a:rPr lang="en-US" dirty="0"/>
              <a:t>Get the current vertical position of the scroll bar for the first element in the set of matched elements or set the vertical position of the scroll bar for every matched element</a:t>
            </a:r>
            <a:r>
              <a:rPr lang="en-US" dirty="0" smtClean="0"/>
              <a:t>.</a:t>
            </a:r>
          </a:p>
          <a:p>
            <a:endParaRPr lang="en-US" dirty="0"/>
          </a:p>
          <a:p>
            <a:r>
              <a:rPr lang="en-US" b="1" dirty="0">
                <a:hlinkClick r:id="rId6" tooltip="Permalink to .width()"/>
              </a:rPr>
              <a:t>.width()</a:t>
            </a:r>
            <a:endParaRPr lang="en-US" b="1" dirty="0"/>
          </a:p>
          <a:p>
            <a:r>
              <a:rPr lang="en-US" dirty="0"/>
              <a:t>Get the current computed width for the first element in the set of matched elements or set the width of every matched element.</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65600" y="3022600"/>
            <a:ext cx="812800" cy="812800"/>
          </a:xfrm>
          <a:prstGeom prst="rect">
            <a:avLst/>
          </a:prstGeom>
        </p:spPr>
      </p:pic>
      <p:sp>
        <p:nvSpPr>
          <p:cNvPr id="5" name="Footer Placeholder 4"/>
          <p:cNvSpPr>
            <a:spLocks noGrp="1"/>
          </p:cNvSpPr>
          <p:nvPr>
            <p:ph type="ftr" sz="quarter" idx="5"/>
          </p:nvPr>
        </p:nvSpPr>
        <p:spPr/>
        <p:txBody>
          <a:bodyPr/>
          <a:lstStyle/>
          <a:p>
            <a:pPr marL="12700">
              <a:lnSpc>
                <a:spcPct val="100000"/>
              </a:lnSpc>
            </a:pPr>
            <a:r>
              <a:rPr lang="en-US" spc="-5" smtClean="0"/>
              <a:t>© Kristian Secor 2017 UC San Diego Extension Online Learning Course: User Experience Design I</a:t>
            </a:r>
            <a:endParaRPr lang="en-US" spc="-5" dirty="0"/>
          </a:p>
        </p:txBody>
      </p:sp>
    </p:spTree>
    <p:extLst>
      <p:ext uri="{BB962C8B-B14F-4D97-AF65-F5344CB8AC3E}">
        <p14:creationId xmlns:p14="http://schemas.microsoft.com/office/powerpoint/2010/main" val="1158756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8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Styling Example</a:t>
            </a:r>
            <a:endParaRPr lang="en-US" dirty="0"/>
          </a:p>
        </p:txBody>
      </p:sp>
      <p:sp>
        <p:nvSpPr>
          <p:cNvPr id="3" name="Text Placeholder 2"/>
          <p:cNvSpPr>
            <a:spLocks noGrp="1"/>
          </p:cNvSpPr>
          <p:nvPr>
            <p:ph type="body" idx="1"/>
          </p:nvPr>
        </p:nvSpPr>
        <p:spPr>
          <a:xfrm>
            <a:off x="609600" y="1634871"/>
            <a:ext cx="7767319" cy="3600986"/>
          </a:xfrm>
        </p:spPr>
        <p:txBody>
          <a:bodyPr/>
          <a:lstStyle/>
          <a:p>
            <a:pPr fontAlgn="base"/>
            <a:r>
              <a:rPr lang="en-US" i="1" dirty="0"/>
              <a:t>// Getting CSS properties.</a:t>
            </a:r>
            <a:endParaRPr lang="en-US" dirty="0"/>
          </a:p>
          <a:p>
            <a:pPr fontAlgn="base"/>
            <a:r>
              <a:rPr lang="en-US" dirty="0"/>
              <a:t>$( "h1" ).</a:t>
            </a:r>
            <a:r>
              <a:rPr lang="en-US" dirty="0" err="1"/>
              <a:t>css</a:t>
            </a:r>
            <a:r>
              <a:rPr lang="en-US" dirty="0"/>
              <a:t>( "</a:t>
            </a:r>
            <a:r>
              <a:rPr lang="en-US" dirty="0" err="1"/>
              <a:t>fontSize</a:t>
            </a:r>
            <a:r>
              <a:rPr lang="en-US" dirty="0"/>
              <a:t>" ); </a:t>
            </a:r>
            <a:r>
              <a:rPr lang="en-US" i="1" dirty="0"/>
              <a:t>// Returns a string such as "19px".</a:t>
            </a:r>
            <a:endParaRPr lang="en-US" dirty="0"/>
          </a:p>
          <a:p>
            <a:pPr fontAlgn="base"/>
            <a:r>
              <a:rPr lang="en-US" dirty="0"/>
              <a:t>$( "h1" ).</a:t>
            </a:r>
            <a:r>
              <a:rPr lang="en-US" dirty="0" err="1"/>
              <a:t>css</a:t>
            </a:r>
            <a:r>
              <a:rPr lang="en-US" dirty="0"/>
              <a:t>( "font-size" ); </a:t>
            </a:r>
            <a:r>
              <a:rPr lang="en-US" i="1" dirty="0"/>
              <a:t>// Also works</a:t>
            </a:r>
            <a:r>
              <a:rPr lang="en-US" i="1" dirty="0" smtClean="0"/>
              <a:t>.</a:t>
            </a:r>
          </a:p>
          <a:p>
            <a:pPr fontAlgn="base"/>
            <a:endParaRPr lang="en-US" dirty="0" smtClean="0"/>
          </a:p>
          <a:p>
            <a:r>
              <a:rPr lang="en-US" i="1" dirty="0" smtClean="0"/>
              <a:t>//Setting </a:t>
            </a:r>
            <a:r>
              <a:rPr lang="en-US" i="1" dirty="0"/>
              <a:t>CSS properties</a:t>
            </a:r>
            <a:r>
              <a:rPr lang="en-US" i="1" dirty="0" smtClean="0"/>
              <a:t>.</a:t>
            </a:r>
          </a:p>
          <a:p>
            <a:r>
              <a:rPr lang="en-US" dirty="0" smtClean="0"/>
              <a:t> </a:t>
            </a:r>
            <a:r>
              <a:rPr lang="en-US" dirty="0"/>
              <a:t>$( "h1" ).</a:t>
            </a:r>
            <a:r>
              <a:rPr lang="en-US" dirty="0" err="1"/>
              <a:t>css</a:t>
            </a:r>
            <a:r>
              <a:rPr lang="en-US" dirty="0"/>
              <a:t>( "</a:t>
            </a:r>
            <a:r>
              <a:rPr lang="en-US" dirty="0" err="1"/>
              <a:t>fontSize</a:t>
            </a:r>
            <a:r>
              <a:rPr lang="en-US" dirty="0"/>
              <a:t>", "100px" ); // Setting an individual property. </a:t>
            </a:r>
            <a:endParaRPr lang="en-US" dirty="0" smtClean="0"/>
          </a:p>
          <a:p>
            <a:r>
              <a:rPr lang="en-US" dirty="0" smtClean="0"/>
              <a:t>// </a:t>
            </a:r>
            <a:r>
              <a:rPr lang="en-US" dirty="0"/>
              <a:t>Setting multiple properties</a:t>
            </a:r>
            <a:r>
              <a:rPr lang="en-US" dirty="0" smtClean="0"/>
              <a:t>.</a:t>
            </a:r>
          </a:p>
          <a:p>
            <a:r>
              <a:rPr lang="en-US" dirty="0" smtClean="0"/>
              <a:t>$( </a:t>
            </a:r>
            <a:r>
              <a:rPr lang="en-US" dirty="0"/>
              <a:t>"h1" ).</a:t>
            </a:r>
            <a:r>
              <a:rPr lang="en-US" dirty="0" err="1"/>
              <a:t>css</a:t>
            </a:r>
            <a:r>
              <a:rPr lang="en-US" dirty="0"/>
              <a:t>({    </a:t>
            </a:r>
            <a:endParaRPr lang="en-US" dirty="0" smtClean="0"/>
          </a:p>
          <a:p>
            <a:r>
              <a:rPr lang="en-US" dirty="0" err="1" smtClean="0"/>
              <a:t>fontSize</a:t>
            </a:r>
            <a:r>
              <a:rPr lang="en-US" dirty="0"/>
              <a:t>: "100px",    </a:t>
            </a:r>
            <a:endParaRPr lang="en-US" dirty="0" smtClean="0"/>
          </a:p>
          <a:p>
            <a:r>
              <a:rPr lang="en-US" dirty="0" smtClean="0"/>
              <a:t>color</a:t>
            </a:r>
            <a:r>
              <a:rPr lang="en-US" dirty="0"/>
              <a:t>: "</a:t>
            </a:r>
            <a:r>
              <a:rPr lang="en-US" dirty="0" smtClean="0"/>
              <a:t>red”</a:t>
            </a:r>
          </a:p>
          <a:p>
            <a:r>
              <a:rPr lang="en-US" dirty="0" smtClean="0"/>
              <a:t>});</a:t>
            </a:r>
            <a:endParaRPr lang="en-US" dirty="0"/>
          </a:p>
          <a:p>
            <a:endParaRPr lang="en-US" dirty="0" smtClean="0"/>
          </a:p>
          <a:p>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
        <p:nvSpPr>
          <p:cNvPr id="4" name="Footer Placeholder 3"/>
          <p:cNvSpPr>
            <a:spLocks noGrp="1"/>
          </p:cNvSpPr>
          <p:nvPr>
            <p:ph type="ftr" sz="quarter" idx="5"/>
          </p:nvPr>
        </p:nvSpPr>
        <p:spPr/>
        <p:txBody>
          <a:bodyPr/>
          <a:lstStyle/>
          <a:p>
            <a:pPr marL="12700">
              <a:lnSpc>
                <a:spcPct val="100000"/>
              </a:lnSpc>
            </a:pPr>
            <a:r>
              <a:rPr lang="en-US" spc="-5" smtClean="0"/>
              <a:t>© Kristian Secor 2017 UC San Diego Extension Online Learning Course: User Experience Design I</a:t>
            </a:r>
            <a:endParaRPr lang="en-US" spc="-5" dirty="0"/>
          </a:p>
        </p:txBody>
      </p:sp>
    </p:spTree>
    <p:extLst>
      <p:ext uri="{BB962C8B-B14F-4D97-AF65-F5344CB8AC3E}">
        <p14:creationId xmlns:p14="http://schemas.microsoft.com/office/powerpoint/2010/main" val="12101773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60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Animating</a:t>
            </a:r>
            <a:endParaRPr lang="en-US" dirty="0"/>
          </a:p>
        </p:txBody>
      </p:sp>
      <p:sp>
        <p:nvSpPr>
          <p:cNvPr id="3" name="Text Placeholder 2"/>
          <p:cNvSpPr>
            <a:spLocks noGrp="1"/>
          </p:cNvSpPr>
          <p:nvPr>
            <p:ph type="body" idx="1"/>
          </p:nvPr>
        </p:nvSpPr>
        <p:spPr>
          <a:xfrm>
            <a:off x="838200" y="3276600"/>
            <a:ext cx="7767319" cy="2215991"/>
          </a:xfrm>
        </p:spPr>
        <p:txBody>
          <a:bodyPr/>
          <a:lstStyle/>
          <a:p>
            <a:r>
              <a:rPr lang="pl-PL" dirty="0"/>
              <a:t>$("</a:t>
            </a:r>
            <a:r>
              <a:rPr lang="pl-PL" dirty="0" err="1"/>
              <a:t>button</a:t>
            </a:r>
            <a:r>
              <a:rPr lang="pl-PL" dirty="0"/>
              <a:t>").</a:t>
            </a:r>
            <a:r>
              <a:rPr lang="pl-PL" dirty="0" err="1"/>
              <a:t>click</a:t>
            </a:r>
            <a:r>
              <a:rPr lang="pl-PL" dirty="0"/>
              <a:t>(</a:t>
            </a:r>
            <a:r>
              <a:rPr lang="pl-PL" dirty="0" err="1"/>
              <a:t>function</a:t>
            </a:r>
            <a:r>
              <a:rPr lang="pl-PL" dirty="0"/>
              <a:t>(){</a:t>
            </a:r>
            <a:br>
              <a:rPr lang="pl-PL" dirty="0"/>
            </a:br>
            <a:r>
              <a:rPr lang="pl-PL" dirty="0"/>
              <a:t>    $("div").</a:t>
            </a:r>
            <a:r>
              <a:rPr lang="pl-PL" dirty="0" err="1"/>
              <a:t>animate</a:t>
            </a:r>
            <a:r>
              <a:rPr lang="pl-PL" dirty="0"/>
              <a:t>({</a:t>
            </a:r>
            <a:br>
              <a:rPr lang="pl-PL" dirty="0"/>
            </a:br>
            <a:r>
              <a:rPr lang="pl-PL" dirty="0"/>
              <a:t>        </a:t>
            </a:r>
            <a:r>
              <a:rPr lang="pl-PL" dirty="0" err="1"/>
              <a:t>left</a:t>
            </a:r>
            <a:r>
              <a:rPr lang="pl-PL" dirty="0"/>
              <a:t>: '250px',</a:t>
            </a:r>
            <a:br>
              <a:rPr lang="pl-PL" dirty="0"/>
            </a:br>
            <a:r>
              <a:rPr lang="pl-PL" dirty="0"/>
              <a:t>        </a:t>
            </a:r>
            <a:r>
              <a:rPr lang="pl-PL" dirty="0" err="1"/>
              <a:t>opacity</a:t>
            </a:r>
            <a:r>
              <a:rPr lang="pl-PL" dirty="0"/>
              <a:t>: '0.5',</a:t>
            </a:r>
            <a:br>
              <a:rPr lang="pl-PL" dirty="0"/>
            </a:br>
            <a:r>
              <a:rPr lang="pl-PL" dirty="0"/>
              <a:t>        </a:t>
            </a:r>
            <a:r>
              <a:rPr lang="pl-PL" dirty="0" err="1"/>
              <a:t>height</a:t>
            </a:r>
            <a:r>
              <a:rPr lang="pl-PL" dirty="0"/>
              <a:t>: '150px',</a:t>
            </a:r>
            <a:br>
              <a:rPr lang="pl-PL" dirty="0"/>
            </a:br>
            <a:r>
              <a:rPr lang="pl-PL" dirty="0"/>
              <a:t>        </a:t>
            </a:r>
            <a:r>
              <a:rPr lang="pl-PL" dirty="0" err="1"/>
              <a:t>width</a:t>
            </a:r>
            <a:r>
              <a:rPr lang="pl-PL" dirty="0"/>
              <a:t>: '150px'</a:t>
            </a:r>
            <a:br>
              <a:rPr lang="pl-PL" dirty="0"/>
            </a:br>
            <a:r>
              <a:rPr lang="pl-PL" dirty="0"/>
              <a:t>    });</a:t>
            </a:r>
            <a:br>
              <a:rPr lang="pl-PL" dirty="0"/>
            </a:br>
            <a:r>
              <a:rPr lang="pl-PL" dirty="0"/>
              <a:t>}); </a:t>
            </a:r>
            <a:endParaRPr lang="en-US" dirty="0"/>
          </a:p>
        </p:txBody>
      </p:sp>
      <p:sp>
        <p:nvSpPr>
          <p:cNvPr id="4" name="TextBox 3"/>
          <p:cNvSpPr txBox="1"/>
          <p:nvPr/>
        </p:nvSpPr>
        <p:spPr>
          <a:xfrm>
            <a:off x="838200" y="1600200"/>
            <a:ext cx="6858000" cy="1938992"/>
          </a:xfrm>
          <a:prstGeom prst="rect">
            <a:avLst/>
          </a:prstGeom>
          <a:noFill/>
        </p:spPr>
        <p:txBody>
          <a:bodyPr wrap="square" rtlCol="0">
            <a:spAutoFit/>
          </a:bodyPr>
          <a:lstStyle/>
          <a:p>
            <a:r>
              <a:rPr lang="en-US" sz="2400" b="1" dirty="0" smtClean="0"/>
              <a:t>Animation is a little bit of a different bird. It requires knowledge of all available parameters:</a:t>
            </a:r>
          </a:p>
          <a:p>
            <a:r>
              <a:rPr lang="en-US" sz="2400" dirty="0">
                <a:hlinkClick r:id="rId4"/>
              </a:rPr>
              <a:t>http://</a:t>
            </a:r>
            <a:r>
              <a:rPr lang="en-US" sz="2400" dirty="0" smtClean="0">
                <a:hlinkClick r:id="rId4"/>
              </a:rPr>
              <a:t>api.jquery.com/animate</a:t>
            </a:r>
            <a:endParaRPr lang="en-US" sz="2400" b="1" dirty="0"/>
          </a:p>
          <a:p>
            <a:endParaRPr lang="en-US" sz="2400" b="1" dirty="0" smtClean="0"/>
          </a:p>
          <a:p>
            <a:endParaRPr lang="en-US" sz="2400" b="1"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
        <p:nvSpPr>
          <p:cNvPr id="6" name="Footer Placeholder 5"/>
          <p:cNvSpPr>
            <a:spLocks noGrp="1"/>
          </p:cNvSpPr>
          <p:nvPr>
            <p:ph type="ftr" sz="quarter" idx="5"/>
          </p:nvPr>
        </p:nvSpPr>
        <p:spPr/>
        <p:txBody>
          <a:bodyPr/>
          <a:lstStyle/>
          <a:p>
            <a:pPr marL="12700">
              <a:lnSpc>
                <a:spcPct val="100000"/>
              </a:lnSpc>
            </a:pPr>
            <a:r>
              <a:rPr lang="en-US" spc="-5" smtClean="0"/>
              <a:t>© Kristian Secor 2017 UC San Diego Extension Online Learning Course: User Experience Design I</a:t>
            </a:r>
            <a:endParaRPr lang="en-US" spc="-5" dirty="0"/>
          </a:p>
        </p:txBody>
      </p:sp>
    </p:spTree>
    <p:extLst>
      <p:ext uri="{BB962C8B-B14F-4D97-AF65-F5344CB8AC3E}">
        <p14:creationId xmlns:p14="http://schemas.microsoft.com/office/powerpoint/2010/main" val="17278491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9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Animating/Effects	</a:t>
            </a:r>
            <a:endParaRPr lang="en-US" dirty="0"/>
          </a:p>
        </p:txBody>
      </p:sp>
      <p:sp>
        <p:nvSpPr>
          <p:cNvPr id="3" name="Text Placeholder 2"/>
          <p:cNvSpPr>
            <a:spLocks noGrp="1"/>
          </p:cNvSpPr>
          <p:nvPr>
            <p:ph type="body" idx="1"/>
          </p:nvPr>
        </p:nvSpPr>
        <p:spPr>
          <a:xfrm>
            <a:off x="688340" y="1634871"/>
            <a:ext cx="7767319" cy="4154984"/>
          </a:xfrm>
        </p:spPr>
        <p:txBody>
          <a:bodyPr/>
          <a:lstStyle/>
          <a:p>
            <a:r>
              <a:rPr lang="en-US" b="1" dirty="0">
                <a:hlinkClick r:id="rId4" tooltip="Permalink to .animate()"/>
              </a:rPr>
              <a:t>.animate()</a:t>
            </a:r>
            <a:endParaRPr lang="en-US" b="1" dirty="0"/>
          </a:p>
          <a:p>
            <a:r>
              <a:rPr lang="en-US" dirty="0"/>
              <a:t>Perform a custom animation of a set of CSS properties</a:t>
            </a:r>
            <a:r>
              <a:rPr lang="en-US" dirty="0" smtClean="0"/>
              <a:t>.</a:t>
            </a:r>
          </a:p>
          <a:p>
            <a:r>
              <a:rPr lang="en-US" b="1" dirty="0">
                <a:hlinkClick r:id="rId5" tooltip="Permalink to .delay()"/>
              </a:rPr>
              <a:t>.delay()</a:t>
            </a:r>
            <a:endParaRPr lang="en-US" b="1" dirty="0"/>
          </a:p>
          <a:p>
            <a:r>
              <a:rPr lang="en-US" dirty="0"/>
              <a:t>Set a timer to delay execution of subsequent items in the queue.</a:t>
            </a:r>
          </a:p>
          <a:p>
            <a:r>
              <a:rPr lang="en-US" b="1" dirty="0">
                <a:hlinkClick r:id="rId6" tooltip="Permalink to .fadeIn()"/>
              </a:rPr>
              <a:t>.fadeIn()</a:t>
            </a:r>
            <a:endParaRPr lang="en-US" b="1" dirty="0"/>
          </a:p>
          <a:p>
            <a:r>
              <a:rPr lang="en-US" dirty="0"/>
              <a:t>Display the matched elements by fading them to opaque.</a:t>
            </a:r>
          </a:p>
          <a:p>
            <a:r>
              <a:rPr lang="en-US" b="1" dirty="0">
                <a:hlinkClick r:id="rId7" tooltip="Permalink to .fadeOut()"/>
              </a:rPr>
              <a:t>.fadeOut()</a:t>
            </a:r>
            <a:endParaRPr lang="en-US" b="1" dirty="0"/>
          </a:p>
          <a:p>
            <a:r>
              <a:rPr lang="en-US" dirty="0"/>
              <a:t>Hide the matched elements by fading them to transparent.</a:t>
            </a:r>
          </a:p>
          <a:p>
            <a:r>
              <a:rPr lang="en-US" b="1" dirty="0">
                <a:hlinkClick r:id="rId8" tooltip="Permalink to .fadeTo()"/>
              </a:rPr>
              <a:t>.fadeTo()</a:t>
            </a:r>
            <a:endParaRPr lang="en-US" b="1" dirty="0"/>
          </a:p>
          <a:p>
            <a:r>
              <a:rPr lang="en-US" dirty="0"/>
              <a:t>Adjust the opacity of the matched elements.</a:t>
            </a:r>
          </a:p>
          <a:p>
            <a:r>
              <a:rPr lang="en-US" b="1" dirty="0">
                <a:hlinkClick r:id="rId9" tooltip="Permalink to .finish()"/>
              </a:rPr>
              <a:t>.finish()</a:t>
            </a:r>
            <a:endParaRPr lang="en-US" b="1" dirty="0"/>
          </a:p>
          <a:p>
            <a:r>
              <a:rPr lang="en-US" dirty="0"/>
              <a:t>Stop the currently-running animation, remove all queued animations, and complete all animations for the matched elements.</a:t>
            </a:r>
          </a:p>
          <a:p>
            <a:endParaRPr lang="en-US" dirty="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165600" y="3022600"/>
            <a:ext cx="812800" cy="812800"/>
          </a:xfrm>
          <a:prstGeom prst="rect">
            <a:avLst/>
          </a:prstGeom>
        </p:spPr>
      </p:pic>
      <p:sp>
        <p:nvSpPr>
          <p:cNvPr id="5" name="Footer Placeholder 4"/>
          <p:cNvSpPr>
            <a:spLocks noGrp="1"/>
          </p:cNvSpPr>
          <p:nvPr>
            <p:ph type="ftr" sz="quarter" idx="5"/>
          </p:nvPr>
        </p:nvSpPr>
        <p:spPr/>
        <p:txBody>
          <a:bodyPr/>
          <a:lstStyle/>
          <a:p>
            <a:pPr marL="12700">
              <a:lnSpc>
                <a:spcPct val="100000"/>
              </a:lnSpc>
            </a:pPr>
            <a:r>
              <a:rPr lang="en-US" spc="-5" smtClean="0"/>
              <a:t>© Kristian Secor 2017 UC San Diego Extension Online Learning Course: User Experience Design I</a:t>
            </a:r>
            <a:endParaRPr lang="en-US" spc="-5" dirty="0"/>
          </a:p>
        </p:txBody>
      </p:sp>
    </p:spTree>
    <p:extLst>
      <p:ext uri="{BB962C8B-B14F-4D97-AF65-F5344CB8AC3E}">
        <p14:creationId xmlns:p14="http://schemas.microsoft.com/office/powerpoint/2010/main" val="6336385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32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Handling Events</a:t>
            </a:r>
            <a:endParaRPr lang="en-US" dirty="0"/>
          </a:p>
        </p:txBody>
      </p:sp>
      <p:sp>
        <p:nvSpPr>
          <p:cNvPr id="3" name="Text Placeholder 2"/>
          <p:cNvSpPr>
            <a:spLocks noGrp="1"/>
          </p:cNvSpPr>
          <p:nvPr>
            <p:ph type="body" idx="1"/>
          </p:nvPr>
        </p:nvSpPr>
        <p:spPr>
          <a:xfrm>
            <a:off x="688340" y="1634871"/>
            <a:ext cx="7767319" cy="5047536"/>
          </a:xfrm>
        </p:spPr>
        <p:txBody>
          <a:bodyPr/>
          <a:lstStyle/>
          <a:p>
            <a:r>
              <a:rPr lang="en-US" sz="2800" b="1" dirty="0" smtClean="0"/>
              <a:t>jQuery Events are organized in four types</a:t>
            </a:r>
          </a:p>
          <a:p>
            <a:endParaRPr lang="en-US" sz="2400" dirty="0"/>
          </a:p>
          <a:p>
            <a:r>
              <a:rPr lang="en-US" sz="2400" dirty="0" smtClean="0"/>
              <a:t>Mouse Events</a:t>
            </a:r>
          </a:p>
          <a:p>
            <a:endParaRPr lang="en-US" sz="2400" dirty="0"/>
          </a:p>
          <a:p>
            <a:r>
              <a:rPr lang="en-US" sz="2400" dirty="0" smtClean="0"/>
              <a:t>Keyboard Events</a:t>
            </a:r>
          </a:p>
          <a:p>
            <a:endParaRPr lang="en-US" sz="2400" dirty="0"/>
          </a:p>
          <a:p>
            <a:r>
              <a:rPr lang="en-US" sz="2400" dirty="0" smtClean="0"/>
              <a:t>Form Events</a:t>
            </a:r>
          </a:p>
          <a:p>
            <a:endParaRPr lang="en-US" sz="2400" dirty="0"/>
          </a:p>
          <a:p>
            <a:r>
              <a:rPr lang="en-US" sz="2400" dirty="0" smtClean="0"/>
              <a:t>Document/Window Events</a:t>
            </a:r>
          </a:p>
          <a:p>
            <a:endParaRPr lang="en-US" dirty="0"/>
          </a:p>
          <a:p>
            <a:endParaRPr lang="en-US" dirty="0" smtClean="0"/>
          </a:p>
          <a:p>
            <a:r>
              <a:rPr lang="en-US" dirty="0" smtClean="0"/>
              <a:t>Please check the deprecated category for events that are deprecated:</a:t>
            </a:r>
          </a:p>
          <a:p>
            <a:r>
              <a:rPr lang="en-US" dirty="0">
                <a:hlinkClick r:id="rId4"/>
              </a:rPr>
              <a:t>https://api.jquery.com/category/deprecated</a:t>
            </a:r>
            <a:r>
              <a:rPr lang="en-US" dirty="0" smtClean="0">
                <a:hlinkClick r:id="rId4"/>
              </a:rPr>
              <a:t>/</a:t>
            </a:r>
            <a:endParaRPr lang="en-US" dirty="0" smtClean="0"/>
          </a:p>
          <a:p>
            <a:r>
              <a:rPr lang="en-US" dirty="0"/>
              <a:t>There will be a list of mouse events in the week 2 lesson </a:t>
            </a:r>
            <a:r>
              <a:rPr lang="en-US" dirty="0" smtClean="0"/>
              <a:t>folder</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
        <p:nvSpPr>
          <p:cNvPr id="5" name="Footer Placeholder 4"/>
          <p:cNvSpPr>
            <a:spLocks noGrp="1"/>
          </p:cNvSpPr>
          <p:nvPr>
            <p:ph type="ftr" sz="quarter" idx="5"/>
          </p:nvPr>
        </p:nvSpPr>
        <p:spPr/>
        <p:txBody>
          <a:bodyPr/>
          <a:lstStyle/>
          <a:p>
            <a:pPr marL="12700">
              <a:lnSpc>
                <a:spcPct val="100000"/>
              </a:lnSpc>
            </a:pPr>
            <a:r>
              <a:rPr lang="en-US" spc="-5" smtClean="0"/>
              <a:t>© Kristian Secor 2017 UC San Diego Extension Online Learning Course: User Experience Design I</a:t>
            </a:r>
            <a:endParaRPr lang="en-US" spc="-5" dirty="0"/>
          </a:p>
        </p:txBody>
      </p:sp>
    </p:spTree>
    <p:extLst>
      <p:ext uri="{BB962C8B-B14F-4D97-AF65-F5344CB8AC3E}">
        <p14:creationId xmlns:p14="http://schemas.microsoft.com/office/powerpoint/2010/main" val="19083569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66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Animating/Effects (</a:t>
            </a:r>
            <a:r>
              <a:rPr lang="en-US" dirty="0" err="1" smtClean="0"/>
              <a:t>cont</a:t>
            </a:r>
            <a:r>
              <a:rPr lang="en-US" dirty="0" smtClean="0"/>
              <a:t>)</a:t>
            </a:r>
            <a:endParaRPr lang="en-US" dirty="0"/>
          </a:p>
        </p:txBody>
      </p:sp>
      <p:sp>
        <p:nvSpPr>
          <p:cNvPr id="3" name="Text Placeholder 2"/>
          <p:cNvSpPr>
            <a:spLocks noGrp="1"/>
          </p:cNvSpPr>
          <p:nvPr>
            <p:ph type="body" idx="1"/>
          </p:nvPr>
        </p:nvSpPr>
        <p:spPr>
          <a:xfrm>
            <a:off x="688340" y="1634871"/>
            <a:ext cx="7767319" cy="4154984"/>
          </a:xfrm>
        </p:spPr>
        <p:txBody>
          <a:bodyPr/>
          <a:lstStyle/>
          <a:p>
            <a:r>
              <a:rPr lang="en-US" b="1" dirty="0">
                <a:hlinkClick r:id="rId4" tooltip="Permalink to .hide()"/>
              </a:rPr>
              <a:t>.hide()</a:t>
            </a:r>
            <a:endParaRPr lang="en-US" b="1" dirty="0"/>
          </a:p>
          <a:p>
            <a:r>
              <a:rPr lang="en-US" dirty="0"/>
              <a:t>Hide the matched elements</a:t>
            </a:r>
            <a:r>
              <a:rPr lang="en-US" dirty="0" smtClean="0"/>
              <a:t>.</a:t>
            </a:r>
          </a:p>
          <a:p>
            <a:r>
              <a:rPr lang="en-US" b="1" dirty="0">
                <a:hlinkClick r:id="rId5" tooltip="Permalink to .show()"/>
              </a:rPr>
              <a:t>.show()</a:t>
            </a:r>
            <a:endParaRPr lang="en-US" b="1" dirty="0"/>
          </a:p>
          <a:p>
            <a:r>
              <a:rPr lang="en-US" dirty="0"/>
              <a:t>Display the matched elements.</a:t>
            </a:r>
          </a:p>
          <a:p>
            <a:r>
              <a:rPr lang="en-US" b="1" dirty="0">
                <a:hlinkClick r:id="rId6" tooltip="Permalink to .slideDown()"/>
              </a:rPr>
              <a:t>.slideDown()</a:t>
            </a:r>
            <a:endParaRPr lang="en-US" b="1" dirty="0"/>
          </a:p>
          <a:p>
            <a:r>
              <a:rPr lang="en-US" dirty="0"/>
              <a:t>Display the matched elements with a sliding motion.</a:t>
            </a:r>
          </a:p>
          <a:p>
            <a:r>
              <a:rPr lang="en-US" b="1" dirty="0">
                <a:hlinkClick r:id="rId7" tooltip="Permalink to .slideToggle()"/>
              </a:rPr>
              <a:t>.slideToggle()</a:t>
            </a:r>
            <a:endParaRPr lang="en-US" b="1" dirty="0"/>
          </a:p>
          <a:p>
            <a:r>
              <a:rPr lang="en-US" dirty="0"/>
              <a:t>Display or hide the matched elements with a sliding motion.</a:t>
            </a:r>
          </a:p>
          <a:p>
            <a:r>
              <a:rPr lang="en-US" b="1" dirty="0">
                <a:hlinkClick r:id="rId8" tooltip="Permalink to .slideUp()"/>
              </a:rPr>
              <a:t>.slideUp()</a:t>
            </a:r>
            <a:endParaRPr lang="en-US" b="1" dirty="0"/>
          </a:p>
          <a:p>
            <a:r>
              <a:rPr lang="en-US" dirty="0"/>
              <a:t>Hide the matched elements with a sliding motion.</a:t>
            </a:r>
          </a:p>
          <a:p>
            <a:r>
              <a:rPr lang="en-US" b="1" dirty="0">
                <a:hlinkClick r:id="rId9" tooltip="Permalink to .stop()"/>
              </a:rPr>
              <a:t>.stop()</a:t>
            </a:r>
            <a:endParaRPr lang="en-US" b="1" dirty="0"/>
          </a:p>
          <a:p>
            <a:r>
              <a:rPr lang="en-US" dirty="0"/>
              <a:t>Stop the currently-running animation on the matched elements.</a:t>
            </a:r>
          </a:p>
          <a:p>
            <a:r>
              <a:rPr lang="en-US" b="1" dirty="0">
                <a:hlinkClick r:id="rId10" tooltip="Permalink to .toggle()"/>
              </a:rPr>
              <a:t>.toggle()</a:t>
            </a:r>
            <a:endParaRPr lang="en-US" b="1" dirty="0"/>
          </a:p>
          <a:p>
            <a:r>
              <a:rPr lang="en-US" dirty="0"/>
              <a:t>Display or hide the matched elements.</a:t>
            </a:r>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165600" y="3022600"/>
            <a:ext cx="812800" cy="812800"/>
          </a:xfrm>
          <a:prstGeom prst="rect">
            <a:avLst/>
          </a:prstGeom>
        </p:spPr>
      </p:pic>
      <p:sp>
        <p:nvSpPr>
          <p:cNvPr id="4" name="Footer Placeholder 3"/>
          <p:cNvSpPr>
            <a:spLocks noGrp="1"/>
          </p:cNvSpPr>
          <p:nvPr>
            <p:ph type="ftr" sz="quarter" idx="5"/>
          </p:nvPr>
        </p:nvSpPr>
        <p:spPr/>
        <p:txBody>
          <a:bodyPr/>
          <a:lstStyle/>
          <a:p>
            <a:pPr marL="12700">
              <a:lnSpc>
                <a:spcPct val="100000"/>
              </a:lnSpc>
            </a:pPr>
            <a:r>
              <a:rPr lang="en-US" spc="-5" smtClean="0"/>
              <a:t>© Kristian Secor 2017 UC San Diego Extension Online Learning Course: User Experience Design I</a:t>
            </a:r>
            <a:endParaRPr lang="en-US" spc="-5" dirty="0"/>
          </a:p>
        </p:txBody>
      </p:sp>
    </p:spTree>
    <p:extLst>
      <p:ext uri="{BB962C8B-B14F-4D97-AF65-F5344CB8AC3E}">
        <p14:creationId xmlns:p14="http://schemas.microsoft.com/office/powerpoint/2010/main" val="288978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39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Animating/Effects Example</a:t>
            </a:r>
          </a:p>
        </p:txBody>
      </p:sp>
      <p:sp>
        <p:nvSpPr>
          <p:cNvPr id="3" name="Text Placeholder 2"/>
          <p:cNvSpPr>
            <a:spLocks noGrp="1"/>
          </p:cNvSpPr>
          <p:nvPr>
            <p:ph type="body" idx="1"/>
          </p:nvPr>
        </p:nvSpPr>
        <p:spPr>
          <a:xfrm>
            <a:off x="688340" y="1634870"/>
            <a:ext cx="7767319" cy="3600986"/>
          </a:xfrm>
        </p:spPr>
        <p:txBody>
          <a:bodyPr/>
          <a:lstStyle/>
          <a:p>
            <a:r>
              <a:rPr lang="en-US" dirty="0"/>
              <a:t>&lt;!DOCTYPE html&gt;&lt;html</a:t>
            </a:r>
            <a:r>
              <a:rPr lang="en-US" dirty="0" smtClean="0"/>
              <a:t>&gt;</a:t>
            </a:r>
          </a:p>
          <a:p>
            <a:r>
              <a:rPr lang="en-US" dirty="0" smtClean="0"/>
              <a:t>&lt;</a:t>
            </a:r>
            <a:r>
              <a:rPr lang="en-US" dirty="0"/>
              <a:t>head&gt;&lt;script </a:t>
            </a:r>
            <a:r>
              <a:rPr lang="en-US" dirty="0" err="1"/>
              <a:t>src</a:t>
            </a:r>
            <a:r>
              <a:rPr lang="en-US" dirty="0" smtClean="0"/>
              <a:t>=”</a:t>
            </a:r>
            <a:r>
              <a:rPr lang="en-US" dirty="0" err="1" smtClean="0"/>
              <a:t>js</a:t>
            </a:r>
            <a:r>
              <a:rPr lang="en-US" dirty="0" smtClean="0"/>
              <a:t>/</a:t>
            </a:r>
            <a:r>
              <a:rPr lang="en-US" dirty="0" err="1" smtClean="0"/>
              <a:t>jquery.js</a:t>
            </a:r>
            <a:r>
              <a:rPr lang="en-US" dirty="0" smtClean="0"/>
              <a:t>"&gt;&lt;/</a:t>
            </a:r>
            <a:r>
              <a:rPr lang="en-US" dirty="0"/>
              <a:t>script</a:t>
            </a:r>
            <a:r>
              <a:rPr lang="en-US" dirty="0" smtClean="0"/>
              <a:t>&gt;</a:t>
            </a:r>
          </a:p>
          <a:p>
            <a:r>
              <a:rPr lang="en-US" dirty="0" smtClean="0"/>
              <a:t>&lt;</a:t>
            </a:r>
            <a:r>
              <a:rPr lang="en-US" dirty="0"/>
              <a:t>script&gt; </a:t>
            </a:r>
            <a:endParaRPr lang="en-US" dirty="0" smtClean="0"/>
          </a:p>
          <a:p>
            <a:r>
              <a:rPr lang="en-US" dirty="0" smtClean="0"/>
              <a:t>$(</a:t>
            </a:r>
            <a:r>
              <a:rPr lang="en-US" dirty="0"/>
              <a:t>document).ready(function(){    </a:t>
            </a:r>
            <a:endParaRPr lang="en-US" dirty="0" smtClean="0"/>
          </a:p>
          <a:p>
            <a:r>
              <a:rPr lang="en-US" dirty="0" smtClean="0"/>
              <a:t>$("</a:t>
            </a:r>
            <a:r>
              <a:rPr lang="en-US" dirty="0"/>
              <a:t>button").click(function(){       </a:t>
            </a:r>
            <a:endParaRPr lang="en-US" dirty="0" smtClean="0"/>
          </a:p>
          <a:p>
            <a:r>
              <a:rPr lang="en-US" dirty="0" smtClean="0"/>
              <a:t> </a:t>
            </a:r>
            <a:r>
              <a:rPr lang="en-US" dirty="0"/>
              <a:t>$("div").animate({left: '250px'});   </a:t>
            </a:r>
            <a:endParaRPr lang="en-US" dirty="0" smtClean="0"/>
          </a:p>
          <a:p>
            <a:r>
              <a:rPr lang="en-US" dirty="0" smtClean="0"/>
              <a:t> </a:t>
            </a:r>
            <a:r>
              <a:rPr lang="en-US" dirty="0"/>
              <a:t>});});&lt;/script&gt; </a:t>
            </a:r>
            <a:endParaRPr lang="en-US" dirty="0" smtClean="0"/>
          </a:p>
          <a:p>
            <a:r>
              <a:rPr lang="en-US" dirty="0" smtClean="0"/>
              <a:t>&lt;/</a:t>
            </a:r>
            <a:r>
              <a:rPr lang="en-US" dirty="0"/>
              <a:t>head&gt;&lt;body</a:t>
            </a:r>
            <a:r>
              <a:rPr lang="en-US" dirty="0" smtClean="0"/>
              <a:t>&gt;</a:t>
            </a:r>
          </a:p>
          <a:p>
            <a:r>
              <a:rPr lang="en-US" dirty="0" smtClean="0"/>
              <a:t>&lt;</a:t>
            </a:r>
            <a:r>
              <a:rPr lang="en-US" dirty="0"/>
              <a:t>button&gt;Start Animation&lt;/button</a:t>
            </a:r>
            <a:r>
              <a:rPr lang="en-US" dirty="0" smtClean="0"/>
              <a:t>&gt;</a:t>
            </a:r>
          </a:p>
          <a:p>
            <a:r>
              <a:rPr lang="en-US" dirty="0" smtClean="0"/>
              <a:t>&lt;div style</a:t>
            </a:r>
            <a:r>
              <a:rPr lang="en-US" dirty="0"/>
              <a:t>="background</a:t>
            </a:r>
            <a:r>
              <a:rPr lang="en-US" dirty="0" smtClean="0"/>
              <a:t>:#ff0000;height:100px;width:100px;position:absolute;"&gt;</a:t>
            </a:r>
          </a:p>
          <a:p>
            <a:r>
              <a:rPr lang="en-US" dirty="0" smtClean="0"/>
              <a:t>&lt;/</a:t>
            </a:r>
            <a:r>
              <a:rPr lang="en-US" dirty="0"/>
              <a:t>div</a:t>
            </a:r>
            <a:r>
              <a:rPr lang="en-US" dirty="0" smtClean="0"/>
              <a:t>&gt;</a:t>
            </a:r>
          </a:p>
          <a:p>
            <a:r>
              <a:rPr lang="en-US" dirty="0" smtClean="0"/>
              <a:t>/</a:t>
            </a:r>
            <a:r>
              <a:rPr lang="en-US" dirty="0"/>
              <a:t>body</a:t>
            </a:r>
            <a:r>
              <a:rPr lang="en-US" dirty="0" smtClean="0"/>
              <a:t>&gt;</a:t>
            </a:r>
          </a:p>
          <a:p>
            <a:r>
              <a:rPr lang="en-US" dirty="0" smtClean="0"/>
              <a:t>&lt;/</a:t>
            </a:r>
            <a:r>
              <a:rPr lang="en-US" dirty="0"/>
              <a:t>html&gt;</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
        <p:nvSpPr>
          <p:cNvPr id="5" name="Footer Placeholder 4"/>
          <p:cNvSpPr>
            <a:spLocks noGrp="1"/>
          </p:cNvSpPr>
          <p:nvPr>
            <p:ph type="ftr" sz="quarter" idx="5"/>
          </p:nvPr>
        </p:nvSpPr>
        <p:spPr/>
        <p:txBody>
          <a:bodyPr/>
          <a:lstStyle/>
          <a:p>
            <a:pPr marL="12700">
              <a:lnSpc>
                <a:spcPct val="100000"/>
              </a:lnSpc>
            </a:pPr>
            <a:r>
              <a:rPr lang="en-US" spc="-5" smtClean="0"/>
              <a:t>© Kristian Secor 2017 UC San Diego Extension Online Learning Course: User Experience Design I</a:t>
            </a:r>
            <a:endParaRPr lang="en-US" spc="-5" dirty="0"/>
          </a:p>
        </p:txBody>
      </p:sp>
    </p:spTree>
    <p:extLst>
      <p:ext uri="{BB962C8B-B14F-4D97-AF65-F5344CB8AC3E}">
        <p14:creationId xmlns:p14="http://schemas.microsoft.com/office/powerpoint/2010/main" val="13727827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38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week</a:t>
            </a:r>
            <a:endParaRPr lang="en-US" dirty="0"/>
          </a:p>
        </p:txBody>
      </p:sp>
      <p:sp>
        <p:nvSpPr>
          <p:cNvPr id="3" name="Text Placeholder 2"/>
          <p:cNvSpPr>
            <a:spLocks noGrp="1"/>
          </p:cNvSpPr>
          <p:nvPr>
            <p:ph type="body" idx="1"/>
          </p:nvPr>
        </p:nvSpPr>
        <p:spPr>
          <a:xfrm>
            <a:off x="688340" y="1634871"/>
            <a:ext cx="7767319" cy="2523768"/>
          </a:xfrm>
        </p:spPr>
        <p:txBody>
          <a:bodyPr/>
          <a:lstStyle/>
          <a:p>
            <a:r>
              <a:rPr lang="en-US" sz="2800" dirty="0" smtClean="0"/>
              <a:t>Read Chapter 3: Handling Events</a:t>
            </a:r>
          </a:p>
          <a:p>
            <a:r>
              <a:rPr lang="en-US" sz="2800" dirty="0" smtClean="0"/>
              <a:t>And Chapter 4: Styling and Animating</a:t>
            </a:r>
          </a:p>
          <a:p>
            <a:endParaRPr lang="en-US" sz="2800" dirty="0"/>
          </a:p>
          <a:p>
            <a:r>
              <a:rPr lang="en-US" sz="2800" dirty="0" smtClean="0"/>
              <a:t>Watch the screencasts</a:t>
            </a:r>
          </a:p>
          <a:p>
            <a:r>
              <a:rPr lang="en-US" sz="2800" dirty="0" smtClean="0"/>
              <a:t>Do the homework!</a:t>
            </a:r>
          </a:p>
          <a:p>
            <a:endParaRPr lang="en-US" sz="24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
        <p:nvSpPr>
          <p:cNvPr id="5" name="Footer Placeholder 4"/>
          <p:cNvSpPr>
            <a:spLocks noGrp="1"/>
          </p:cNvSpPr>
          <p:nvPr>
            <p:ph type="ftr" sz="quarter" idx="5"/>
          </p:nvPr>
        </p:nvSpPr>
        <p:spPr/>
        <p:txBody>
          <a:bodyPr/>
          <a:lstStyle/>
          <a:p>
            <a:pPr marL="12700">
              <a:lnSpc>
                <a:spcPct val="100000"/>
              </a:lnSpc>
            </a:pPr>
            <a:r>
              <a:rPr lang="en-US" spc="-5" smtClean="0"/>
              <a:t>© Kristian Secor 2017 UC San Diego Extension Online Learning Course: User Experience Design I</a:t>
            </a:r>
            <a:endParaRPr lang="en-US" spc="-5" dirty="0"/>
          </a:p>
        </p:txBody>
      </p:sp>
    </p:spTree>
    <p:extLst>
      <p:ext uri="{BB962C8B-B14F-4D97-AF65-F5344CB8AC3E}">
        <p14:creationId xmlns:p14="http://schemas.microsoft.com/office/powerpoint/2010/main" val="19436326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6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Mouse Events</a:t>
            </a:r>
            <a:endParaRPr lang="en-US" dirty="0"/>
          </a:p>
        </p:txBody>
      </p:sp>
      <p:sp>
        <p:nvSpPr>
          <p:cNvPr id="3" name="Text Placeholder 2"/>
          <p:cNvSpPr>
            <a:spLocks noGrp="1"/>
          </p:cNvSpPr>
          <p:nvPr>
            <p:ph type="body" idx="1"/>
          </p:nvPr>
        </p:nvSpPr>
        <p:spPr>
          <a:xfrm>
            <a:off x="688340" y="1634871"/>
            <a:ext cx="7767319" cy="5262979"/>
          </a:xfrm>
        </p:spPr>
        <p:txBody>
          <a:bodyPr/>
          <a:lstStyle/>
          <a:p>
            <a:r>
              <a:rPr lang="en-US" dirty="0" smtClean="0"/>
              <a:t>Common Mouse events include:</a:t>
            </a:r>
          </a:p>
          <a:p>
            <a:r>
              <a:rPr lang="en-US" b="1" dirty="0">
                <a:hlinkClick r:id="rId4" tooltip="Permalink to .click()"/>
              </a:rPr>
              <a:t>.click()</a:t>
            </a:r>
            <a:endParaRPr lang="en-US" b="1" dirty="0"/>
          </a:p>
          <a:p>
            <a:r>
              <a:rPr lang="en-US" dirty="0" smtClean="0"/>
              <a:t>Bind an event handler to the “click” JavaScript event, or trigger that event on an element.</a:t>
            </a:r>
          </a:p>
          <a:p>
            <a:r>
              <a:rPr lang="en-US" b="1" dirty="0">
                <a:hlinkClick r:id="rId5" tooltip="Permalink to .dblclick()"/>
              </a:rPr>
              <a:t>.dblclick()</a:t>
            </a:r>
            <a:endParaRPr lang="en-US" b="1" dirty="0"/>
          </a:p>
          <a:p>
            <a:r>
              <a:rPr lang="en-US" dirty="0"/>
              <a:t>Bind an event handler to the “</a:t>
            </a:r>
            <a:r>
              <a:rPr lang="en-US" dirty="0" err="1"/>
              <a:t>dblclick</a:t>
            </a:r>
            <a:r>
              <a:rPr lang="en-US" dirty="0"/>
              <a:t>” JavaScript event, or trigger that event on an element.</a:t>
            </a:r>
          </a:p>
          <a:p>
            <a:r>
              <a:rPr lang="en-US" b="1" dirty="0">
                <a:hlinkClick r:id="rId6" tooltip="Permalink to .hover()"/>
              </a:rPr>
              <a:t>.hover()</a:t>
            </a:r>
            <a:endParaRPr lang="en-US" b="1" dirty="0"/>
          </a:p>
          <a:p>
            <a:r>
              <a:rPr lang="en-US" dirty="0"/>
              <a:t>Bind one or two handlers to the matched elements, to be executed when the mouse pointer enters and leaves the elements</a:t>
            </a:r>
            <a:r>
              <a:rPr lang="en-US" dirty="0" smtClean="0"/>
              <a:t>.</a:t>
            </a:r>
          </a:p>
          <a:p>
            <a:r>
              <a:rPr lang="en-US" b="1" dirty="0">
                <a:hlinkClick r:id="rId7" tooltip="Permalink to .mousedown()"/>
              </a:rPr>
              <a:t>.mousedown()</a:t>
            </a:r>
            <a:endParaRPr lang="en-US" b="1" dirty="0"/>
          </a:p>
          <a:p>
            <a:r>
              <a:rPr lang="en-US" dirty="0"/>
              <a:t>Bind an event handler to the “</a:t>
            </a:r>
            <a:r>
              <a:rPr lang="en-US" dirty="0" err="1"/>
              <a:t>mousedown</a:t>
            </a:r>
            <a:r>
              <a:rPr lang="en-US" dirty="0"/>
              <a:t>” JavaScript event, or trigger that event on an element.</a:t>
            </a:r>
          </a:p>
          <a:p>
            <a:r>
              <a:rPr lang="en-US" b="1" dirty="0">
                <a:hlinkClick r:id="rId8" tooltip="Permalink to .mouseenter()"/>
              </a:rPr>
              <a:t>.mouseenter()</a:t>
            </a:r>
            <a:endParaRPr lang="en-US" b="1" dirty="0"/>
          </a:p>
          <a:p>
            <a:r>
              <a:rPr lang="en-US" dirty="0"/>
              <a:t>Bind an event handler to be fired when the mouse enters an element, or trigger that handler on an element.</a:t>
            </a:r>
          </a:p>
          <a:p>
            <a:endParaRPr lang="en-US" dirty="0"/>
          </a:p>
          <a:p>
            <a:endParaRPr lang="en-US" dirty="0"/>
          </a:p>
          <a:p>
            <a:endParaRPr lang="en-US" dirty="0" smtClean="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165600" y="3022600"/>
            <a:ext cx="812800" cy="812800"/>
          </a:xfrm>
          <a:prstGeom prst="rect">
            <a:avLst/>
          </a:prstGeom>
        </p:spPr>
      </p:pic>
      <p:sp>
        <p:nvSpPr>
          <p:cNvPr id="5" name="Footer Placeholder 4"/>
          <p:cNvSpPr>
            <a:spLocks noGrp="1"/>
          </p:cNvSpPr>
          <p:nvPr>
            <p:ph type="ftr" sz="quarter" idx="5"/>
          </p:nvPr>
        </p:nvSpPr>
        <p:spPr/>
        <p:txBody>
          <a:bodyPr/>
          <a:lstStyle/>
          <a:p>
            <a:pPr marL="12700">
              <a:lnSpc>
                <a:spcPct val="100000"/>
              </a:lnSpc>
            </a:pPr>
            <a:r>
              <a:rPr lang="en-US" spc="-5" smtClean="0"/>
              <a:t>© Kristian Secor 2017 UC San Diego Extension Online Learning Course: User Experience Design I</a:t>
            </a:r>
            <a:endParaRPr lang="en-US" spc="-5" dirty="0"/>
          </a:p>
        </p:txBody>
      </p:sp>
    </p:spTree>
    <p:extLst>
      <p:ext uri="{BB962C8B-B14F-4D97-AF65-F5344CB8AC3E}">
        <p14:creationId xmlns:p14="http://schemas.microsoft.com/office/powerpoint/2010/main" val="10320128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16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Mouse Events (</a:t>
            </a:r>
            <a:r>
              <a:rPr lang="en-US" dirty="0" err="1" smtClean="0"/>
              <a:t>cont</a:t>
            </a:r>
            <a:r>
              <a:rPr lang="en-US" dirty="0" smtClean="0"/>
              <a:t>);</a:t>
            </a:r>
            <a:endParaRPr lang="en-US" dirty="0"/>
          </a:p>
        </p:txBody>
      </p:sp>
      <p:sp>
        <p:nvSpPr>
          <p:cNvPr id="3" name="Text Placeholder 2"/>
          <p:cNvSpPr>
            <a:spLocks noGrp="1"/>
          </p:cNvSpPr>
          <p:nvPr>
            <p:ph type="body" idx="1"/>
          </p:nvPr>
        </p:nvSpPr>
        <p:spPr>
          <a:xfrm>
            <a:off x="688340" y="1634871"/>
            <a:ext cx="7767319" cy="4708981"/>
          </a:xfrm>
        </p:spPr>
        <p:txBody>
          <a:bodyPr/>
          <a:lstStyle/>
          <a:p>
            <a:r>
              <a:rPr lang="en-US" b="1" dirty="0">
                <a:hlinkClick r:id="rId4" tooltip="Permalink to .mouseleave()"/>
              </a:rPr>
              <a:t>.mouseleave()</a:t>
            </a:r>
            <a:endParaRPr lang="en-US" b="1" dirty="0"/>
          </a:p>
          <a:p>
            <a:r>
              <a:rPr lang="en-US" dirty="0"/>
              <a:t>Bind an event handler to be fired when the mouse leaves an element, or trigger that handler on an element</a:t>
            </a:r>
            <a:r>
              <a:rPr lang="en-US" dirty="0" smtClean="0"/>
              <a:t>.</a:t>
            </a:r>
          </a:p>
          <a:p>
            <a:r>
              <a:rPr lang="en-US" b="1" dirty="0">
                <a:hlinkClick r:id="rId5" tooltip="Permalink to .mousemove()"/>
              </a:rPr>
              <a:t>.mousemove()</a:t>
            </a:r>
            <a:endParaRPr lang="en-US" b="1" dirty="0"/>
          </a:p>
          <a:p>
            <a:r>
              <a:rPr lang="en-US" dirty="0"/>
              <a:t>Bind an event handler to the “</a:t>
            </a:r>
            <a:r>
              <a:rPr lang="en-US" dirty="0" err="1"/>
              <a:t>mousemove</a:t>
            </a:r>
            <a:r>
              <a:rPr lang="en-US" dirty="0"/>
              <a:t>” JavaScript event, or trigger that event on an element.</a:t>
            </a:r>
          </a:p>
          <a:p>
            <a:r>
              <a:rPr lang="en-US" b="1" dirty="0">
                <a:hlinkClick r:id="rId6" tooltip="Permalink to .mouseout()"/>
              </a:rPr>
              <a:t>.mouseout()</a:t>
            </a:r>
            <a:endParaRPr lang="en-US" b="1" dirty="0"/>
          </a:p>
          <a:p>
            <a:r>
              <a:rPr lang="en-US" dirty="0"/>
              <a:t>Bind an event handler to the “</a:t>
            </a:r>
            <a:r>
              <a:rPr lang="en-US" dirty="0" err="1"/>
              <a:t>mouseout</a:t>
            </a:r>
            <a:r>
              <a:rPr lang="en-US" dirty="0"/>
              <a:t>” JavaScript event, or trigger that event on an element.</a:t>
            </a:r>
          </a:p>
          <a:p>
            <a:r>
              <a:rPr lang="en-US" b="1" dirty="0">
                <a:hlinkClick r:id="rId7" tooltip="Permalink to .mouseover()"/>
              </a:rPr>
              <a:t>.mouseover()</a:t>
            </a:r>
            <a:endParaRPr lang="en-US" b="1" dirty="0"/>
          </a:p>
          <a:p>
            <a:r>
              <a:rPr lang="en-US" dirty="0"/>
              <a:t>Bind an event handler to the “</a:t>
            </a:r>
            <a:r>
              <a:rPr lang="en-US" dirty="0" err="1"/>
              <a:t>mouseover</a:t>
            </a:r>
            <a:r>
              <a:rPr lang="en-US" dirty="0"/>
              <a:t>” JavaScript event, or trigger that event on an element.</a:t>
            </a:r>
          </a:p>
          <a:p>
            <a:r>
              <a:rPr lang="en-US" b="1" dirty="0">
                <a:hlinkClick r:id="rId8" tooltip="Permalink to .mouseup()"/>
              </a:rPr>
              <a:t>.mouseup()</a:t>
            </a:r>
            <a:endParaRPr lang="en-US" b="1" dirty="0"/>
          </a:p>
          <a:p>
            <a:r>
              <a:rPr lang="en-US" dirty="0"/>
              <a:t>Bind an event handler to the “</a:t>
            </a:r>
            <a:r>
              <a:rPr lang="en-US" dirty="0" err="1"/>
              <a:t>mouseup</a:t>
            </a:r>
            <a:r>
              <a:rPr lang="en-US" dirty="0"/>
              <a:t>” JavaScript event, or trigger that event on an element.</a:t>
            </a:r>
          </a:p>
          <a:p>
            <a:endParaRPr lang="en-US" dirty="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165600" y="3022600"/>
            <a:ext cx="812800" cy="812800"/>
          </a:xfrm>
          <a:prstGeom prst="rect">
            <a:avLst/>
          </a:prstGeom>
        </p:spPr>
      </p:pic>
      <p:sp>
        <p:nvSpPr>
          <p:cNvPr id="5" name="Footer Placeholder 4"/>
          <p:cNvSpPr>
            <a:spLocks noGrp="1"/>
          </p:cNvSpPr>
          <p:nvPr>
            <p:ph type="ftr" sz="quarter" idx="5"/>
          </p:nvPr>
        </p:nvSpPr>
        <p:spPr/>
        <p:txBody>
          <a:bodyPr/>
          <a:lstStyle/>
          <a:p>
            <a:pPr marL="12700">
              <a:lnSpc>
                <a:spcPct val="100000"/>
              </a:lnSpc>
            </a:pPr>
            <a:r>
              <a:rPr lang="en-US" spc="-5" smtClean="0"/>
              <a:t>© Kristian Secor 2017 UC San Diego Extension Online Learning Course: User Experience Design I</a:t>
            </a:r>
            <a:endParaRPr lang="en-US" spc="-5" dirty="0"/>
          </a:p>
        </p:txBody>
      </p:sp>
    </p:spTree>
    <p:extLst>
      <p:ext uri="{BB962C8B-B14F-4D97-AF65-F5344CB8AC3E}">
        <p14:creationId xmlns:p14="http://schemas.microsoft.com/office/powerpoint/2010/main" val="173340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350773"/>
            <a:ext cx="8595766" cy="659765"/>
          </a:xfrm>
        </p:spPr>
        <p:txBody>
          <a:bodyPr/>
          <a:lstStyle/>
          <a:p>
            <a:r>
              <a:rPr lang="en-US" dirty="0" smtClean="0"/>
              <a:t>An mouse event example:</a:t>
            </a:r>
            <a:endParaRPr lang="en-US" dirty="0"/>
          </a:p>
        </p:txBody>
      </p:sp>
      <p:sp>
        <p:nvSpPr>
          <p:cNvPr id="3" name="Text Placeholder 2"/>
          <p:cNvSpPr>
            <a:spLocks noGrp="1"/>
          </p:cNvSpPr>
          <p:nvPr>
            <p:ph type="body" idx="1"/>
          </p:nvPr>
        </p:nvSpPr>
        <p:spPr>
          <a:xfrm>
            <a:off x="719023" y="1676400"/>
            <a:ext cx="7767319" cy="3877985"/>
          </a:xfrm>
        </p:spPr>
        <p:txBody>
          <a:bodyPr/>
          <a:lstStyle/>
          <a:p>
            <a:pPr fontAlgn="base"/>
            <a:r>
              <a:rPr lang="en-US" dirty="0" smtClean="0"/>
              <a:t>&lt;html&gt;</a:t>
            </a:r>
            <a:br>
              <a:rPr lang="en-US" dirty="0" smtClean="0"/>
            </a:br>
            <a:r>
              <a:rPr lang="en-US" dirty="0" smtClean="0"/>
              <a:t>&lt;head&gt;</a:t>
            </a:r>
          </a:p>
          <a:p>
            <a:pPr fontAlgn="base"/>
            <a:r>
              <a:rPr lang="en-US" dirty="0" smtClean="0"/>
              <a:t>&lt;/head&gt;</a:t>
            </a:r>
          </a:p>
          <a:p>
            <a:pPr fontAlgn="base"/>
            <a:r>
              <a:rPr lang="en-US" dirty="0" smtClean="0"/>
              <a:t>&lt;body&gt;</a:t>
            </a:r>
          </a:p>
          <a:p>
            <a:pPr fontAlgn="base"/>
            <a:r>
              <a:rPr lang="en-US" dirty="0" smtClean="0"/>
              <a:t>&lt;input type=“button” id = “target”/&gt;</a:t>
            </a:r>
          </a:p>
          <a:p>
            <a:pPr fontAlgn="base"/>
            <a:r>
              <a:rPr lang="en-US" dirty="0" smtClean="0"/>
              <a:t>&lt;script </a:t>
            </a:r>
            <a:r>
              <a:rPr lang="en-US" dirty="0" err="1" smtClean="0"/>
              <a:t>src</a:t>
            </a:r>
            <a:r>
              <a:rPr lang="en-US" dirty="0" smtClean="0"/>
              <a:t> = “</a:t>
            </a:r>
            <a:r>
              <a:rPr lang="en-US" dirty="0" err="1" smtClean="0"/>
              <a:t>js</a:t>
            </a:r>
            <a:r>
              <a:rPr lang="en-US" dirty="0" smtClean="0"/>
              <a:t>/</a:t>
            </a:r>
            <a:r>
              <a:rPr lang="en-US" dirty="0" err="1" smtClean="0"/>
              <a:t>jquery.js</a:t>
            </a:r>
            <a:r>
              <a:rPr lang="en-US" dirty="0" smtClean="0"/>
              <a:t>”&gt;&lt;/script&gt;</a:t>
            </a:r>
          </a:p>
          <a:p>
            <a:pPr fontAlgn="base"/>
            <a:r>
              <a:rPr lang="en-US" dirty="0" smtClean="0"/>
              <a:t>&lt;script&gt;</a:t>
            </a:r>
          </a:p>
          <a:p>
            <a:pPr fontAlgn="base"/>
            <a:r>
              <a:rPr lang="en-US" dirty="0" smtClean="0"/>
              <a:t>$( </a:t>
            </a:r>
            <a:r>
              <a:rPr lang="en-US" dirty="0"/>
              <a:t>document ).ready(</a:t>
            </a:r>
            <a:r>
              <a:rPr lang="en-US" b="1" dirty="0"/>
              <a:t>function</a:t>
            </a:r>
            <a:r>
              <a:rPr lang="en-US" dirty="0"/>
              <a:t>() </a:t>
            </a:r>
            <a:r>
              <a:rPr lang="en-US" dirty="0" smtClean="0"/>
              <a:t>{</a:t>
            </a:r>
            <a:r>
              <a:rPr lang="en-US" dirty="0"/>
              <a:t/>
            </a:r>
            <a:br>
              <a:rPr lang="en-US" dirty="0"/>
            </a:br>
            <a:r>
              <a:rPr lang="en-US" dirty="0" smtClean="0"/>
              <a:t>$( </a:t>
            </a:r>
            <a:r>
              <a:rPr lang="en-US" dirty="0"/>
              <a:t>"#target" ).click(function() { </a:t>
            </a:r>
            <a:endParaRPr lang="en-US" dirty="0" smtClean="0"/>
          </a:p>
          <a:p>
            <a:r>
              <a:rPr lang="en-US" dirty="0" smtClean="0"/>
              <a:t> </a:t>
            </a:r>
            <a:r>
              <a:rPr lang="en-US" dirty="0"/>
              <a:t>alert( "Handler for .click() called." </a:t>
            </a:r>
            <a:r>
              <a:rPr lang="en-US" dirty="0" smtClean="0"/>
              <a:t>);</a:t>
            </a:r>
          </a:p>
          <a:p>
            <a:r>
              <a:rPr lang="en-US" dirty="0" smtClean="0"/>
              <a:t>	});</a:t>
            </a:r>
          </a:p>
          <a:p>
            <a:r>
              <a:rPr lang="en-US" dirty="0" smtClean="0"/>
              <a:t>});</a:t>
            </a:r>
          </a:p>
          <a:p>
            <a:r>
              <a:rPr lang="en-US" dirty="0" smtClean="0"/>
              <a:t>&lt;/script&gt;</a:t>
            </a:r>
          </a:p>
          <a:p>
            <a:r>
              <a:rPr lang="en-US" dirty="0" smtClean="0"/>
              <a:t>&lt;/html&gt;</a:t>
            </a:r>
            <a:endParaRPr lang="en-US" dirty="0"/>
          </a:p>
        </p:txBody>
      </p:sp>
      <p:sp>
        <p:nvSpPr>
          <p:cNvPr id="7" name="Rectangle 3"/>
          <p:cNvSpPr>
            <a:spLocks noChangeArrowheads="1"/>
          </p:cNvSpPr>
          <p:nvPr/>
        </p:nvSpPr>
        <p:spPr bwMode="auto">
          <a:xfrm>
            <a:off x="1962150" y="33321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800" b="0" i="0" u="none" strike="noStrike" cap="none" normalizeH="0" baseline="0">
                <a:ln>
                  <a:noFill/>
                </a:ln>
                <a:solidFill>
                  <a:schemeClr val="tx1"/>
                </a:solidFill>
                <a:effectLst/>
                <a:latin typeface="Arial" charset="0"/>
              </a:rPr>
              <a:t/>
            </a:r>
            <a:br>
              <a:rPr kumimoji="0" lang="x-none" altLang="x-none" sz="1800" b="0" i="0" u="none" strike="noStrike" cap="none" normalizeH="0" baseline="0">
                <a:ln>
                  <a:noFill/>
                </a:ln>
                <a:solidFill>
                  <a:schemeClr val="tx1"/>
                </a:solidFill>
                <a:effectLst/>
                <a:latin typeface="Arial" charset="0"/>
              </a:rPr>
            </a:br>
            <a:endParaRPr kumimoji="0" lang="x-none" altLang="x-none" sz="1800" b="0" i="0" u="none" strike="noStrike" cap="none" normalizeH="0" baseline="0">
              <a:ln>
                <a:noFill/>
              </a:ln>
              <a:solidFill>
                <a:schemeClr val="tx1"/>
              </a:solidFill>
              <a:effectLst/>
              <a:latin typeface="Arial" charset="0"/>
            </a:endParaRPr>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
        <p:nvSpPr>
          <p:cNvPr id="4" name="Footer Placeholder 3"/>
          <p:cNvSpPr>
            <a:spLocks noGrp="1"/>
          </p:cNvSpPr>
          <p:nvPr>
            <p:ph type="ftr" sz="quarter" idx="5"/>
          </p:nvPr>
        </p:nvSpPr>
        <p:spPr/>
        <p:txBody>
          <a:bodyPr/>
          <a:lstStyle/>
          <a:p>
            <a:pPr marL="12700">
              <a:lnSpc>
                <a:spcPct val="100000"/>
              </a:lnSpc>
            </a:pPr>
            <a:r>
              <a:rPr lang="en-US" spc="-5" smtClean="0"/>
              <a:t>© Kristian Secor 2017 UC San Diego Extension Online Learning Course: User Experience Design I</a:t>
            </a:r>
            <a:endParaRPr lang="en-US" spc="-5" dirty="0"/>
          </a:p>
        </p:txBody>
      </p:sp>
    </p:spTree>
    <p:extLst>
      <p:ext uri="{BB962C8B-B14F-4D97-AF65-F5344CB8AC3E}">
        <p14:creationId xmlns:p14="http://schemas.microsoft.com/office/powerpoint/2010/main" val="18780051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61"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Keyboard Events</a:t>
            </a:r>
            <a:endParaRPr lang="en-US" dirty="0"/>
          </a:p>
        </p:txBody>
      </p:sp>
      <p:sp>
        <p:nvSpPr>
          <p:cNvPr id="3" name="Text Placeholder 2"/>
          <p:cNvSpPr>
            <a:spLocks noGrp="1"/>
          </p:cNvSpPr>
          <p:nvPr>
            <p:ph type="body" idx="1"/>
          </p:nvPr>
        </p:nvSpPr>
        <p:spPr>
          <a:xfrm>
            <a:off x="688340" y="1634871"/>
            <a:ext cx="7767319" cy="3323987"/>
          </a:xfrm>
        </p:spPr>
        <p:txBody>
          <a:bodyPr/>
          <a:lstStyle/>
          <a:p>
            <a:r>
              <a:rPr lang="en-US" b="1" dirty="0">
                <a:hlinkClick r:id="rId4" tooltip="Permalink to .keydown()"/>
              </a:rPr>
              <a:t>.keydown()</a:t>
            </a:r>
            <a:endParaRPr lang="en-US" b="1" dirty="0"/>
          </a:p>
          <a:p>
            <a:r>
              <a:rPr lang="en-US" dirty="0"/>
              <a:t>Bind an event handler to the “</a:t>
            </a:r>
            <a:r>
              <a:rPr lang="en-US" dirty="0" err="1"/>
              <a:t>keydown</a:t>
            </a:r>
            <a:r>
              <a:rPr lang="en-US" dirty="0"/>
              <a:t>” JavaScript event, or trigger that event on an element</a:t>
            </a:r>
            <a:r>
              <a:rPr lang="en-US" dirty="0" smtClean="0"/>
              <a:t>.</a:t>
            </a:r>
          </a:p>
          <a:p>
            <a:endParaRPr lang="en-US" dirty="0"/>
          </a:p>
          <a:p>
            <a:r>
              <a:rPr lang="en-US" b="1" dirty="0">
                <a:hlinkClick r:id="rId5" tooltip="Permalink to .keypress()"/>
              </a:rPr>
              <a:t>.keypress()</a:t>
            </a:r>
            <a:endParaRPr lang="en-US" b="1" dirty="0"/>
          </a:p>
          <a:p>
            <a:r>
              <a:rPr lang="en-US" dirty="0"/>
              <a:t>Bind an event handler to the “keypress” JavaScript event, or trigger that event on an element.</a:t>
            </a:r>
          </a:p>
          <a:p>
            <a:endParaRPr lang="en-US" dirty="0" smtClean="0"/>
          </a:p>
          <a:p>
            <a:r>
              <a:rPr lang="en-US" b="1" dirty="0">
                <a:hlinkClick r:id="rId6" tooltip="Permalink to .keyup()"/>
              </a:rPr>
              <a:t>.keyup()</a:t>
            </a:r>
            <a:endParaRPr lang="en-US" b="1" dirty="0"/>
          </a:p>
          <a:p>
            <a:r>
              <a:rPr lang="en-US" dirty="0"/>
              <a:t>Bind an event handler to the “</a:t>
            </a:r>
            <a:r>
              <a:rPr lang="en-US" dirty="0" err="1"/>
              <a:t>keyup</a:t>
            </a:r>
            <a:r>
              <a:rPr lang="en-US" dirty="0"/>
              <a:t>” JavaScript event, or trigger that event on an element.</a:t>
            </a:r>
          </a:p>
          <a:p>
            <a:r>
              <a:rPr lang="en-US" dirty="0" smtClean="0"/>
              <a:t>bas</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65600" y="3022600"/>
            <a:ext cx="812800" cy="812800"/>
          </a:xfrm>
          <a:prstGeom prst="rect">
            <a:avLst/>
          </a:prstGeom>
        </p:spPr>
      </p:pic>
      <p:sp>
        <p:nvSpPr>
          <p:cNvPr id="5" name="Footer Placeholder 4"/>
          <p:cNvSpPr>
            <a:spLocks noGrp="1"/>
          </p:cNvSpPr>
          <p:nvPr>
            <p:ph type="ftr" sz="quarter" idx="5"/>
          </p:nvPr>
        </p:nvSpPr>
        <p:spPr/>
        <p:txBody>
          <a:bodyPr/>
          <a:lstStyle/>
          <a:p>
            <a:pPr marL="12700">
              <a:lnSpc>
                <a:spcPct val="100000"/>
              </a:lnSpc>
            </a:pPr>
            <a:r>
              <a:rPr lang="en-US" spc="-5" smtClean="0"/>
              <a:t>© Kristian Secor 2017 UC San Diego Extension Online Learning Course: User Experience Design I</a:t>
            </a:r>
            <a:endParaRPr lang="en-US" spc="-5" dirty="0"/>
          </a:p>
        </p:txBody>
      </p:sp>
    </p:spTree>
    <p:extLst>
      <p:ext uri="{BB962C8B-B14F-4D97-AF65-F5344CB8AC3E}">
        <p14:creationId xmlns:p14="http://schemas.microsoft.com/office/powerpoint/2010/main" val="18360094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7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Keyboard Events Example</a:t>
            </a:r>
            <a:endParaRPr lang="en-US" dirty="0"/>
          </a:p>
        </p:txBody>
      </p:sp>
      <p:sp>
        <p:nvSpPr>
          <p:cNvPr id="3" name="Text Placeholder 2"/>
          <p:cNvSpPr>
            <a:spLocks noGrp="1"/>
          </p:cNvSpPr>
          <p:nvPr>
            <p:ph type="body" idx="1"/>
          </p:nvPr>
        </p:nvSpPr>
        <p:spPr>
          <a:xfrm>
            <a:off x="688340" y="1634871"/>
            <a:ext cx="7767319" cy="4154984"/>
          </a:xfrm>
        </p:spPr>
        <p:txBody>
          <a:bodyPr/>
          <a:lstStyle/>
          <a:p>
            <a:pPr fontAlgn="base"/>
            <a:r>
              <a:rPr lang="en-US" dirty="0"/>
              <a:t>&lt;html&gt;</a:t>
            </a:r>
            <a:br>
              <a:rPr lang="en-US" dirty="0"/>
            </a:br>
            <a:r>
              <a:rPr lang="en-US" dirty="0"/>
              <a:t>&lt;head&gt;</a:t>
            </a:r>
          </a:p>
          <a:p>
            <a:pPr fontAlgn="base"/>
            <a:r>
              <a:rPr lang="en-US" dirty="0"/>
              <a:t>&lt;/head&gt;</a:t>
            </a:r>
          </a:p>
          <a:p>
            <a:pPr fontAlgn="base"/>
            <a:r>
              <a:rPr lang="en-US" dirty="0"/>
              <a:t>&lt;body&gt;</a:t>
            </a:r>
          </a:p>
          <a:p>
            <a:pPr fontAlgn="base"/>
            <a:r>
              <a:rPr lang="en-US" dirty="0"/>
              <a:t>&lt;input id="target" type="text" value="Hello there</a:t>
            </a:r>
            <a:r>
              <a:rPr lang="en-US" dirty="0" smtClean="0"/>
              <a:t>"&gt;</a:t>
            </a:r>
            <a:endParaRPr lang="en-US" dirty="0"/>
          </a:p>
          <a:p>
            <a:pPr fontAlgn="base"/>
            <a:r>
              <a:rPr lang="en-US" dirty="0" smtClean="0"/>
              <a:t>&lt;</a:t>
            </a:r>
            <a:r>
              <a:rPr lang="en-US" dirty="0"/>
              <a:t>script </a:t>
            </a:r>
            <a:r>
              <a:rPr lang="en-US" dirty="0" err="1"/>
              <a:t>src</a:t>
            </a:r>
            <a:r>
              <a:rPr lang="en-US" dirty="0"/>
              <a:t> = “</a:t>
            </a:r>
            <a:r>
              <a:rPr lang="en-US" dirty="0" err="1"/>
              <a:t>js</a:t>
            </a:r>
            <a:r>
              <a:rPr lang="en-US" dirty="0"/>
              <a:t>/</a:t>
            </a:r>
            <a:r>
              <a:rPr lang="en-US" dirty="0" err="1"/>
              <a:t>jquery.js</a:t>
            </a:r>
            <a:r>
              <a:rPr lang="en-US" dirty="0"/>
              <a:t>”&gt;&lt;/script&gt;</a:t>
            </a:r>
          </a:p>
          <a:p>
            <a:pPr fontAlgn="base"/>
            <a:r>
              <a:rPr lang="en-US" dirty="0"/>
              <a:t>&lt;script&gt;</a:t>
            </a:r>
          </a:p>
          <a:p>
            <a:pPr fontAlgn="base"/>
            <a:r>
              <a:rPr lang="en-US" dirty="0"/>
              <a:t>$( document ).ready(</a:t>
            </a:r>
            <a:r>
              <a:rPr lang="en-US" b="1" dirty="0"/>
              <a:t>function</a:t>
            </a:r>
            <a:r>
              <a:rPr lang="en-US" dirty="0"/>
              <a:t>() {</a:t>
            </a:r>
            <a:br>
              <a:rPr lang="en-US" dirty="0"/>
            </a:br>
            <a:r>
              <a:rPr lang="en-US" dirty="0"/>
              <a:t>$( "#target" ).keypress(</a:t>
            </a:r>
            <a:r>
              <a:rPr lang="en-US" b="1" dirty="0"/>
              <a:t>function</a:t>
            </a:r>
            <a:r>
              <a:rPr lang="en-US" dirty="0"/>
              <a:t>() {</a:t>
            </a:r>
          </a:p>
          <a:p>
            <a:pPr fontAlgn="base"/>
            <a:r>
              <a:rPr lang="en-US" dirty="0" err="1"/>
              <a:t>console.log</a:t>
            </a:r>
            <a:r>
              <a:rPr lang="en-US" dirty="0"/>
              <a:t>( "Handler for .keypress() called." );</a:t>
            </a:r>
          </a:p>
          <a:p>
            <a:pPr fontAlgn="base"/>
            <a:r>
              <a:rPr lang="en-US" dirty="0"/>
              <a:t>});</a:t>
            </a:r>
          </a:p>
          <a:p>
            <a:r>
              <a:rPr lang="en-US" dirty="0" smtClean="0"/>
              <a:t>});</a:t>
            </a:r>
            <a:endParaRPr lang="en-US" dirty="0"/>
          </a:p>
          <a:p>
            <a:r>
              <a:rPr lang="en-US" dirty="0"/>
              <a:t>&lt;/script&gt;</a:t>
            </a:r>
          </a:p>
          <a:p>
            <a:r>
              <a:rPr lang="en-US" dirty="0"/>
              <a:t>&lt;/html&gt;</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
        <p:nvSpPr>
          <p:cNvPr id="5" name="Footer Placeholder 4"/>
          <p:cNvSpPr>
            <a:spLocks noGrp="1"/>
          </p:cNvSpPr>
          <p:nvPr>
            <p:ph type="ftr" sz="quarter" idx="5"/>
          </p:nvPr>
        </p:nvSpPr>
        <p:spPr/>
        <p:txBody>
          <a:bodyPr/>
          <a:lstStyle/>
          <a:p>
            <a:pPr marL="12700">
              <a:lnSpc>
                <a:spcPct val="100000"/>
              </a:lnSpc>
            </a:pPr>
            <a:r>
              <a:rPr lang="en-US" spc="-5" smtClean="0"/>
              <a:t>© Kristian Secor 2017 UC San Diego Extension Online Learning Course: User Experience Design I</a:t>
            </a:r>
            <a:endParaRPr lang="en-US" spc="-5" dirty="0"/>
          </a:p>
        </p:txBody>
      </p:sp>
    </p:spTree>
    <p:extLst>
      <p:ext uri="{BB962C8B-B14F-4D97-AF65-F5344CB8AC3E}">
        <p14:creationId xmlns:p14="http://schemas.microsoft.com/office/powerpoint/2010/main" val="13770440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5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 Events</a:t>
            </a:r>
            <a:endParaRPr lang="en-US" dirty="0"/>
          </a:p>
        </p:txBody>
      </p:sp>
      <p:sp>
        <p:nvSpPr>
          <p:cNvPr id="3" name="Text Placeholder 2"/>
          <p:cNvSpPr>
            <a:spLocks noGrp="1"/>
          </p:cNvSpPr>
          <p:nvPr>
            <p:ph type="body" idx="1"/>
          </p:nvPr>
        </p:nvSpPr>
        <p:spPr>
          <a:xfrm>
            <a:off x="688340" y="1634871"/>
            <a:ext cx="7767319" cy="4862870"/>
          </a:xfrm>
        </p:spPr>
        <p:txBody>
          <a:bodyPr/>
          <a:lstStyle/>
          <a:p>
            <a:r>
              <a:rPr lang="en-US" sz="1650" b="1" dirty="0">
                <a:hlinkClick r:id="rId5" tooltip="Permalink to .blur()"/>
              </a:rPr>
              <a:t>.blur()</a:t>
            </a:r>
            <a:endParaRPr lang="en-US" sz="1650" b="1" dirty="0"/>
          </a:p>
          <a:p>
            <a:r>
              <a:rPr lang="en-US" sz="1650" dirty="0"/>
              <a:t>Bind an event handler to the “blur” JavaScript event, or trigger that event on an element.</a:t>
            </a:r>
          </a:p>
          <a:p>
            <a:r>
              <a:rPr lang="en-US" sz="1650" b="1" dirty="0">
                <a:hlinkClick r:id="rId6" tooltip="Permalink to .change()"/>
              </a:rPr>
              <a:t>.change()</a:t>
            </a:r>
            <a:endParaRPr lang="en-US" sz="1650" b="1" dirty="0"/>
          </a:p>
          <a:p>
            <a:r>
              <a:rPr lang="en-US" sz="1650" dirty="0"/>
              <a:t>Bind an event handler to the “change” JavaScript event, or trigger that event on an element.</a:t>
            </a:r>
          </a:p>
          <a:p>
            <a:r>
              <a:rPr lang="en-US" sz="1650" b="1" dirty="0">
                <a:hlinkClick r:id="rId7" tooltip="Permalink to .focus()"/>
              </a:rPr>
              <a:t>.focus()</a:t>
            </a:r>
            <a:endParaRPr lang="en-US" sz="1650" b="1" dirty="0"/>
          </a:p>
          <a:p>
            <a:r>
              <a:rPr lang="en-US" sz="1650" dirty="0"/>
              <a:t>Bind an event handler to the “focus” JavaScript event, or trigger that event on an element.</a:t>
            </a:r>
          </a:p>
          <a:p>
            <a:r>
              <a:rPr lang="en-US" sz="1650" b="1" dirty="0">
                <a:hlinkClick r:id="rId8" tooltip="Permalink to .focusin()"/>
              </a:rPr>
              <a:t>.focusin()</a:t>
            </a:r>
            <a:endParaRPr lang="en-US" sz="1650" b="1" dirty="0"/>
          </a:p>
          <a:p>
            <a:r>
              <a:rPr lang="en-US" sz="1650" dirty="0"/>
              <a:t>Bind an event handler to the “</a:t>
            </a:r>
            <a:r>
              <a:rPr lang="en-US" sz="1650" dirty="0" err="1"/>
              <a:t>focusin</a:t>
            </a:r>
            <a:r>
              <a:rPr lang="en-US" sz="1650" dirty="0"/>
              <a:t>” event.</a:t>
            </a:r>
          </a:p>
          <a:p>
            <a:r>
              <a:rPr lang="en-US" sz="1650" b="1" dirty="0">
                <a:hlinkClick r:id="rId9" tooltip="Permalink to .focusout()"/>
              </a:rPr>
              <a:t>.focusout()</a:t>
            </a:r>
            <a:endParaRPr lang="en-US" sz="1650" b="1" dirty="0"/>
          </a:p>
          <a:p>
            <a:r>
              <a:rPr lang="en-US" sz="1650" dirty="0"/>
              <a:t>Bind an event handler to the “</a:t>
            </a:r>
            <a:r>
              <a:rPr lang="en-US" sz="1650" dirty="0" err="1"/>
              <a:t>focusout</a:t>
            </a:r>
            <a:r>
              <a:rPr lang="en-US" sz="1650" dirty="0"/>
              <a:t>” JavaScript event</a:t>
            </a:r>
            <a:r>
              <a:rPr lang="en-US" sz="1650" dirty="0" smtClean="0"/>
              <a:t>.</a:t>
            </a:r>
          </a:p>
          <a:p>
            <a:r>
              <a:rPr lang="en-US" sz="1650" b="1" dirty="0">
                <a:hlinkClick r:id="rId10" tooltip="Permalink to .select()"/>
              </a:rPr>
              <a:t>.select()</a:t>
            </a:r>
            <a:endParaRPr lang="en-US" sz="1650" b="1" dirty="0"/>
          </a:p>
          <a:p>
            <a:r>
              <a:rPr lang="en-US" sz="1650" dirty="0"/>
              <a:t>Bind an event handler to the “select” JavaScript event, or trigger that event on an element</a:t>
            </a:r>
            <a:r>
              <a:rPr lang="en-US" sz="1650" dirty="0" smtClean="0"/>
              <a:t>.</a:t>
            </a:r>
          </a:p>
          <a:p>
            <a:r>
              <a:rPr lang="en-US" sz="1650" b="1" dirty="0">
                <a:hlinkClick r:id="rId11" tooltip="Permalink to .submit()"/>
              </a:rPr>
              <a:t>.submit()</a:t>
            </a:r>
            <a:endParaRPr lang="en-US" sz="1650" b="1" dirty="0"/>
          </a:p>
          <a:p>
            <a:r>
              <a:rPr lang="en-US" sz="1650" dirty="0"/>
              <a:t>Bind an event handler to the “submit” JavaScript event, or trigger that event on an element.</a:t>
            </a:r>
          </a:p>
          <a:p>
            <a:endParaRPr lang="en-US" sz="1600" dirty="0"/>
          </a:p>
          <a:p>
            <a:endParaRPr lang="en-US" dirty="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165600" y="3022600"/>
            <a:ext cx="812800" cy="812800"/>
          </a:xfrm>
          <a:prstGeom prst="rect">
            <a:avLst/>
          </a:prstGeom>
        </p:spPr>
      </p:pic>
      <p:sp>
        <p:nvSpPr>
          <p:cNvPr id="5" name="Footer Placeholder 4"/>
          <p:cNvSpPr>
            <a:spLocks noGrp="1"/>
          </p:cNvSpPr>
          <p:nvPr>
            <p:ph type="ftr" sz="quarter" idx="5"/>
          </p:nvPr>
        </p:nvSpPr>
        <p:spPr/>
        <p:txBody>
          <a:bodyPr/>
          <a:lstStyle/>
          <a:p>
            <a:pPr marL="12700">
              <a:lnSpc>
                <a:spcPct val="100000"/>
              </a:lnSpc>
            </a:pPr>
            <a:r>
              <a:rPr lang="en-US" spc="-5" smtClean="0"/>
              <a:t>© Kristian Secor 2017 UC San Diego Extension Online Learning Course: User Experience Design I</a:t>
            </a:r>
            <a:endParaRPr lang="en-US" spc="-5" dirty="0"/>
          </a:p>
        </p:txBody>
      </p:sp>
    </p:spTree>
    <p:extLst>
      <p:ext uri="{BB962C8B-B14F-4D97-AF65-F5344CB8AC3E}">
        <p14:creationId xmlns:p14="http://schemas.microsoft.com/office/powerpoint/2010/main" val="12573408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16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 Example</a:t>
            </a:r>
            <a:endParaRPr lang="en-US" dirty="0"/>
          </a:p>
        </p:txBody>
      </p:sp>
      <p:sp>
        <p:nvSpPr>
          <p:cNvPr id="3" name="Text Placeholder 2"/>
          <p:cNvSpPr>
            <a:spLocks noGrp="1"/>
          </p:cNvSpPr>
          <p:nvPr>
            <p:ph type="body" idx="1"/>
          </p:nvPr>
        </p:nvSpPr>
        <p:spPr>
          <a:xfrm>
            <a:off x="688340" y="1634871"/>
            <a:ext cx="7767319" cy="4154984"/>
          </a:xfrm>
        </p:spPr>
        <p:txBody>
          <a:bodyPr/>
          <a:lstStyle/>
          <a:p>
            <a:pPr fontAlgn="base"/>
            <a:r>
              <a:rPr lang="en-US" dirty="0"/>
              <a:t>&lt;form id="target" action="</a:t>
            </a:r>
            <a:r>
              <a:rPr lang="en-US" dirty="0" err="1"/>
              <a:t>destination.html</a:t>
            </a:r>
            <a:r>
              <a:rPr lang="en-US" dirty="0"/>
              <a:t>"&gt;</a:t>
            </a:r>
          </a:p>
          <a:p>
            <a:pPr fontAlgn="base"/>
            <a:r>
              <a:rPr lang="en-US" dirty="0"/>
              <a:t>&lt;input type="text" value="Hello there"&gt;</a:t>
            </a:r>
          </a:p>
          <a:p>
            <a:pPr fontAlgn="base"/>
            <a:r>
              <a:rPr lang="en-US" dirty="0"/>
              <a:t>&lt;input type="submit" value="Go"&gt;</a:t>
            </a:r>
          </a:p>
          <a:p>
            <a:pPr fontAlgn="base"/>
            <a:r>
              <a:rPr lang="en-US" dirty="0"/>
              <a:t>&lt;/form&gt;</a:t>
            </a:r>
          </a:p>
          <a:p>
            <a:pPr fontAlgn="base"/>
            <a:r>
              <a:rPr lang="en-US" dirty="0"/>
              <a:t>&lt;div id="other"&gt;</a:t>
            </a:r>
          </a:p>
          <a:p>
            <a:pPr fontAlgn="base"/>
            <a:r>
              <a:rPr lang="en-US" dirty="0"/>
              <a:t>Trigger the handler</a:t>
            </a:r>
          </a:p>
          <a:p>
            <a:pPr fontAlgn="base"/>
            <a:r>
              <a:rPr lang="en-US" dirty="0"/>
              <a:t>&lt;/div</a:t>
            </a:r>
            <a:r>
              <a:rPr lang="en-US" dirty="0" smtClean="0"/>
              <a:t>&gt;</a:t>
            </a:r>
          </a:p>
          <a:p>
            <a:r>
              <a:rPr lang="en-US" dirty="0" smtClean="0"/>
              <a:t>&lt;script </a:t>
            </a:r>
            <a:r>
              <a:rPr lang="en-US" dirty="0" err="1" smtClean="0"/>
              <a:t>src</a:t>
            </a:r>
            <a:r>
              <a:rPr lang="en-US" dirty="0" smtClean="0"/>
              <a:t> = ”</a:t>
            </a:r>
            <a:r>
              <a:rPr lang="en-US" dirty="0" err="1" smtClean="0"/>
              <a:t>js</a:t>
            </a:r>
            <a:r>
              <a:rPr lang="en-US" dirty="0" smtClean="0"/>
              <a:t>/</a:t>
            </a:r>
            <a:r>
              <a:rPr lang="en-US" dirty="0" err="1" smtClean="0"/>
              <a:t>script.js</a:t>
            </a:r>
            <a:r>
              <a:rPr lang="en-US" dirty="0" smtClean="0"/>
              <a:t>”&gt;&lt;/script&gt;</a:t>
            </a:r>
            <a:endParaRPr lang="en-US" dirty="0"/>
          </a:p>
          <a:p>
            <a:r>
              <a:rPr lang="en-US" dirty="0" smtClean="0"/>
              <a:t>&lt;script&gt;</a:t>
            </a:r>
          </a:p>
          <a:p>
            <a:pPr fontAlgn="base"/>
            <a:r>
              <a:rPr lang="en-US" dirty="0"/>
              <a:t>$( "#target" ).submit(</a:t>
            </a:r>
            <a:r>
              <a:rPr lang="en-US" b="1" dirty="0"/>
              <a:t>function</a:t>
            </a:r>
            <a:r>
              <a:rPr lang="en-US" dirty="0"/>
              <a:t>( event ) {</a:t>
            </a:r>
          </a:p>
          <a:p>
            <a:pPr fontAlgn="base"/>
            <a:r>
              <a:rPr lang="en-US" dirty="0"/>
              <a:t>alert( "Handler for .submit() called." );</a:t>
            </a:r>
          </a:p>
          <a:p>
            <a:pPr fontAlgn="base"/>
            <a:r>
              <a:rPr lang="en-US" dirty="0" err="1"/>
              <a:t>event.preventDefault</a:t>
            </a:r>
            <a:r>
              <a:rPr lang="en-US" dirty="0"/>
              <a:t>();</a:t>
            </a:r>
          </a:p>
          <a:p>
            <a:pPr fontAlgn="base"/>
            <a:r>
              <a:rPr lang="en-US" dirty="0" smtClean="0"/>
              <a:t>});</a:t>
            </a:r>
          </a:p>
          <a:p>
            <a:pPr fontAlgn="base"/>
            <a:r>
              <a:rPr lang="en-US" dirty="0" smtClean="0"/>
              <a:t>&lt;/script&gt;</a:t>
            </a:r>
            <a:endParaRPr lang="en-US" dirty="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
        <p:nvSpPr>
          <p:cNvPr id="5" name="Footer Placeholder 4"/>
          <p:cNvSpPr>
            <a:spLocks noGrp="1"/>
          </p:cNvSpPr>
          <p:nvPr>
            <p:ph type="ftr" sz="quarter" idx="5"/>
          </p:nvPr>
        </p:nvSpPr>
        <p:spPr/>
        <p:txBody>
          <a:bodyPr/>
          <a:lstStyle/>
          <a:p>
            <a:pPr marL="12700">
              <a:lnSpc>
                <a:spcPct val="100000"/>
              </a:lnSpc>
            </a:pPr>
            <a:r>
              <a:rPr lang="en-US" spc="-5" smtClean="0"/>
              <a:t>© Kristian Secor 2017 UC San Diego Extension Online Learning Course: User Experience Design I</a:t>
            </a:r>
            <a:endParaRPr lang="en-US" spc="-5" dirty="0"/>
          </a:p>
        </p:txBody>
      </p:sp>
    </p:spTree>
    <p:extLst>
      <p:ext uri="{BB962C8B-B14F-4D97-AF65-F5344CB8AC3E}">
        <p14:creationId xmlns:p14="http://schemas.microsoft.com/office/powerpoint/2010/main" val="20645823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97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C13C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1313</TotalTime>
  <Words>1884</Words>
  <Application>Microsoft Macintosh PowerPoint</Application>
  <PresentationFormat>On-screen Show (4:3)</PresentationFormat>
  <Paragraphs>273</Paragraphs>
  <Slides>22</Slides>
  <Notes>4</Notes>
  <HiddenSlides>0</HiddenSlides>
  <MMClips>22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Mangal</vt:lpstr>
      <vt:lpstr>Office Theme</vt:lpstr>
      <vt:lpstr>Session #2:Overview</vt:lpstr>
      <vt:lpstr>Handling Events</vt:lpstr>
      <vt:lpstr>Mouse Events</vt:lpstr>
      <vt:lpstr>Mouse Events (cont);</vt:lpstr>
      <vt:lpstr>An mouse event example:</vt:lpstr>
      <vt:lpstr>Keyboard Events</vt:lpstr>
      <vt:lpstr>Keyboard Events Example</vt:lpstr>
      <vt:lpstr>Form Events</vt:lpstr>
      <vt:lpstr>Form Example</vt:lpstr>
      <vt:lpstr>Document/Window/Browser Events</vt:lpstr>
      <vt:lpstr>Browser Example</vt:lpstr>
      <vt:lpstr>Bind vs On</vt:lpstr>
      <vt:lpstr>On Example</vt:lpstr>
      <vt:lpstr>Styling</vt:lpstr>
      <vt:lpstr>Styling (cont)</vt:lpstr>
      <vt:lpstr>Styling (cont)</vt:lpstr>
      <vt:lpstr>Styling Example</vt:lpstr>
      <vt:lpstr>Animating</vt:lpstr>
      <vt:lpstr>Animating/Effects </vt:lpstr>
      <vt:lpstr>Animating/Effects (cont)</vt:lpstr>
      <vt:lpstr>Animating/Effects Example</vt:lpstr>
      <vt:lpstr>This week</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Discovery Toxicology</dc:title>
  <dc:creator>gfurman</dc:creator>
  <cp:lastModifiedBy>krissecor@carling.onmicrosoft.com</cp:lastModifiedBy>
  <cp:revision>46</cp:revision>
  <dcterms:created xsi:type="dcterms:W3CDTF">2017-02-24T15:21:49Z</dcterms:created>
  <dcterms:modified xsi:type="dcterms:W3CDTF">2017-03-15T18:31:51Z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2014-12-04T00:00:00Z</vt:filetime>
  </property>
  <property fmtid="{D5CDD505-2E9C-101B-9397-08002B2CF9AE}" pid="3" name="Creator">
    <vt:lpwstr>Microsoft® Office PowerPoint® 2007</vt:lpwstr>
  </property>
  <property fmtid="{D5CDD505-2E9C-101B-9397-08002B2CF9AE}" pid="4" name="LastSaved">
    <vt:filetime>2017-02-24T00:00:00Z</vt:filetime>
  </property>
</Properties>
</file>