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70" r:id="rId4"/>
    <p:sldId id="281" r:id="rId5"/>
    <p:sldId id="260" r:id="rId6"/>
    <p:sldId id="259" r:id="rId7"/>
    <p:sldId id="261" r:id="rId8"/>
    <p:sldId id="271" r:id="rId9"/>
    <p:sldId id="262" r:id="rId10"/>
    <p:sldId id="263" r:id="rId11"/>
    <p:sldId id="264" r:id="rId12"/>
    <p:sldId id="265" r:id="rId13"/>
    <p:sldId id="266" r:id="rId14"/>
    <p:sldId id="272" r:id="rId15"/>
    <p:sldId id="267" r:id="rId16"/>
    <p:sldId id="273" r:id="rId17"/>
    <p:sldId id="268" r:id="rId18"/>
    <p:sldId id="269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>
      <p:cViewPr>
        <p:scale>
          <a:sx n="123" d="100"/>
          <a:sy n="123" d="100"/>
        </p:scale>
        <p:origin x="784" y="-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BCC70-919B-6844-9050-15ACC610A44F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3B84-5742-2F4D-9EAD-3CF0C92C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3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3B84-5742-2F4D-9EAD-3CF0C92CC9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5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116" y="350773"/>
            <a:ext cx="8595766" cy="659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DA6AA-5EEE-6946-9775-B4FD1098B332}" type="datetime1">
              <a:rPr lang="en-US" smtClean="0"/>
              <a:t>3/27/17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7B8B2-E2AE-B846-BFBD-3DECFA324A3A}" type="datetime1">
              <a:rPr lang="en-US" smtClean="0"/>
              <a:t>3/27/17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A8A12-9817-7F40-998B-97666F446F16}" type="datetime1">
              <a:rPr lang="en-US" smtClean="0"/>
              <a:t>3/27/17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B91FE-FF23-014F-9DF1-A14D5E42C903}" type="datetime1">
              <a:rPr lang="en-US" smtClean="0"/>
              <a:t>3/27/17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B687-02B1-A54A-ADB8-EF7C7398DBB2}" type="datetime1">
              <a:rPr lang="en-US" smtClean="0"/>
              <a:t>3/27/17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1000" y="533400"/>
            <a:ext cx="8305800" cy="5715000"/>
          </a:xfrm>
          <a:custGeom>
            <a:avLst/>
            <a:gdLst/>
            <a:ahLst/>
            <a:cxnLst/>
            <a:rect l="l" t="t" r="r" b="b"/>
            <a:pathLst>
              <a:path w="8305800" h="5715000">
                <a:moveTo>
                  <a:pt x="0" y="784478"/>
                </a:moveTo>
                <a:lnTo>
                  <a:pt x="1431" y="736696"/>
                </a:lnTo>
                <a:lnTo>
                  <a:pt x="5672" y="689670"/>
                </a:lnTo>
                <a:lnTo>
                  <a:pt x="12639" y="643483"/>
                </a:lnTo>
                <a:lnTo>
                  <a:pt x="22251" y="598216"/>
                </a:lnTo>
                <a:lnTo>
                  <a:pt x="34425" y="553952"/>
                </a:lnTo>
                <a:lnTo>
                  <a:pt x="49080" y="510772"/>
                </a:lnTo>
                <a:lnTo>
                  <a:pt x="66133" y="468759"/>
                </a:lnTo>
                <a:lnTo>
                  <a:pt x="85503" y="427996"/>
                </a:lnTo>
                <a:lnTo>
                  <a:pt x="107107" y="388563"/>
                </a:lnTo>
                <a:lnTo>
                  <a:pt x="130863" y="350544"/>
                </a:lnTo>
                <a:lnTo>
                  <a:pt x="156689" y="314020"/>
                </a:lnTo>
                <a:lnTo>
                  <a:pt x="184504" y="279073"/>
                </a:lnTo>
                <a:lnTo>
                  <a:pt x="214225" y="245786"/>
                </a:lnTo>
                <a:lnTo>
                  <a:pt x="245770" y="214240"/>
                </a:lnTo>
                <a:lnTo>
                  <a:pt x="279056" y="184518"/>
                </a:lnTo>
                <a:lnTo>
                  <a:pt x="314003" y="156703"/>
                </a:lnTo>
                <a:lnTo>
                  <a:pt x="350528" y="130875"/>
                </a:lnTo>
                <a:lnTo>
                  <a:pt x="388548" y="107117"/>
                </a:lnTo>
                <a:lnTo>
                  <a:pt x="427982" y="85511"/>
                </a:lnTo>
                <a:lnTo>
                  <a:pt x="468748" y="66140"/>
                </a:lnTo>
                <a:lnTo>
                  <a:pt x="510764" y="49085"/>
                </a:lnTo>
                <a:lnTo>
                  <a:pt x="553947" y="34429"/>
                </a:lnTo>
                <a:lnTo>
                  <a:pt x="598215" y="22253"/>
                </a:lnTo>
                <a:lnTo>
                  <a:pt x="643487" y="12640"/>
                </a:lnTo>
                <a:lnTo>
                  <a:pt x="689681" y="5672"/>
                </a:lnTo>
                <a:lnTo>
                  <a:pt x="736714" y="1431"/>
                </a:lnTo>
                <a:lnTo>
                  <a:pt x="784504" y="0"/>
                </a:lnTo>
                <a:lnTo>
                  <a:pt x="7521321" y="0"/>
                </a:lnTo>
                <a:lnTo>
                  <a:pt x="7569103" y="1431"/>
                </a:lnTo>
                <a:lnTo>
                  <a:pt x="7616129" y="5672"/>
                </a:lnTo>
                <a:lnTo>
                  <a:pt x="7662316" y="12640"/>
                </a:lnTo>
                <a:lnTo>
                  <a:pt x="7707583" y="22253"/>
                </a:lnTo>
                <a:lnTo>
                  <a:pt x="7751847" y="34429"/>
                </a:lnTo>
                <a:lnTo>
                  <a:pt x="7795027" y="49085"/>
                </a:lnTo>
                <a:lnTo>
                  <a:pt x="7837040" y="66140"/>
                </a:lnTo>
                <a:lnTo>
                  <a:pt x="7877803" y="85511"/>
                </a:lnTo>
                <a:lnTo>
                  <a:pt x="7917236" y="107117"/>
                </a:lnTo>
                <a:lnTo>
                  <a:pt x="7955255" y="130875"/>
                </a:lnTo>
                <a:lnTo>
                  <a:pt x="7991779" y="156703"/>
                </a:lnTo>
                <a:lnTo>
                  <a:pt x="8026726" y="184518"/>
                </a:lnTo>
                <a:lnTo>
                  <a:pt x="8060013" y="214240"/>
                </a:lnTo>
                <a:lnTo>
                  <a:pt x="8091559" y="245786"/>
                </a:lnTo>
                <a:lnTo>
                  <a:pt x="8121281" y="279073"/>
                </a:lnTo>
                <a:lnTo>
                  <a:pt x="8149096" y="314020"/>
                </a:lnTo>
                <a:lnTo>
                  <a:pt x="8174924" y="350544"/>
                </a:lnTo>
                <a:lnTo>
                  <a:pt x="8198682" y="388563"/>
                </a:lnTo>
                <a:lnTo>
                  <a:pt x="8220288" y="427996"/>
                </a:lnTo>
                <a:lnTo>
                  <a:pt x="8239659" y="468759"/>
                </a:lnTo>
                <a:lnTo>
                  <a:pt x="8256714" y="510772"/>
                </a:lnTo>
                <a:lnTo>
                  <a:pt x="8271370" y="553952"/>
                </a:lnTo>
                <a:lnTo>
                  <a:pt x="8283546" y="598216"/>
                </a:lnTo>
                <a:lnTo>
                  <a:pt x="8293159" y="643483"/>
                </a:lnTo>
                <a:lnTo>
                  <a:pt x="8300127" y="689670"/>
                </a:lnTo>
                <a:lnTo>
                  <a:pt x="8304368" y="736696"/>
                </a:lnTo>
                <a:lnTo>
                  <a:pt x="8305800" y="784478"/>
                </a:lnTo>
                <a:lnTo>
                  <a:pt x="8305800" y="4930521"/>
                </a:lnTo>
                <a:lnTo>
                  <a:pt x="8304368" y="4978308"/>
                </a:lnTo>
                <a:lnTo>
                  <a:pt x="8300127" y="5025338"/>
                </a:lnTo>
                <a:lnTo>
                  <a:pt x="8293159" y="5071529"/>
                </a:lnTo>
                <a:lnTo>
                  <a:pt x="8283546" y="5116799"/>
                </a:lnTo>
                <a:lnTo>
                  <a:pt x="8271370" y="5161066"/>
                </a:lnTo>
                <a:lnTo>
                  <a:pt x="8256714" y="5204247"/>
                </a:lnTo>
                <a:lnTo>
                  <a:pt x="8239659" y="5246261"/>
                </a:lnTo>
                <a:lnTo>
                  <a:pt x="8220288" y="5287026"/>
                </a:lnTo>
                <a:lnTo>
                  <a:pt x="8198682" y="5326459"/>
                </a:lnTo>
                <a:lnTo>
                  <a:pt x="8174924" y="5364478"/>
                </a:lnTo>
                <a:lnTo>
                  <a:pt x="8149096" y="5401001"/>
                </a:lnTo>
                <a:lnTo>
                  <a:pt x="8121281" y="5435947"/>
                </a:lnTo>
                <a:lnTo>
                  <a:pt x="8091559" y="5469233"/>
                </a:lnTo>
                <a:lnTo>
                  <a:pt x="8060013" y="5500777"/>
                </a:lnTo>
                <a:lnTo>
                  <a:pt x="8026726" y="5530497"/>
                </a:lnTo>
                <a:lnTo>
                  <a:pt x="7991779" y="5558311"/>
                </a:lnTo>
                <a:lnTo>
                  <a:pt x="7955255" y="5584137"/>
                </a:lnTo>
                <a:lnTo>
                  <a:pt x="7917236" y="5607893"/>
                </a:lnTo>
                <a:lnTo>
                  <a:pt x="7877803" y="5629497"/>
                </a:lnTo>
                <a:lnTo>
                  <a:pt x="7837040" y="5648866"/>
                </a:lnTo>
                <a:lnTo>
                  <a:pt x="7795027" y="5665920"/>
                </a:lnTo>
                <a:lnTo>
                  <a:pt x="7751847" y="5680574"/>
                </a:lnTo>
                <a:lnTo>
                  <a:pt x="7707583" y="5692749"/>
                </a:lnTo>
                <a:lnTo>
                  <a:pt x="7662316" y="5702360"/>
                </a:lnTo>
                <a:lnTo>
                  <a:pt x="7616129" y="5709327"/>
                </a:lnTo>
                <a:lnTo>
                  <a:pt x="7569103" y="5713568"/>
                </a:lnTo>
                <a:lnTo>
                  <a:pt x="7521321" y="5715000"/>
                </a:lnTo>
                <a:lnTo>
                  <a:pt x="784491" y="5715000"/>
                </a:lnTo>
                <a:lnTo>
                  <a:pt x="736714" y="5713568"/>
                </a:lnTo>
                <a:lnTo>
                  <a:pt x="689681" y="5709327"/>
                </a:lnTo>
                <a:lnTo>
                  <a:pt x="643487" y="5702360"/>
                </a:lnTo>
                <a:lnTo>
                  <a:pt x="598215" y="5692749"/>
                </a:lnTo>
                <a:lnTo>
                  <a:pt x="553947" y="5680574"/>
                </a:lnTo>
                <a:lnTo>
                  <a:pt x="510764" y="5665920"/>
                </a:lnTo>
                <a:lnTo>
                  <a:pt x="468748" y="5648866"/>
                </a:lnTo>
                <a:lnTo>
                  <a:pt x="427982" y="5629497"/>
                </a:lnTo>
                <a:lnTo>
                  <a:pt x="388548" y="5607893"/>
                </a:lnTo>
                <a:lnTo>
                  <a:pt x="350528" y="5584137"/>
                </a:lnTo>
                <a:lnTo>
                  <a:pt x="314003" y="5558311"/>
                </a:lnTo>
                <a:lnTo>
                  <a:pt x="279056" y="5530497"/>
                </a:lnTo>
                <a:lnTo>
                  <a:pt x="245770" y="5500777"/>
                </a:lnTo>
                <a:lnTo>
                  <a:pt x="214225" y="5469233"/>
                </a:lnTo>
                <a:lnTo>
                  <a:pt x="184504" y="5435947"/>
                </a:lnTo>
                <a:lnTo>
                  <a:pt x="156689" y="5401001"/>
                </a:lnTo>
                <a:lnTo>
                  <a:pt x="130863" y="5364478"/>
                </a:lnTo>
                <a:lnTo>
                  <a:pt x="107107" y="5326459"/>
                </a:lnTo>
                <a:lnTo>
                  <a:pt x="85503" y="5287026"/>
                </a:lnTo>
                <a:lnTo>
                  <a:pt x="66133" y="5246261"/>
                </a:lnTo>
                <a:lnTo>
                  <a:pt x="49080" y="5204247"/>
                </a:lnTo>
                <a:lnTo>
                  <a:pt x="34425" y="5161066"/>
                </a:lnTo>
                <a:lnTo>
                  <a:pt x="22251" y="5116799"/>
                </a:lnTo>
                <a:lnTo>
                  <a:pt x="12639" y="5071529"/>
                </a:lnTo>
                <a:lnTo>
                  <a:pt x="5672" y="5025338"/>
                </a:lnTo>
                <a:lnTo>
                  <a:pt x="1431" y="4978308"/>
                </a:lnTo>
                <a:lnTo>
                  <a:pt x="0" y="4930521"/>
                </a:lnTo>
                <a:lnTo>
                  <a:pt x="0" y="784478"/>
                </a:lnTo>
                <a:close/>
              </a:path>
            </a:pathLst>
          </a:custGeom>
          <a:ln w="5080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51129"/>
            <a:ext cx="8534400" cy="1220470"/>
          </a:xfrm>
          <a:custGeom>
            <a:avLst/>
            <a:gdLst/>
            <a:ahLst/>
            <a:cxnLst/>
            <a:rect l="l" t="t" r="r" b="b"/>
            <a:pathLst>
              <a:path w="8534400" h="1220470">
                <a:moveTo>
                  <a:pt x="7924800" y="0"/>
                </a:moveTo>
                <a:lnTo>
                  <a:pt x="0" y="1270"/>
                </a:lnTo>
                <a:lnTo>
                  <a:pt x="0" y="1220470"/>
                </a:lnTo>
                <a:lnTo>
                  <a:pt x="7923530" y="1220470"/>
                </a:lnTo>
                <a:lnTo>
                  <a:pt x="7971326" y="1218635"/>
                </a:lnTo>
                <a:lnTo>
                  <a:pt x="8018107" y="1213221"/>
                </a:lnTo>
                <a:lnTo>
                  <a:pt x="8063737" y="1204363"/>
                </a:lnTo>
                <a:lnTo>
                  <a:pt x="8108080" y="1192198"/>
                </a:lnTo>
                <a:lnTo>
                  <a:pt x="8151003" y="1176861"/>
                </a:lnTo>
                <a:lnTo>
                  <a:pt x="8192370" y="1158488"/>
                </a:lnTo>
                <a:lnTo>
                  <a:pt x="8232045" y="1137214"/>
                </a:lnTo>
                <a:lnTo>
                  <a:pt x="8269895" y="1113176"/>
                </a:lnTo>
                <a:lnTo>
                  <a:pt x="8305785" y="1086509"/>
                </a:lnTo>
                <a:lnTo>
                  <a:pt x="8339578" y="1057348"/>
                </a:lnTo>
                <a:lnTo>
                  <a:pt x="8371141" y="1025831"/>
                </a:lnTo>
                <a:lnTo>
                  <a:pt x="8400339" y="992092"/>
                </a:lnTo>
                <a:lnTo>
                  <a:pt x="8427035" y="956267"/>
                </a:lnTo>
                <a:lnTo>
                  <a:pt x="8451097" y="918492"/>
                </a:lnTo>
                <a:lnTo>
                  <a:pt x="8472388" y="878902"/>
                </a:lnTo>
                <a:lnTo>
                  <a:pt x="8490774" y="837635"/>
                </a:lnTo>
                <a:lnTo>
                  <a:pt x="8506119" y="794824"/>
                </a:lnTo>
                <a:lnTo>
                  <a:pt x="8518289" y="750607"/>
                </a:lnTo>
                <a:lnTo>
                  <a:pt x="8527149" y="705118"/>
                </a:lnTo>
                <a:lnTo>
                  <a:pt x="8532565" y="658493"/>
                </a:lnTo>
                <a:lnTo>
                  <a:pt x="8534400" y="610870"/>
                </a:lnTo>
                <a:lnTo>
                  <a:pt x="8532565" y="563097"/>
                </a:lnTo>
                <a:lnTo>
                  <a:pt x="8527151" y="516353"/>
                </a:lnTo>
                <a:lnTo>
                  <a:pt x="8518293" y="470769"/>
                </a:lnTo>
                <a:lnTo>
                  <a:pt x="8506128" y="426478"/>
                </a:lnTo>
                <a:lnTo>
                  <a:pt x="8490791" y="383613"/>
                </a:lnTo>
                <a:lnTo>
                  <a:pt x="8472418" y="342307"/>
                </a:lnTo>
                <a:lnTo>
                  <a:pt x="8451144" y="302692"/>
                </a:lnTo>
                <a:lnTo>
                  <a:pt x="8427106" y="264901"/>
                </a:lnTo>
                <a:lnTo>
                  <a:pt x="8400439" y="229068"/>
                </a:lnTo>
                <a:lnTo>
                  <a:pt x="8371278" y="195323"/>
                </a:lnTo>
                <a:lnTo>
                  <a:pt x="8339761" y="163801"/>
                </a:lnTo>
                <a:lnTo>
                  <a:pt x="8306022" y="134634"/>
                </a:lnTo>
                <a:lnTo>
                  <a:pt x="8270197" y="107954"/>
                </a:lnTo>
                <a:lnTo>
                  <a:pt x="8232422" y="83895"/>
                </a:lnTo>
                <a:lnTo>
                  <a:pt x="8192832" y="62589"/>
                </a:lnTo>
                <a:lnTo>
                  <a:pt x="8151565" y="44168"/>
                </a:lnTo>
                <a:lnTo>
                  <a:pt x="8108754" y="28767"/>
                </a:lnTo>
                <a:lnTo>
                  <a:pt x="8064537" y="16516"/>
                </a:lnTo>
                <a:lnTo>
                  <a:pt x="8019048" y="7550"/>
                </a:lnTo>
                <a:lnTo>
                  <a:pt x="7972423" y="2000"/>
                </a:lnTo>
                <a:lnTo>
                  <a:pt x="7924800" y="0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659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310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5940" y="6505237"/>
            <a:ext cx="5556250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5E41-B5CD-6841-889E-C85621886403}" type="datetime1">
              <a:rPr lang="en-US" smtClean="0"/>
              <a:t>3/27/17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7164" y="6520477"/>
            <a:ext cx="191134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api.jquery.com/remove/" TargetMode="External"/><Relationship Id="rId5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jsonlint.com/" TargetMode="External"/><Relationship Id="rId5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something.com)/" TargetMode="External"/><Relationship Id="rId5" Type="http://schemas.openxmlformats.org/officeDocument/2006/relationships/hyperlink" Target="http://api.jquery.com/prop/" TargetMode="External"/><Relationship Id="rId6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057400"/>
            <a:ext cx="7391400" cy="3352800"/>
          </a:xfrm>
          <a:custGeom>
            <a:avLst/>
            <a:gdLst/>
            <a:ahLst/>
            <a:cxnLst/>
            <a:rect l="l" t="t" r="r" b="b"/>
            <a:pathLst>
              <a:path w="7391400" h="3352800">
                <a:moveTo>
                  <a:pt x="0" y="558800"/>
                </a:moveTo>
                <a:lnTo>
                  <a:pt x="2051" y="510585"/>
                </a:lnTo>
                <a:lnTo>
                  <a:pt x="8092" y="463509"/>
                </a:lnTo>
                <a:lnTo>
                  <a:pt x="17957" y="417740"/>
                </a:lnTo>
                <a:lnTo>
                  <a:pt x="31477" y="373445"/>
                </a:lnTo>
                <a:lnTo>
                  <a:pt x="48483" y="330792"/>
                </a:lnTo>
                <a:lnTo>
                  <a:pt x="68810" y="289949"/>
                </a:lnTo>
                <a:lnTo>
                  <a:pt x="92288" y="251083"/>
                </a:lnTo>
                <a:lnTo>
                  <a:pt x="118751" y="214362"/>
                </a:lnTo>
                <a:lnTo>
                  <a:pt x="148029" y="179955"/>
                </a:lnTo>
                <a:lnTo>
                  <a:pt x="179957" y="148028"/>
                </a:lnTo>
                <a:lnTo>
                  <a:pt x="214365" y="118750"/>
                </a:lnTo>
                <a:lnTo>
                  <a:pt x="251086" y="92288"/>
                </a:lnTo>
                <a:lnTo>
                  <a:pt x="289953" y="68809"/>
                </a:lnTo>
                <a:lnTo>
                  <a:pt x="330797" y="48483"/>
                </a:lnTo>
                <a:lnTo>
                  <a:pt x="373451" y="31476"/>
                </a:lnTo>
                <a:lnTo>
                  <a:pt x="417748" y="17957"/>
                </a:lnTo>
                <a:lnTo>
                  <a:pt x="463518" y="8092"/>
                </a:lnTo>
                <a:lnTo>
                  <a:pt x="510596" y="2051"/>
                </a:lnTo>
                <a:lnTo>
                  <a:pt x="558812" y="0"/>
                </a:lnTo>
                <a:lnTo>
                  <a:pt x="6832600" y="0"/>
                </a:lnTo>
                <a:lnTo>
                  <a:pt x="6880814" y="2051"/>
                </a:lnTo>
                <a:lnTo>
                  <a:pt x="6927890" y="8092"/>
                </a:lnTo>
                <a:lnTo>
                  <a:pt x="6973659" y="17957"/>
                </a:lnTo>
                <a:lnTo>
                  <a:pt x="7017954" y="31476"/>
                </a:lnTo>
                <a:lnTo>
                  <a:pt x="7060607" y="48483"/>
                </a:lnTo>
                <a:lnTo>
                  <a:pt x="7101450" y="68809"/>
                </a:lnTo>
                <a:lnTo>
                  <a:pt x="7140316" y="92288"/>
                </a:lnTo>
                <a:lnTo>
                  <a:pt x="7177037" y="118750"/>
                </a:lnTo>
                <a:lnTo>
                  <a:pt x="7211444" y="148028"/>
                </a:lnTo>
                <a:lnTo>
                  <a:pt x="7243371" y="179955"/>
                </a:lnTo>
                <a:lnTo>
                  <a:pt x="7272649" y="214362"/>
                </a:lnTo>
                <a:lnTo>
                  <a:pt x="7299111" y="251083"/>
                </a:lnTo>
                <a:lnTo>
                  <a:pt x="7322590" y="289949"/>
                </a:lnTo>
                <a:lnTo>
                  <a:pt x="7342916" y="330792"/>
                </a:lnTo>
                <a:lnTo>
                  <a:pt x="7359923" y="373445"/>
                </a:lnTo>
                <a:lnTo>
                  <a:pt x="7373442" y="417740"/>
                </a:lnTo>
                <a:lnTo>
                  <a:pt x="7383307" y="463509"/>
                </a:lnTo>
                <a:lnTo>
                  <a:pt x="7389348" y="510585"/>
                </a:lnTo>
                <a:lnTo>
                  <a:pt x="7391400" y="558800"/>
                </a:lnTo>
                <a:lnTo>
                  <a:pt x="7391400" y="2794000"/>
                </a:lnTo>
                <a:lnTo>
                  <a:pt x="7389348" y="2842214"/>
                </a:lnTo>
                <a:lnTo>
                  <a:pt x="7383307" y="2889290"/>
                </a:lnTo>
                <a:lnTo>
                  <a:pt x="7373442" y="2935059"/>
                </a:lnTo>
                <a:lnTo>
                  <a:pt x="7359923" y="2979354"/>
                </a:lnTo>
                <a:lnTo>
                  <a:pt x="7342916" y="3022007"/>
                </a:lnTo>
                <a:lnTo>
                  <a:pt x="7322590" y="3062850"/>
                </a:lnTo>
                <a:lnTo>
                  <a:pt x="7299111" y="3101716"/>
                </a:lnTo>
                <a:lnTo>
                  <a:pt x="7272649" y="3138437"/>
                </a:lnTo>
                <a:lnTo>
                  <a:pt x="7243371" y="3172844"/>
                </a:lnTo>
                <a:lnTo>
                  <a:pt x="7211444" y="3204771"/>
                </a:lnTo>
                <a:lnTo>
                  <a:pt x="7177037" y="3234049"/>
                </a:lnTo>
                <a:lnTo>
                  <a:pt x="7140316" y="3260511"/>
                </a:lnTo>
                <a:lnTo>
                  <a:pt x="7101450" y="3283990"/>
                </a:lnTo>
                <a:lnTo>
                  <a:pt x="7060607" y="3304316"/>
                </a:lnTo>
                <a:lnTo>
                  <a:pt x="7017954" y="3321323"/>
                </a:lnTo>
                <a:lnTo>
                  <a:pt x="6973659" y="3334842"/>
                </a:lnTo>
                <a:lnTo>
                  <a:pt x="6927890" y="3344707"/>
                </a:lnTo>
                <a:lnTo>
                  <a:pt x="6880814" y="3350748"/>
                </a:lnTo>
                <a:lnTo>
                  <a:pt x="6832600" y="3352800"/>
                </a:lnTo>
                <a:lnTo>
                  <a:pt x="558812" y="3352800"/>
                </a:lnTo>
                <a:lnTo>
                  <a:pt x="510596" y="3350748"/>
                </a:lnTo>
                <a:lnTo>
                  <a:pt x="463518" y="3344707"/>
                </a:lnTo>
                <a:lnTo>
                  <a:pt x="417748" y="3334842"/>
                </a:lnTo>
                <a:lnTo>
                  <a:pt x="373451" y="3321323"/>
                </a:lnTo>
                <a:lnTo>
                  <a:pt x="330797" y="3304316"/>
                </a:lnTo>
                <a:lnTo>
                  <a:pt x="289953" y="3283990"/>
                </a:lnTo>
                <a:lnTo>
                  <a:pt x="251086" y="3260511"/>
                </a:lnTo>
                <a:lnTo>
                  <a:pt x="214365" y="3234049"/>
                </a:lnTo>
                <a:lnTo>
                  <a:pt x="179957" y="3204771"/>
                </a:lnTo>
                <a:lnTo>
                  <a:pt x="148029" y="3172844"/>
                </a:lnTo>
                <a:lnTo>
                  <a:pt x="118751" y="3138437"/>
                </a:lnTo>
                <a:lnTo>
                  <a:pt x="92288" y="3101716"/>
                </a:lnTo>
                <a:lnTo>
                  <a:pt x="68810" y="3062850"/>
                </a:lnTo>
                <a:lnTo>
                  <a:pt x="48483" y="3022007"/>
                </a:lnTo>
                <a:lnTo>
                  <a:pt x="31477" y="2979354"/>
                </a:lnTo>
                <a:lnTo>
                  <a:pt x="17957" y="2935059"/>
                </a:lnTo>
                <a:lnTo>
                  <a:pt x="8092" y="2889290"/>
                </a:lnTo>
                <a:lnTo>
                  <a:pt x="2051" y="2842214"/>
                </a:lnTo>
                <a:lnTo>
                  <a:pt x="0" y="2794000"/>
                </a:lnTo>
                <a:lnTo>
                  <a:pt x="0" y="558800"/>
                </a:lnTo>
                <a:close/>
              </a:path>
            </a:pathLst>
          </a:custGeom>
          <a:ln w="5080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914400"/>
            <a:ext cx="7162800" cy="990600"/>
          </a:xfrm>
          <a:custGeom>
            <a:avLst/>
            <a:gdLst/>
            <a:ahLst/>
            <a:cxnLst/>
            <a:rect l="l" t="t" r="r" b="b"/>
            <a:pathLst>
              <a:path w="7162800" h="990600">
                <a:moveTo>
                  <a:pt x="0" y="990600"/>
                </a:moveTo>
                <a:lnTo>
                  <a:pt x="7162800" y="990600"/>
                </a:lnTo>
                <a:lnTo>
                  <a:pt x="71628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ln w="5715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369822"/>
            <a:ext cx="8991600" cy="1830705"/>
          </a:xfrm>
          <a:custGeom>
            <a:avLst/>
            <a:gdLst/>
            <a:ahLst/>
            <a:cxnLst/>
            <a:rect l="l" t="t" r="r" b="b"/>
            <a:pathLst>
              <a:path w="8991600" h="1830705">
                <a:moveTo>
                  <a:pt x="8077200" y="0"/>
                </a:moveTo>
                <a:lnTo>
                  <a:pt x="0" y="1777"/>
                </a:lnTo>
                <a:lnTo>
                  <a:pt x="0" y="1830577"/>
                </a:lnTo>
                <a:lnTo>
                  <a:pt x="8075422" y="1830577"/>
                </a:lnTo>
                <a:lnTo>
                  <a:pt x="8124134" y="1829309"/>
                </a:lnTo>
                <a:lnTo>
                  <a:pt x="8172178" y="1825546"/>
                </a:lnTo>
                <a:lnTo>
                  <a:pt x="8219490" y="1819352"/>
                </a:lnTo>
                <a:lnTo>
                  <a:pt x="8266008" y="1810790"/>
                </a:lnTo>
                <a:lnTo>
                  <a:pt x="8311668" y="1799923"/>
                </a:lnTo>
                <a:lnTo>
                  <a:pt x="8356408" y="1786816"/>
                </a:lnTo>
                <a:lnTo>
                  <a:pt x="8400164" y="1771531"/>
                </a:lnTo>
                <a:lnTo>
                  <a:pt x="8442873" y="1754131"/>
                </a:lnTo>
                <a:lnTo>
                  <a:pt x="8484474" y="1734681"/>
                </a:lnTo>
                <a:lnTo>
                  <a:pt x="8524901" y="1713243"/>
                </a:lnTo>
                <a:lnTo>
                  <a:pt x="8564094" y="1689881"/>
                </a:lnTo>
                <a:lnTo>
                  <a:pt x="8601988" y="1664658"/>
                </a:lnTo>
                <a:lnTo>
                  <a:pt x="8638522" y="1637637"/>
                </a:lnTo>
                <a:lnTo>
                  <a:pt x="8673631" y="1608883"/>
                </a:lnTo>
                <a:lnTo>
                  <a:pt x="8707253" y="1578458"/>
                </a:lnTo>
                <a:lnTo>
                  <a:pt x="8739325" y="1546426"/>
                </a:lnTo>
                <a:lnTo>
                  <a:pt x="8769784" y="1512850"/>
                </a:lnTo>
                <a:lnTo>
                  <a:pt x="8798567" y="1477794"/>
                </a:lnTo>
                <a:lnTo>
                  <a:pt x="8825612" y="1441320"/>
                </a:lnTo>
                <a:lnTo>
                  <a:pt x="8850854" y="1403493"/>
                </a:lnTo>
                <a:lnTo>
                  <a:pt x="8874232" y="1364376"/>
                </a:lnTo>
                <a:lnTo>
                  <a:pt x="8895682" y="1324031"/>
                </a:lnTo>
                <a:lnTo>
                  <a:pt x="8915141" y="1282523"/>
                </a:lnTo>
                <a:lnTo>
                  <a:pt x="8932547" y="1239915"/>
                </a:lnTo>
                <a:lnTo>
                  <a:pt x="8947836" y="1196270"/>
                </a:lnTo>
                <a:lnTo>
                  <a:pt x="8960946" y="1151652"/>
                </a:lnTo>
                <a:lnTo>
                  <a:pt x="8971814" y="1106124"/>
                </a:lnTo>
                <a:lnTo>
                  <a:pt x="8980375" y="1059749"/>
                </a:lnTo>
                <a:lnTo>
                  <a:pt x="8986569" y="1012590"/>
                </a:lnTo>
                <a:lnTo>
                  <a:pt x="8990331" y="964712"/>
                </a:lnTo>
                <a:lnTo>
                  <a:pt x="8991600" y="916177"/>
                </a:lnTo>
                <a:lnTo>
                  <a:pt x="8990331" y="867470"/>
                </a:lnTo>
                <a:lnTo>
                  <a:pt x="8986570" y="819442"/>
                </a:lnTo>
                <a:lnTo>
                  <a:pt x="8980377" y="772154"/>
                </a:lnTo>
                <a:lnTo>
                  <a:pt x="8971817" y="725668"/>
                </a:lnTo>
                <a:lnTo>
                  <a:pt x="8960954" y="680047"/>
                </a:lnTo>
                <a:lnTo>
                  <a:pt x="8947849" y="635352"/>
                </a:lnTo>
                <a:lnTo>
                  <a:pt x="8932568" y="591646"/>
                </a:lnTo>
                <a:lnTo>
                  <a:pt x="8915172" y="548989"/>
                </a:lnTo>
                <a:lnTo>
                  <a:pt x="8895725" y="507445"/>
                </a:lnTo>
                <a:lnTo>
                  <a:pt x="8874292" y="467074"/>
                </a:lnTo>
                <a:lnTo>
                  <a:pt x="8850933" y="427938"/>
                </a:lnTo>
                <a:lnTo>
                  <a:pt x="8825715" y="390100"/>
                </a:lnTo>
                <a:lnTo>
                  <a:pt x="8798698" y="353622"/>
                </a:lnTo>
                <a:lnTo>
                  <a:pt x="8769948" y="318565"/>
                </a:lnTo>
                <a:lnTo>
                  <a:pt x="8739526" y="284991"/>
                </a:lnTo>
                <a:lnTo>
                  <a:pt x="8707497" y="252962"/>
                </a:lnTo>
                <a:lnTo>
                  <a:pt x="8673924" y="222539"/>
                </a:lnTo>
                <a:lnTo>
                  <a:pt x="8638870" y="193786"/>
                </a:lnTo>
                <a:lnTo>
                  <a:pt x="8602398" y="166763"/>
                </a:lnTo>
                <a:lnTo>
                  <a:pt x="8564572" y="141533"/>
                </a:lnTo>
                <a:lnTo>
                  <a:pt x="8525454" y="118157"/>
                </a:lnTo>
                <a:lnTo>
                  <a:pt x="8485109" y="96697"/>
                </a:lnTo>
                <a:lnTo>
                  <a:pt x="8443599" y="77215"/>
                </a:lnTo>
                <a:lnTo>
                  <a:pt x="8400989" y="59774"/>
                </a:lnTo>
                <a:lnTo>
                  <a:pt x="8357340" y="44434"/>
                </a:lnTo>
                <a:lnTo>
                  <a:pt x="8312717" y="31258"/>
                </a:lnTo>
                <a:lnTo>
                  <a:pt x="8267183" y="20308"/>
                </a:lnTo>
                <a:lnTo>
                  <a:pt x="8220801" y="11645"/>
                </a:lnTo>
                <a:lnTo>
                  <a:pt x="8173634" y="5331"/>
                </a:lnTo>
                <a:lnTo>
                  <a:pt x="8125746" y="1429"/>
                </a:lnTo>
                <a:lnTo>
                  <a:pt x="8077200" y="0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048000"/>
            <a:ext cx="8305800" cy="0"/>
          </a:xfrm>
          <a:custGeom>
            <a:avLst/>
            <a:gdLst/>
            <a:ahLst/>
            <a:cxnLst/>
            <a:rect l="l" t="t" r="r" b="b"/>
            <a:pathLst>
              <a:path w="8305800">
                <a:moveTo>
                  <a:pt x="0" y="0"/>
                </a:moveTo>
                <a:lnTo>
                  <a:pt x="830580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1897379"/>
            <a:ext cx="5036185" cy="659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Session</a:t>
            </a:r>
            <a:r>
              <a:rPr spc="-50" dirty="0"/>
              <a:t> </a:t>
            </a:r>
            <a:r>
              <a:rPr spc="-5" dirty="0" smtClean="0"/>
              <a:t>#</a:t>
            </a:r>
            <a:r>
              <a:rPr lang="en-US" spc="-5" dirty="0" smtClean="0"/>
              <a:t>3</a:t>
            </a:r>
            <a:r>
              <a:rPr spc="-5" dirty="0" smtClean="0"/>
              <a:t>:Overview</a:t>
            </a:r>
            <a:endParaRPr spc="-5" dirty="0"/>
          </a:p>
        </p:txBody>
      </p:sp>
      <p:sp>
        <p:nvSpPr>
          <p:cNvPr id="8" name="object 8"/>
          <p:cNvSpPr/>
          <p:nvPr/>
        </p:nvSpPr>
        <p:spPr>
          <a:xfrm>
            <a:off x="6400800" y="4343336"/>
            <a:ext cx="2387600" cy="1716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dirty="0" smtClean="0"/>
              <a:t>© Kristian </a:t>
            </a:r>
            <a:r>
              <a:rPr lang="en-US" spc="-5" dirty="0" err="1" smtClean="0"/>
              <a:t>Secor</a:t>
            </a:r>
            <a:r>
              <a:rPr lang="en-US" spc="-5" dirty="0" smtClean="0"/>
              <a:t> 2017 UC San Diego Extension Online Learning Course: HTML5 and jQuery</a:t>
            </a:r>
            <a:endParaRPr lang="en-US"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Elements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5262979"/>
          </a:xfrm>
        </p:spPr>
        <p:txBody>
          <a:bodyPr/>
          <a:lstStyle/>
          <a:p>
            <a:r>
              <a:rPr lang="en-US" dirty="0" smtClean="0"/>
              <a:t>We can move elements</a:t>
            </a:r>
          </a:p>
          <a:p>
            <a:endParaRPr lang="en-US" dirty="0"/>
          </a:p>
          <a:p>
            <a:r>
              <a:rPr lang="en-US" dirty="0" smtClean="0"/>
              <a:t>&lt;div </a:t>
            </a:r>
            <a:r>
              <a:rPr lang="en-US" dirty="0"/>
              <a:t>class="container"&gt;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&lt;h2&gt;Greetings&lt;/h2&gt;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p&gt;Test&lt;/p&gt;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div class="inner"&gt;Hello&lt;/div&gt;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p&gt;Test&lt;/p&gt;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div class="inner"&gt;Goodbye&lt;/div&gt;&lt;/</a:t>
            </a:r>
            <a:r>
              <a:rPr lang="en-US" dirty="0" smtClean="0"/>
              <a:t>div&gt;</a:t>
            </a:r>
          </a:p>
          <a:p>
            <a:endParaRPr lang="en-US" dirty="0"/>
          </a:p>
          <a:p>
            <a:r>
              <a:rPr lang="en-US" dirty="0" smtClean="0"/>
              <a:t>If we apply: $( </a:t>
            </a:r>
            <a:r>
              <a:rPr lang="en-US" dirty="0"/>
              <a:t>"h2" ).</a:t>
            </a:r>
            <a:r>
              <a:rPr lang="en-US" dirty="0" err="1"/>
              <a:t>insertBefore</a:t>
            </a:r>
            <a:r>
              <a:rPr lang="en-US" dirty="0"/>
              <a:t>( $( ".container" ) </a:t>
            </a:r>
            <a:r>
              <a:rPr lang="en-US" dirty="0" smtClean="0"/>
              <a:t>);</a:t>
            </a:r>
          </a:p>
          <a:p>
            <a:endParaRPr lang="en-US" dirty="0" smtClean="0"/>
          </a:p>
          <a:p>
            <a:r>
              <a:rPr lang="en-US" dirty="0" smtClean="0"/>
              <a:t>We get the following</a:t>
            </a:r>
          </a:p>
          <a:p>
            <a:endParaRPr lang="en-US" dirty="0"/>
          </a:p>
          <a:p>
            <a:r>
              <a:rPr lang="en-US" dirty="0"/>
              <a:t>&lt;h2&gt;Greetings&lt;/h2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&lt;</a:t>
            </a:r>
            <a:r>
              <a:rPr lang="en-US" dirty="0"/>
              <a:t>div class="container"&gt;  &lt;div class="inner"&gt;Hello&lt;/div&gt;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div class="inner"&gt;Goodbye&lt;/div&gt;&lt;/div&gt;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 Elements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801314"/>
          </a:xfrm>
        </p:spPr>
        <p:txBody>
          <a:bodyPr/>
          <a:lstStyle/>
          <a:p>
            <a:r>
              <a:rPr lang="en-US" sz="2000" b="1" dirty="0"/>
              <a:t>w</a:t>
            </a:r>
            <a:r>
              <a:rPr lang="en-US" sz="2000" b="1" dirty="0" smtClean="0"/>
              <a:t>rap(): will group elements inside its argument</a:t>
            </a:r>
          </a:p>
          <a:p>
            <a:endParaRPr lang="en-US" sz="1600" dirty="0" smtClean="0"/>
          </a:p>
          <a:p>
            <a:r>
              <a:rPr lang="en-US" sz="1600" dirty="0"/>
              <a:t>&lt;div class="container"&gt;  </a:t>
            </a:r>
            <a:endParaRPr lang="en-US" sz="1600" dirty="0" smtClean="0"/>
          </a:p>
          <a:p>
            <a:r>
              <a:rPr lang="en-US" sz="1600" dirty="0" smtClean="0"/>
              <a:t>&lt;</a:t>
            </a:r>
            <a:r>
              <a:rPr lang="en-US" sz="1600" dirty="0"/>
              <a:t>div class="inner"&gt;Hello&lt;/div&gt;  </a:t>
            </a:r>
            <a:endParaRPr lang="en-US" sz="1600" dirty="0" smtClean="0"/>
          </a:p>
          <a:p>
            <a:r>
              <a:rPr lang="en-US" sz="1600" dirty="0" smtClean="0"/>
              <a:t>&lt;</a:t>
            </a:r>
            <a:r>
              <a:rPr lang="en-US" sz="1600" dirty="0"/>
              <a:t>div class="inner"&gt;Goodbye&lt;/div</a:t>
            </a:r>
            <a:r>
              <a:rPr lang="en-US" sz="1600" dirty="0" smtClean="0"/>
              <a:t>&gt;</a:t>
            </a:r>
          </a:p>
          <a:p>
            <a:r>
              <a:rPr lang="en-US" sz="1600" dirty="0" smtClean="0"/>
              <a:t>&lt;/</a:t>
            </a:r>
            <a:r>
              <a:rPr lang="en-US" sz="1600" dirty="0"/>
              <a:t>div</a:t>
            </a:r>
            <a:r>
              <a:rPr lang="en-US" sz="1600" dirty="0" smtClean="0"/>
              <a:t>&gt;</a:t>
            </a:r>
          </a:p>
          <a:p>
            <a:r>
              <a:rPr lang="en-US" sz="1600" b="1" dirty="0" smtClean="0"/>
              <a:t>If we apply:</a:t>
            </a:r>
            <a:endParaRPr lang="en-US" sz="1600" b="1" dirty="0"/>
          </a:p>
          <a:p>
            <a:r>
              <a:rPr lang="mr-IN" sz="1600" dirty="0"/>
              <a:t>$( ".</a:t>
            </a:r>
            <a:r>
              <a:rPr lang="mr-IN" sz="1600" dirty="0" err="1"/>
              <a:t>inner</a:t>
            </a:r>
            <a:r>
              <a:rPr lang="mr-IN" sz="1600" dirty="0"/>
              <a:t>" ).</a:t>
            </a:r>
            <a:r>
              <a:rPr lang="mr-IN" sz="1600" dirty="0" err="1"/>
              <a:t>wrap</a:t>
            </a:r>
            <a:r>
              <a:rPr lang="mr-IN" sz="1600" dirty="0"/>
              <a:t>( "&lt;</a:t>
            </a:r>
            <a:r>
              <a:rPr lang="mr-IN" sz="1600" dirty="0" err="1"/>
              <a:t>div</a:t>
            </a:r>
            <a:r>
              <a:rPr lang="mr-IN" sz="1600" dirty="0"/>
              <a:t> </a:t>
            </a:r>
            <a:r>
              <a:rPr lang="mr-IN" sz="1600" dirty="0" err="1"/>
              <a:t>class</a:t>
            </a:r>
            <a:r>
              <a:rPr lang="mr-IN" sz="1600" dirty="0"/>
              <a:t>='</a:t>
            </a:r>
            <a:r>
              <a:rPr lang="mr-IN" sz="1600" dirty="0" err="1"/>
              <a:t>new</a:t>
            </a:r>
            <a:r>
              <a:rPr lang="mr-IN" sz="1600" dirty="0"/>
              <a:t>'&gt;&lt;/</a:t>
            </a:r>
            <a:r>
              <a:rPr lang="mr-IN" sz="1600" dirty="0" err="1"/>
              <a:t>div</a:t>
            </a:r>
            <a:r>
              <a:rPr lang="mr-IN" sz="1600" dirty="0"/>
              <a:t>&gt;" </a:t>
            </a:r>
            <a:r>
              <a:rPr lang="mr-IN" sz="1600" dirty="0" smtClean="0"/>
              <a:t>);</a:t>
            </a:r>
            <a:endParaRPr lang="en-US" sz="1600" dirty="0"/>
          </a:p>
          <a:p>
            <a:r>
              <a:rPr lang="en-US" sz="1600" b="1" dirty="0" smtClean="0"/>
              <a:t>Will result in: </a:t>
            </a:r>
          </a:p>
          <a:p>
            <a:r>
              <a:rPr lang="en-US" sz="1600" dirty="0"/>
              <a:t>&lt;div class="container"&gt;  </a:t>
            </a:r>
            <a:endParaRPr lang="en-US" sz="1600" dirty="0" smtClean="0"/>
          </a:p>
          <a:p>
            <a:r>
              <a:rPr lang="en-US" sz="1600" dirty="0" smtClean="0"/>
              <a:t>&lt;</a:t>
            </a:r>
            <a:r>
              <a:rPr lang="en-US" sz="1600" dirty="0"/>
              <a:t>div class="new"&gt;    </a:t>
            </a:r>
            <a:endParaRPr lang="en-US" sz="1600" dirty="0" smtClean="0"/>
          </a:p>
          <a:p>
            <a:r>
              <a:rPr lang="en-US" sz="1600" dirty="0" smtClean="0"/>
              <a:t>&lt;</a:t>
            </a:r>
            <a:r>
              <a:rPr lang="en-US" sz="1600" dirty="0"/>
              <a:t>div class="inner"&gt;Hello&lt;/div&gt;  </a:t>
            </a:r>
            <a:endParaRPr lang="en-US" sz="1600" dirty="0" smtClean="0"/>
          </a:p>
          <a:p>
            <a:r>
              <a:rPr lang="en-US" sz="1600" dirty="0" smtClean="0"/>
              <a:t>&lt;/</a:t>
            </a:r>
            <a:r>
              <a:rPr lang="en-US" sz="1600" dirty="0"/>
              <a:t>div&gt;  </a:t>
            </a:r>
            <a:endParaRPr lang="en-US" sz="1600" dirty="0" smtClean="0"/>
          </a:p>
          <a:p>
            <a:r>
              <a:rPr lang="en-US" sz="1600" dirty="0" smtClean="0"/>
              <a:t>&lt;</a:t>
            </a:r>
            <a:r>
              <a:rPr lang="en-US" sz="1600" dirty="0"/>
              <a:t>div class="new"&gt;   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&lt;div class="inner"&gt;Goodbye&lt;/div&gt;  </a:t>
            </a:r>
            <a:endParaRPr lang="en-US" sz="1600" dirty="0" smtClean="0"/>
          </a:p>
          <a:p>
            <a:r>
              <a:rPr lang="en-US" sz="1600" dirty="0" smtClean="0"/>
              <a:t>&lt;/</a:t>
            </a:r>
            <a:r>
              <a:rPr lang="en-US" sz="1600" dirty="0"/>
              <a:t>div</a:t>
            </a:r>
            <a:r>
              <a:rPr lang="en-US" sz="1600" dirty="0" smtClean="0"/>
              <a:t>&gt;</a:t>
            </a:r>
          </a:p>
          <a:p>
            <a:r>
              <a:rPr lang="en-US" sz="1600" dirty="0" smtClean="0"/>
              <a:t>&lt;/</a:t>
            </a:r>
            <a:r>
              <a:rPr lang="en-US" sz="1600" dirty="0"/>
              <a:t>div&gt;</a:t>
            </a:r>
            <a:endParaRPr lang="en-US" sz="16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1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615553"/>
          </a:xfrm>
        </p:spPr>
        <p:txBody>
          <a:bodyPr/>
          <a:lstStyle/>
          <a:p>
            <a:r>
              <a:rPr lang="en-US" sz="4000" dirty="0" smtClean="0"/>
              <a:t>Replacing Elements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0"/>
            <a:ext cx="7767319" cy="4278094"/>
          </a:xfrm>
        </p:spPr>
        <p:txBody>
          <a:bodyPr/>
          <a:lstStyle/>
          <a:p>
            <a:r>
              <a:rPr lang="en-US" dirty="0"/>
              <a:t>To replace every matched element with new elements or text, use the</a:t>
            </a:r>
          </a:p>
          <a:p>
            <a:r>
              <a:rPr lang="en-US" dirty="0"/>
              <a:t>following functions</a:t>
            </a:r>
            <a:r>
              <a:rPr lang="en-US" dirty="0" smtClean="0"/>
              <a:t>:</a:t>
            </a:r>
          </a:p>
          <a:p>
            <a:endParaRPr lang="en-US" sz="1600" dirty="0"/>
          </a:p>
          <a:p>
            <a:r>
              <a:rPr lang="en-US" sz="1600" dirty="0"/>
              <a:t>.html() Get the HTML contents of the first element in the set of matched elements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$( </a:t>
            </a:r>
            <a:r>
              <a:rPr lang="en-US" sz="1600" dirty="0" smtClean="0"/>
              <a:t>".</a:t>
            </a:r>
            <a:r>
              <a:rPr lang="en-US" sz="1600" dirty="0"/>
              <a:t>demo-container" ).html</a:t>
            </a:r>
            <a:r>
              <a:rPr lang="en-US" sz="1600" dirty="0" smtClean="0"/>
              <a:t>() //gets all the html inside the element with the class demo-container</a:t>
            </a:r>
          </a:p>
          <a:p>
            <a:r>
              <a:rPr lang="en-US" sz="1600" dirty="0"/>
              <a:t>$( ".demo-container" ).html</a:t>
            </a:r>
            <a:r>
              <a:rPr lang="en-US" sz="1600" dirty="0" smtClean="0"/>
              <a:t>(</a:t>
            </a:r>
            <a:r>
              <a:rPr lang="en-US" sz="1600" dirty="0"/>
              <a:t>&lt;div class="demo-box"&gt;Demonstration Box&lt;/div</a:t>
            </a:r>
            <a:r>
              <a:rPr lang="en-US" sz="1600" dirty="0" smtClean="0"/>
              <a:t>&gt;)</a:t>
            </a:r>
          </a:p>
          <a:p>
            <a:r>
              <a:rPr lang="en-US" sz="1600" dirty="0" smtClean="0"/>
              <a:t>//replaces whatever html was inside .demo-container</a:t>
            </a:r>
          </a:p>
          <a:p>
            <a:endParaRPr lang="en-US" sz="1600" dirty="0"/>
          </a:p>
          <a:p>
            <a:r>
              <a:rPr lang="en-US" sz="1600" dirty="0" smtClean="0"/>
              <a:t>.</a:t>
            </a:r>
            <a:r>
              <a:rPr lang="en-US" sz="1600" dirty="0"/>
              <a:t>text</a:t>
            </a:r>
            <a:r>
              <a:rPr lang="en-US" sz="1600" dirty="0" smtClean="0"/>
              <a:t>()// does the same as html(), but ignores html.</a:t>
            </a:r>
          </a:p>
          <a:p>
            <a:r>
              <a:rPr lang="en-US" sz="1600" dirty="0"/>
              <a:t>&lt;div class="demo-container"&gt; 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&lt;div class="demo-box"&gt;Demonstration Box&lt;/div&gt;  </a:t>
            </a:r>
            <a:endParaRPr lang="en-US" sz="1600" dirty="0" smtClean="0"/>
          </a:p>
          <a:p>
            <a:r>
              <a:rPr lang="en-US" sz="1600" dirty="0" smtClean="0"/>
              <a:t>&lt;</a:t>
            </a:r>
            <a:r>
              <a:rPr lang="en-US" sz="1600" dirty="0" err="1"/>
              <a:t>ul</a:t>
            </a:r>
            <a:r>
              <a:rPr lang="en-US" sz="1600" dirty="0"/>
              <a:t>&gt;    &lt;li&gt;list item 1&lt;/li&gt;    &lt;li&gt;list &lt;strong&gt;item&lt;/strong&gt; 2&lt;/li&gt;  &lt;/</a:t>
            </a:r>
            <a:r>
              <a:rPr lang="en-US" sz="1600" dirty="0" err="1"/>
              <a:t>ul</a:t>
            </a:r>
            <a:r>
              <a:rPr lang="en-US" sz="1600" dirty="0" smtClean="0"/>
              <a:t>&gt;</a:t>
            </a:r>
          </a:p>
          <a:p>
            <a:r>
              <a:rPr lang="en-US" sz="1600" dirty="0" smtClean="0"/>
              <a:t>&lt;/</a:t>
            </a:r>
            <a:r>
              <a:rPr lang="en-US" sz="1600" dirty="0"/>
              <a:t>div&gt;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/>
              <a:t> $( "</a:t>
            </a:r>
            <a:r>
              <a:rPr lang="en-US" sz="1600" dirty="0" err="1"/>
              <a:t>div.demo</a:t>
            </a:r>
            <a:r>
              <a:rPr lang="en-US" sz="1600" dirty="0"/>
              <a:t>-container" ).text</a:t>
            </a:r>
            <a:r>
              <a:rPr lang="en-US" sz="1600" dirty="0" smtClean="0"/>
              <a:t>() </a:t>
            </a:r>
            <a:r>
              <a:rPr lang="en-US" sz="1600" dirty="0"/>
              <a:t>is equal to Demonstration Box list item 1 list item 2</a:t>
            </a:r>
          </a:p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Replacing Elements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708981"/>
          </a:xfrm>
        </p:spPr>
        <p:txBody>
          <a:bodyPr/>
          <a:lstStyle/>
          <a:p>
            <a:r>
              <a:rPr lang="en-US" dirty="0" err="1" smtClean="0"/>
              <a:t>replaceWith</a:t>
            </a:r>
            <a:r>
              <a:rPr lang="en-US" dirty="0"/>
              <a:t>(); </a:t>
            </a:r>
            <a:r>
              <a:rPr lang="en-US" dirty="0" smtClean="0"/>
              <a:t>//Replace </a:t>
            </a:r>
            <a:r>
              <a:rPr lang="en-US" dirty="0"/>
              <a:t>each element in the set of matched elements with the provided new content and return the set of elements that was removed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&lt;div class="container"&gt;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div class="inner first"&gt;Hello&lt;/div&gt;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div class="inner second"&gt;And&lt;/div&gt;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div class="inner third"&gt;Goodbye&lt;/div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&lt;/</a:t>
            </a:r>
            <a:r>
              <a:rPr lang="en-US" dirty="0"/>
              <a:t>div</a:t>
            </a:r>
            <a:r>
              <a:rPr lang="en-US" dirty="0" smtClean="0"/>
              <a:t>&gt;</a:t>
            </a:r>
          </a:p>
          <a:p>
            <a:endParaRPr lang="en-US" dirty="0"/>
          </a:p>
          <a:p>
            <a:r>
              <a:rPr lang="en-US" dirty="0"/>
              <a:t>$( "</a:t>
            </a:r>
            <a:r>
              <a:rPr lang="en-US" dirty="0" err="1"/>
              <a:t>div.second</a:t>
            </a:r>
            <a:r>
              <a:rPr lang="en-US" dirty="0"/>
              <a:t>" ).</a:t>
            </a:r>
            <a:r>
              <a:rPr lang="en-US" dirty="0" err="1"/>
              <a:t>replaceWith</a:t>
            </a:r>
            <a:r>
              <a:rPr lang="en-US" dirty="0"/>
              <a:t>( "&lt;h2&gt;New heading&lt;/h2&gt;" );</a:t>
            </a:r>
          </a:p>
          <a:p>
            <a:r>
              <a:rPr lang="en-US" dirty="0" smtClean="0"/>
              <a:t>Will result in:</a:t>
            </a:r>
          </a:p>
          <a:p>
            <a:pPr fontAlgn="base"/>
            <a:r>
              <a:rPr lang="en-US" dirty="0"/>
              <a:t>&lt;div class="container"&gt;</a:t>
            </a:r>
          </a:p>
          <a:p>
            <a:pPr fontAlgn="base"/>
            <a:r>
              <a:rPr lang="en-US" dirty="0"/>
              <a:t>&lt;div class="inner first"&gt;Hello&lt;/div&gt;</a:t>
            </a:r>
          </a:p>
          <a:p>
            <a:pPr fontAlgn="base"/>
            <a:r>
              <a:rPr lang="en-US" dirty="0"/>
              <a:t>&lt;h2&gt;New heading&lt;/h2&gt;</a:t>
            </a:r>
          </a:p>
          <a:p>
            <a:pPr fontAlgn="base"/>
            <a:r>
              <a:rPr lang="en-US" dirty="0"/>
              <a:t>&lt;div class="inner third"&gt;Goodbye&lt;/div&gt;</a:t>
            </a:r>
          </a:p>
          <a:p>
            <a:pPr fontAlgn="base"/>
            <a:r>
              <a:rPr lang="en-US" dirty="0"/>
              <a:t>&lt;/div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Replacing Elements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5016758"/>
          </a:xfrm>
        </p:spPr>
        <p:txBody>
          <a:bodyPr/>
          <a:lstStyle/>
          <a:p>
            <a:r>
              <a:rPr lang="en-US" sz="2000" dirty="0"/>
              <a:t>.</a:t>
            </a:r>
            <a:r>
              <a:rPr lang="en-US" sz="2000" dirty="0" err="1"/>
              <a:t>replaceAll</a:t>
            </a:r>
            <a:r>
              <a:rPr lang="en-US" sz="2000" dirty="0" smtClean="0"/>
              <a:t>() // will completely replace all references to a targeted element</a:t>
            </a:r>
          </a:p>
          <a:p>
            <a:r>
              <a:rPr lang="en-US" dirty="0" smtClean="0"/>
              <a:t>//</a:t>
            </a:r>
            <a:r>
              <a:rPr lang="en-US" dirty="0"/>
              <a:t> </a:t>
            </a:r>
            <a:r>
              <a:rPr lang="en-US" dirty="0" smtClean="0"/>
              <a:t>same as </a:t>
            </a:r>
            <a:r>
              <a:rPr lang="en-US" dirty="0" err="1" smtClean="0"/>
              <a:t>replaceWith</a:t>
            </a:r>
            <a:r>
              <a:rPr lang="en-US" dirty="0" smtClean="0"/>
              <a:t> but </a:t>
            </a:r>
            <a:r>
              <a:rPr lang="en-US" dirty="0"/>
              <a:t>with the source and target reversed</a:t>
            </a:r>
            <a:endParaRPr lang="en-US" dirty="0" smtClean="0"/>
          </a:p>
          <a:p>
            <a:pPr fontAlgn="base"/>
            <a:r>
              <a:rPr lang="en-US" dirty="0"/>
              <a:t>&lt;div class="container"&gt;</a:t>
            </a:r>
          </a:p>
          <a:p>
            <a:pPr fontAlgn="base"/>
            <a:r>
              <a:rPr lang="en-US" dirty="0"/>
              <a:t>&lt;div class="inner first"&gt;Hello&lt;/div&gt;</a:t>
            </a:r>
          </a:p>
          <a:p>
            <a:pPr fontAlgn="base"/>
            <a:r>
              <a:rPr lang="en-US" dirty="0"/>
              <a:t>&lt;div class="inner second"&gt;And&lt;/div&gt;</a:t>
            </a:r>
          </a:p>
          <a:p>
            <a:pPr fontAlgn="base"/>
            <a:r>
              <a:rPr lang="en-US" dirty="0"/>
              <a:t>&lt;div class="inner third"&gt;Goodbye&lt;/div&gt;</a:t>
            </a:r>
          </a:p>
          <a:p>
            <a:pPr fontAlgn="base"/>
            <a:r>
              <a:rPr lang="en-US" dirty="0"/>
              <a:t>&lt;/div</a:t>
            </a:r>
            <a:r>
              <a:rPr lang="en-US" dirty="0" smtClean="0"/>
              <a:t>&gt;</a:t>
            </a:r>
          </a:p>
          <a:p>
            <a:pPr fontAlgn="base"/>
            <a:endParaRPr lang="en-US" dirty="0"/>
          </a:p>
          <a:p>
            <a:r>
              <a:rPr lang="en-US" dirty="0"/>
              <a:t>$( "&lt;h2&gt;New heading&lt;/h2&gt;" ).</a:t>
            </a:r>
            <a:r>
              <a:rPr lang="en-US" dirty="0" err="1"/>
              <a:t>replaceAll</a:t>
            </a:r>
            <a:r>
              <a:rPr lang="en-US" dirty="0"/>
              <a:t>( ".inner" </a:t>
            </a:r>
            <a:r>
              <a:rPr lang="en-US" dirty="0" smtClean="0"/>
              <a:t>);</a:t>
            </a:r>
          </a:p>
          <a:p>
            <a:r>
              <a:rPr lang="en-US" dirty="0" smtClean="0"/>
              <a:t>Will result in:</a:t>
            </a:r>
          </a:p>
          <a:p>
            <a:pPr fontAlgn="base"/>
            <a:r>
              <a:rPr lang="en-US" dirty="0"/>
              <a:t>&lt;div class="container"&gt;</a:t>
            </a:r>
          </a:p>
          <a:p>
            <a:pPr fontAlgn="base"/>
            <a:r>
              <a:rPr lang="en-US" dirty="0"/>
              <a:t>&lt;h2&gt;New heading&lt;/h2&gt;</a:t>
            </a:r>
          </a:p>
          <a:p>
            <a:pPr fontAlgn="base"/>
            <a:r>
              <a:rPr lang="en-US" dirty="0"/>
              <a:t>&lt;h2&gt;New heading&lt;/h2&gt;</a:t>
            </a:r>
          </a:p>
          <a:p>
            <a:pPr fontAlgn="base"/>
            <a:r>
              <a:rPr lang="en-US" dirty="0"/>
              <a:t>&lt;h2&gt;New heading&lt;/h2&gt;</a:t>
            </a:r>
          </a:p>
          <a:p>
            <a:pPr fontAlgn="base"/>
            <a:r>
              <a:rPr lang="en-US" dirty="0"/>
              <a:t>&lt;/div&gt;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Elements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524315"/>
          </a:xfrm>
        </p:spPr>
        <p:txBody>
          <a:bodyPr/>
          <a:lstStyle/>
          <a:p>
            <a:r>
              <a:rPr lang="en-US" sz="2400" dirty="0"/>
              <a:t>.empty</a:t>
            </a:r>
            <a:r>
              <a:rPr lang="en-US" sz="2400" dirty="0" smtClean="0"/>
              <a:t>() //removes elements inside every matched element</a:t>
            </a:r>
          </a:p>
          <a:p>
            <a:endParaRPr lang="en-US" dirty="0"/>
          </a:p>
          <a:p>
            <a:pPr fontAlgn="base"/>
            <a:r>
              <a:rPr lang="en-US" dirty="0"/>
              <a:t>&lt;div class="container"&gt;</a:t>
            </a:r>
          </a:p>
          <a:p>
            <a:pPr fontAlgn="base"/>
            <a:r>
              <a:rPr lang="en-US" dirty="0"/>
              <a:t>&lt;div class="hello"&gt;Hello&lt;/div&gt;</a:t>
            </a:r>
          </a:p>
          <a:p>
            <a:pPr fontAlgn="base"/>
            <a:r>
              <a:rPr lang="en-US" dirty="0"/>
              <a:t>&lt;div class="goodbye"&gt;Goodbye&lt;/div&gt;</a:t>
            </a:r>
          </a:p>
          <a:p>
            <a:pPr fontAlgn="base"/>
            <a:r>
              <a:rPr lang="en-US" dirty="0"/>
              <a:t>&lt;/div</a:t>
            </a:r>
            <a:r>
              <a:rPr lang="en-US" dirty="0" smtClean="0"/>
              <a:t>&gt;</a:t>
            </a:r>
          </a:p>
          <a:p>
            <a:pPr fontAlgn="base"/>
            <a:endParaRPr lang="en-US" dirty="0"/>
          </a:p>
          <a:p>
            <a:r>
              <a:rPr lang="mr-IN" dirty="0"/>
              <a:t>$( ".</a:t>
            </a:r>
            <a:r>
              <a:rPr lang="mr-IN" dirty="0" err="1"/>
              <a:t>hello</a:t>
            </a:r>
            <a:r>
              <a:rPr lang="mr-IN" dirty="0"/>
              <a:t>" ).</a:t>
            </a:r>
            <a:r>
              <a:rPr lang="mr-IN" dirty="0" err="1"/>
              <a:t>empty</a:t>
            </a:r>
            <a:r>
              <a:rPr lang="mr-IN" dirty="0" smtClean="0"/>
              <a:t>();</a:t>
            </a:r>
            <a:endParaRPr lang="en-US" dirty="0" smtClean="0"/>
          </a:p>
          <a:p>
            <a:r>
              <a:rPr lang="en-US" dirty="0" smtClean="0"/>
              <a:t>Will result in:</a:t>
            </a:r>
          </a:p>
          <a:p>
            <a:pPr fontAlgn="base"/>
            <a:r>
              <a:rPr lang="en-US" dirty="0"/>
              <a:t>&lt;div class="container"&gt;</a:t>
            </a:r>
          </a:p>
          <a:p>
            <a:pPr fontAlgn="base"/>
            <a:r>
              <a:rPr lang="en-US" dirty="0"/>
              <a:t>&lt;div class="hello"&gt;&lt;/div&gt;</a:t>
            </a:r>
          </a:p>
          <a:p>
            <a:pPr fontAlgn="base"/>
            <a:r>
              <a:rPr lang="en-US" dirty="0"/>
              <a:t>&lt;div class="goodbye"&gt;Goodbye&lt;/div&gt;</a:t>
            </a:r>
          </a:p>
          <a:p>
            <a:pPr fontAlgn="base"/>
            <a:r>
              <a:rPr lang="en-US" dirty="0"/>
              <a:t>&lt;/div&gt;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Elements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708981"/>
          </a:xfrm>
        </p:spPr>
        <p:txBody>
          <a:bodyPr/>
          <a:lstStyle/>
          <a:p>
            <a:r>
              <a:rPr lang="en-US" dirty="0"/>
              <a:t>.remove</a:t>
            </a:r>
            <a:r>
              <a:rPr lang="en-US" dirty="0" smtClean="0"/>
              <a:t>();</a:t>
            </a:r>
          </a:p>
          <a:p>
            <a:pPr fontAlgn="base"/>
            <a:r>
              <a:rPr lang="en-US" dirty="0"/>
              <a:t>&lt;div class="container"&gt;</a:t>
            </a:r>
          </a:p>
          <a:p>
            <a:pPr fontAlgn="base"/>
            <a:r>
              <a:rPr lang="en-US" dirty="0"/>
              <a:t>&lt;div class="hello"&gt;Hello&lt;/div&gt;</a:t>
            </a:r>
          </a:p>
          <a:p>
            <a:pPr fontAlgn="base"/>
            <a:r>
              <a:rPr lang="en-US" dirty="0"/>
              <a:t>&lt;div class="goodbye"&gt;Goodbye&lt;/div&gt;</a:t>
            </a:r>
          </a:p>
          <a:p>
            <a:pPr fontAlgn="base"/>
            <a:r>
              <a:rPr lang="en-US" dirty="0"/>
              <a:t>&lt;/div&gt;</a:t>
            </a:r>
          </a:p>
          <a:p>
            <a:endParaRPr lang="en-US" dirty="0" smtClean="0"/>
          </a:p>
          <a:p>
            <a:r>
              <a:rPr lang="mr-IN" dirty="0"/>
              <a:t>$( ".</a:t>
            </a:r>
            <a:r>
              <a:rPr lang="mr-IN" dirty="0" err="1"/>
              <a:t>hello</a:t>
            </a:r>
            <a:r>
              <a:rPr lang="mr-IN" dirty="0"/>
              <a:t>" ).</a:t>
            </a:r>
            <a:r>
              <a:rPr lang="mr-IN" dirty="0" err="1"/>
              <a:t>remove</a:t>
            </a:r>
            <a:r>
              <a:rPr lang="mr-IN" dirty="0" smtClean="0"/>
              <a:t>();</a:t>
            </a:r>
            <a:endParaRPr lang="en-US" dirty="0" smtClean="0"/>
          </a:p>
          <a:p>
            <a:r>
              <a:rPr lang="en-US" dirty="0" smtClean="0"/>
              <a:t>Will result in:</a:t>
            </a:r>
          </a:p>
          <a:p>
            <a:pPr fontAlgn="base"/>
            <a:r>
              <a:rPr lang="en-US" dirty="0"/>
              <a:t>&lt;div class="container"&gt;</a:t>
            </a:r>
          </a:p>
          <a:p>
            <a:pPr fontAlgn="base"/>
            <a:r>
              <a:rPr lang="en-US" dirty="0"/>
              <a:t>&lt;div class="goodbye"&gt;Goodbye&lt;/div&gt;</a:t>
            </a:r>
          </a:p>
          <a:p>
            <a:pPr fontAlgn="base"/>
            <a:r>
              <a:rPr lang="en-US" dirty="0"/>
              <a:t>&lt;/div&gt;</a:t>
            </a:r>
          </a:p>
          <a:p>
            <a:endParaRPr lang="en-US" dirty="0" smtClean="0"/>
          </a:p>
          <a:p>
            <a:r>
              <a:rPr lang="en-US" b="1" dirty="0"/>
              <a:t>detach();</a:t>
            </a:r>
            <a:r>
              <a:rPr lang="en-US" dirty="0"/>
              <a:t>is the same as </a:t>
            </a:r>
            <a:r>
              <a:rPr lang="en-US" dirty="0">
                <a:hlinkClick r:id="rId4"/>
              </a:rPr>
              <a:t>.</a:t>
            </a:r>
            <a:r>
              <a:rPr lang="en-US" dirty="0"/>
              <a:t>remove(), except that .detach() keeps all jQuery data associated with the removed elements. This method is useful when removed elements are to be reinserted into the DOM at a later time.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 </a:t>
            </a:r>
            <a:r>
              <a:rPr lang="mr-IN" dirty="0" smtClean="0"/>
              <a:t>–</a:t>
            </a:r>
            <a:r>
              <a:rPr lang="en-US" dirty="0" smtClean="0"/>
              <a:t> Sending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600986"/>
          </a:xfrm>
        </p:spPr>
        <p:txBody>
          <a:bodyPr/>
          <a:lstStyle/>
          <a:p>
            <a:r>
              <a:rPr lang="en-US" dirty="0" smtClean="0"/>
              <a:t>Because browsers are inconsistent with the </a:t>
            </a:r>
            <a:r>
              <a:rPr lang="en-US" dirty="0" err="1" smtClean="0"/>
              <a:t>XMLHttpRequest</a:t>
            </a:r>
            <a:r>
              <a:rPr lang="en-US" dirty="0" smtClean="0"/>
              <a:t> object, jQuery is </a:t>
            </a:r>
          </a:p>
          <a:p>
            <a:r>
              <a:rPr lang="en-US" dirty="0" smtClean="0"/>
              <a:t>Very popular with its cross browser Ajax solutions.</a:t>
            </a:r>
          </a:p>
          <a:p>
            <a:endParaRPr lang="en-US" dirty="0"/>
          </a:p>
          <a:p>
            <a:r>
              <a:rPr lang="en-US" dirty="0" smtClean="0"/>
              <a:t>Ajax is the ability to send and receive data asynchronously (without a page refresh)</a:t>
            </a:r>
          </a:p>
          <a:p>
            <a:endParaRPr lang="en-US" dirty="0"/>
          </a:p>
          <a:p>
            <a:r>
              <a:rPr lang="en-US" dirty="0" smtClean="0"/>
              <a:t>The standard format for this data is JSON (JavaScript Object Notation). XML, a former standard, is also frequently used 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Data can be sent via both the GET and POST methods</a:t>
            </a:r>
          </a:p>
          <a:p>
            <a:endParaRPr lang="en-US" dirty="0" smtClean="0"/>
          </a:p>
          <a:p>
            <a:r>
              <a:rPr lang="en-US" dirty="0" smtClean="0"/>
              <a:t>The Get Method will cache your call</a:t>
            </a:r>
          </a:p>
          <a:p>
            <a:endParaRPr lang="en-US" dirty="0"/>
          </a:p>
          <a:p>
            <a:r>
              <a:rPr lang="en-US" dirty="0" smtClean="0"/>
              <a:t>Both POST and  GET methods will send your data via key/value pairs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1292662"/>
          </a:xfrm>
        </p:spPr>
        <p:txBody>
          <a:bodyPr/>
          <a:lstStyle/>
          <a:p>
            <a:r>
              <a:rPr lang="en-US" dirty="0"/>
              <a:t>Loading data on demand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877985"/>
          </a:xfrm>
        </p:spPr>
        <p:txBody>
          <a:bodyPr/>
          <a:lstStyle/>
          <a:p>
            <a:r>
              <a:rPr lang="en-US" dirty="0" smtClean="0"/>
              <a:t>Appending HTML</a:t>
            </a:r>
          </a:p>
          <a:p>
            <a:endParaRPr lang="en-US" dirty="0"/>
          </a:p>
          <a:p>
            <a:r>
              <a:rPr lang="en-US" dirty="0" smtClean="0"/>
              <a:t>Prior to jQuery 3.0, the load method was used:</a:t>
            </a:r>
          </a:p>
          <a:p>
            <a:r>
              <a:rPr lang="en-US" dirty="0"/>
              <a:t>The POST method is used if data is provided as an object; otherwise, GET is assumed.</a:t>
            </a:r>
          </a:p>
          <a:p>
            <a:endParaRPr lang="en-US" dirty="0"/>
          </a:p>
          <a:p>
            <a:r>
              <a:rPr lang="en-US" dirty="0"/>
              <a:t>$( "#result" ).load( "ajax/</a:t>
            </a:r>
            <a:r>
              <a:rPr lang="en-US" dirty="0" err="1"/>
              <a:t>test.html</a:t>
            </a:r>
            <a:r>
              <a:rPr lang="en-US" dirty="0"/>
              <a:t>" </a:t>
            </a:r>
            <a:r>
              <a:rPr lang="en-US" dirty="0" smtClean="0"/>
              <a:t>);</a:t>
            </a:r>
          </a:p>
          <a:p>
            <a:endParaRPr lang="en-US" dirty="0" smtClean="0"/>
          </a:p>
          <a:p>
            <a:r>
              <a:rPr lang="en-US" dirty="0" smtClean="0"/>
              <a:t>//with callback:.</a:t>
            </a:r>
            <a:endParaRPr lang="en-US" dirty="0"/>
          </a:p>
          <a:p>
            <a:pPr fontAlgn="base"/>
            <a:r>
              <a:rPr lang="en-US" dirty="0"/>
              <a:t>$( "#result" ).load( "ajax/</a:t>
            </a:r>
            <a:r>
              <a:rPr lang="en-US" dirty="0" err="1"/>
              <a:t>test.html</a:t>
            </a:r>
            <a:r>
              <a:rPr lang="en-US" dirty="0"/>
              <a:t>", </a:t>
            </a:r>
            <a:r>
              <a:rPr lang="en-US" b="1" dirty="0"/>
              <a:t>function</a:t>
            </a:r>
            <a:r>
              <a:rPr lang="en-US" dirty="0"/>
              <a:t>() </a:t>
            </a:r>
            <a:r>
              <a:rPr lang="en-US" dirty="0" smtClean="0"/>
              <a:t>{</a:t>
            </a:r>
          </a:p>
          <a:p>
            <a:pPr fontAlgn="base"/>
            <a:r>
              <a:rPr lang="en-US" dirty="0"/>
              <a:t>//</a:t>
            </a:r>
            <a:r>
              <a:rPr lang="en-US" dirty="0" err="1"/>
              <a:t>event.preventDefault</a:t>
            </a:r>
            <a:r>
              <a:rPr lang="en-US" dirty="0"/>
              <a:t>();</a:t>
            </a:r>
          </a:p>
          <a:p>
            <a:pPr fontAlgn="base"/>
            <a:r>
              <a:rPr lang="en-US" dirty="0"/>
              <a:t>alert( "Load was performed." );</a:t>
            </a:r>
          </a:p>
          <a:p>
            <a:pPr fontAlgn="base"/>
            <a:r>
              <a:rPr lang="en-US" dirty="0"/>
              <a:t>});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2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1292662"/>
          </a:xfrm>
        </p:spPr>
        <p:txBody>
          <a:bodyPr/>
          <a:lstStyle/>
          <a:p>
            <a:r>
              <a:rPr lang="en-US" dirty="0"/>
              <a:t>Retrieving JSON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39" y="1524000"/>
            <a:ext cx="7767319" cy="3600986"/>
          </a:xfrm>
        </p:spPr>
        <p:txBody>
          <a:bodyPr/>
          <a:lstStyle/>
          <a:p>
            <a:pPr fontAlgn="base"/>
            <a:r>
              <a:rPr lang="en-US" dirty="0" smtClean="0"/>
              <a:t>JSON: </a:t>
            </a:r>
            <a:r>
              <a:rPr lang="en-US" dirty="0" err="1" smtClean="0"/>
              <a:t>Javascript</a:t>
            </a:r>
            <a:r>
              <a:rPr lang="en-US" dirty="0" smtClean="0"/>
              <a:t> Object Notation</a:t>
            </a:r>
          </a:p>
          <a:p>
            <a:pPr fontAlgn="base"/>
            <a:endParaRPr lang="en-US" dirty="0"/>
          </a:p>
          <a:p>
            <a:pPr fontAlgn="base"/>
            <a:r>
              <a:rPr lang="en-US" dirty="0" smtClean="0"/>
              <a:t>Needs to be valid JSON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Please use JSON </a:t>
            </a:r>
            <a:r>
              <a:rPr lang="en-US" dirty="0" err="1" smtClean="0"/>
              <a:t>Linting</a:t>
            </a:r>
            <a:r>
              <a:rPr lang="en-US" dirty="0" smtClean="0"/>
              <a:t> to validate first</a:t>
            </a:r>
          </a:p>
          <a:p>
            <a:pPr fontAlgn="base"/>
            <a:r>
              <a:rPr lang="en-US" dirty="0">
                <a:hlinkClick r:id="rId4"/>
              </a:rPr>
              <a:t>http://jsonlint.com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fontAlgn="base"/>
            <a:endParaRPr lang="en-US" dirty="0"/>
          </a:p>
          <a:p>
            <a:pPr fontAlgn="base"/>
            <a:r>
              <a:rPr lang="en-US" dirty="0" err="1" smtClean="0"/>
              <a:t>Jquery</a:t>
            </a:r>
            <a:r>
              <a:rPr lang="en-US" dirty="0" smtClean="0"/>
              <a:t> has its own shorthand methods for sending and retrieving data which we will discuss</a:t>
            </a:r>
          </a:p>
          <a:p>
            <a:pPr fontAlgn="base"/>
            <a:endParaRPr lang="en-US" dirty="0"/>
          </a:p>
          <a:p>
            <a:pPr fontAlgn="base"/>
            <a:r>
              <a:rPr lang="en-US" dirty="0" smtClean="0"/>
              <a:t>Please see the screencasts and examples for code examples and explanations in this week’s lesson folders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1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Manipulating the DOM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1938992"/>
          </a:xfrm>
        </p:spPr>
        <p:txBody>
          <a:bodyPr/>
          <a:lstStyle/>
          <a:p>
            <a:r>
              <a:rPr lang="en-US" dirty="0"/>
              <a:t>Modifying the document using the interface provided by the Document</a:t>
            </a:r>
          </a:p>
          <a:p>
            <a:r>
              <a:rPr lang="en-US" dirty="0"/>
              <a:t>Object Model (DOM)</a:t>
            </a:r>
          </a:p>
          <a:p>
            <a:r>
              <a:rPr lang="en-US" dirty="0"/>
              <a:t>• Creating elements and text on a page</a:t>
            </a:r>
          </a:p>
          <a:p>
            <a:r>
              <a:rPr lang="en-US" dirty="0"/>
              <a:t>• Moving or deleting elements</a:t>
            </a:r>
          </a:p>
          <a:p>
            <a:r>
              <a:rPr lang="en-US" dirty="0"/>
              <a:t>• Transforming a document by adding, removing, or modifying attributes</a:t>
            </a:r>
          </a:p>
          <a:p>
            <a:r>
              <a:rPr lang="en-US" dirty="0"/>
              <a:t>and properties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5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553998"/>
          </a:xfrm>
        </p:spPr>
        <p:txBody>
          <a:bodyPr/>
          <a:lstStyle/>
          <a:p>
            <a:r>
              <a:rPr lang="en-US" sz="3600" dirty="0" smtClean="0"/>
              <a:t>The Global jQuery function .</a:t>
            </a:r>
            <a:r>
              <a:rPr lang="en-US" sz="3600" dirty="0" err="1" smtClean="0"/>
              <a:t>getJSON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708981"/>
          </a:xfrm>
        </p:spPr>
        <p:txBody>
          <a:bodyPr/>
          <a:lstStyle/>
          <a:p>
            <a:pPr fontAlgn="base"/>
            <a:r>
              <a:rPr lang="en-US" dirty="0"/>
              <a:t>AKA: $.ajax({</a:t>
            </a:r>
          </a:p>
          <a:p>
            <a:pPr fontAlgn="base"/>
            <a:r>
              <a:rPr lang="en-US" dirty="0" err="1"/>
              <a:t>dataType</a:t>
            </a:r>
            <a:r>
              <a:rPr lang="en-US" dirty="0"/>
              <a:t>: "</a:t>
            </a:r>
            <a:r>
              <a:rPr lang="en-US" dirty="0" err="1"/>
              <a:t>json</a:t>
            </a:r>
            <a:r>
              <a:rPr lang="en-US" dirty="0"/>
              <a:t>",</a:t>
            </a:r>
          </a:p>
          <a:p>
            <a:pPr fontAlgn="base"/>
            <a:r>
              <a:rPr lang="en-US" dirty="0" err="1"/>
              <a:t>url</a:t>
            </a:r>
            <a:r>
              <a:rPr lang="en-US" dirty="0"/>
              <a:t>: </a:t>
            </a:r>
            <a:r>
              <a:rPr lang="en-US" dirty="0" err="1"/>
              <a:t>url</a:t>
            </a:r>
            <a:r>
              <a:rPr lang="en-US" dirty="0"/>
              <a:t>,</a:t>
            </a:r>
          </a:p>
          <a:p>
            <a:pPr fontAlgn="base"/>
            <a:r>
              <a:rPr lang="en-US" dirty="0"/>
              <a:t>data: data,</a:t>
            </a:r>
          </a:p>
          <a:p>
            <a:pPr fontAlgn="base"/>
            <a:r>
              <a:rPr lang="en-US" dirty="0"/>
              <a:t>success: success</a:t>
            </a:r>
          </a:p>
          <a:p>
            <a:pPr fontAlgn="base"/>
            <a:r>
              <a:rPr lang="en-US" dirty="0" smtClean="0"/>
              <a:t>});</a:t>
            </a:r>
            <a:endParaRPr lang="en-US" dirty="0"/>
          </a:p>
          <a:p>
            <a:pPr fontAlgn="base"/>
            <a:r>
              <a:rPr lang="mr-IN" dirty="0"/>
              <a:t>$.</a:t>
            </a:r>
            <a:r>
              <a:rPr lang="mr-IN" dirty="0" err="1"/>
              <a:t>getJSON</a:t>
            </a:r>
            <a:r>
              <a:rPr lang="mr-IN" dirty="0"/>
              <a:t>( "</a:t>
            </a:r>
            <a:r>
              <a:rPr lang="mr-IN" dirty="0" err="1"/>
              <a:t>ajax</a:t>
            </a:r>
            <a:r>
              <a:rPr lang="mr-IN" dirty="0"/>
              <a:t>/</a:t>
            </a:r>
            <a:r>
              <a:rPr lang="mr-IN" dirty="0" err="1"/>
              <a:t>test.json</a:t>
            </a:r>
            <a:r>
              <a:rPr lang="mr-IN" dirty="0"/>
              <a:t>", </a:t>
            </a:r>
            <a:r>
              <a:rPr lang="mr-IN" b="1" dirty="0" err="1"/>
              <a:t>function</a:t>
            </a:r>
            <a:r>
              <a:rPr lang="mr-IN" dirty="0"/>
              <a:t>( </a:t>
            </a:r>
            <a:r>
              <a:rPr lang="mr-IN" dirty="0" err="1"/>
              <a:t>data</a:t>
            </a:r>
            <a:r>
              <a:rPr lang="mr-IN" dirty="0"/>
              <a:t> ) {</a:t>
            </a:r>
          </a:p>
          <a:p>
            <a:pPr fontAlgn="base"/>
            <a:r>
              <a:rPr lang="mr-IN" b="1" dirty="0" err="1"/>
              <a:t>var</a:t>
            </a:r>
            <a:r>
              <a:rPr lang="mr-IN" dirty="0"/>
              <a:t> </a:t>
            </a:r>
            <a:r>
              <a:rPr lang="mr-IN" dirty="0" err="1"/>
              <a:t>items</a:t>
            </a:r>
            <a:r>
              <a:rPr lang="mr-IN" dirty="0"/>
              <a:t> = [];</a:t>
            </a:r>
          </a:p>
          <a:p>
            <a:pPr fontAlgn="base"/>
            <a:r>
              <a:rPr lang="mr-IN" dirty="0"/>
              <a:t>$.</a:t>
            </a:r>
            <a:r>
              <a:rPr lang="mr-IN" dirty="0" err="1"/>
              <a:t>each</a:t>
            </a:r>
            <a:r>
              <a:rPr lang="mr-IN" dirty="0"/>
              <a:t>( </a:t>
            </a:r>
            <a:r>
              <a:rPr lang="mr-IN" dirty="0" err="1"/>
              <a:t>data</a:t>
            </a:r>
            <a:r>
              <a:rPr lang="mr-IN" dirty="0"/>
              <a:t>, </a:t>
            </a:r>
            <a:r>
              <a:rPr lang="mr-IN" b="1" dirty="0" err="1"/>
              <a:t>function</a:t>
            </a:r>
            <a:r>
              <a:rPr lang="mr-IN" dirty="0"/>
              <a:t>( </a:t>
            </a:r>
            <a:r>
              <a:rPr lang="mr-IN" dirty="0" err="1"/>
              <a:t>key</a:t>
            </a:r>
            <a:r>
              <a:rPr lang="mr-IN" dirty="0"/>
              <a:t>, </a:t>
            </a:r>
            <a:r>
              <a:rPr lang="mr-IN" dirty="0" err="1"/>
              <a:t>val</a:t>
            </a:r>
            <a:r>
              <a:rPr lang="mr-IN" dirty="0"/>
              <a:t> ) {</a:t>
            </a:r>
          </a:p>
          <a:p>
            <a:pPr fontAlgn="base"/>
            <a:r>
              <a:rPr lang="mr-IN" dirty="0" err="1"/>
              <a:t>items.push</a:t>
            </a:r>
            <a:r>
              <a:rPr lang="mr-IN" dirty="0"/>
              <a:t>( "&lt;</a:t>
            </a:r>
            <a:r>
              <a:rPr lang="mr-IN" dirty="0" err="1"/>
              <a:t>li</a:t>
            </a:r>
            <a:r>
              <a:rPr lang="mr-IN" dirty="0"/>
              <a:t> </a:t>
            </a:r>
            <a:r>
              <a:rPr lang="mr-IN" dirty="0" err="1"/>
              <a:t>id</a:t>
            </a:r>
            <a:r>
              <a:rPr lang="mr-IN" dirty="0"/>
              <a:t>='" + </a:t>
            </a:r>
            <a:r>
              <a:rPr lang="mr-IN" dirty="0" err="1"/>
              <a:t>key</a:t>
            </a:r>
            <a:r>
              <a:rPr lang="mr-IN" dirty="0"/>
              <a:t> + "'&gt;" + </a:t>
            </a:r>
            <a:r>
              <a:rPr lang="mr-IN" dirty="0" err="1"/>
              <a:t>val</a:t>
            </a:r>
            <a:r>
              <a:rPr lang="mr-IN" dirty="0"/>
              <a:t> + "&lt;/</a:t>
            </a:r>
            <a:r>
              <a:rPr lang="mr-IN" dirty="0" err="1"/>
              <a:t>li</a:t>
            </a:r>
            <a:r>
              <a:rPr lang="mr-IN" dirty="0"/>
              <a:t>&gt;" );</a:t>
            </a:r>
          </a:p>
          <a:p>
            <a:pPr fontAlgn="base"/>
            <a:r>
              <a:rPr lang="mr-IN" dirty="0"/>
              <a:t>});</a:t>
            </a:r>
          </a:p>
          <a:p>
            <a:pPr fontAlgn="base"/>
            <a:r>
              <a:rPr lang="mr-IN" dirty="0"/>
              <a:t>$( "&lt;</a:t>
            </a:r>
            <a:r>
              <a:rPr lang="mr-IN" dirty="0" err="1"/>
              <a:t>ul</a:t>
            </a:r>
            <a:r>
              <a:rPr lang="mr-IN" dirty="0"/>
              <a:t>/&gt;", {</a:t>
            </a:r>
          </a:p>
          <a:p>
            <a:pPr fontAlgn="base"/>
            <a:r>
              <a:rPr lang="mr-IN" dirty="0"/>
              <a:t>"</a:t>
            </a:r>
            <a:r>
              <a:rPr lang="mr-IN" dirty="0" err="1"/>
              <a:t>class</a:t>
            </a:r>
            <a:r>
              <a:rPr lang="mr-IN" dirty="0"/>
              <a:t>": "</a:t>
            </a:r>
            <a:r>
              <a:rPr lang="mr-IN" dirty="0" err="1"/>
              <a:t>my-new-list</a:t>
            </a:r>
            <a:r>
              <a:rPr lang="mr-IN" dirty="0"/>
              <a:t>",</a:t>
            </a:r>
          </a:p>
          <a:p>
            <a:pPr fontAlgn="base"/>
            <a:r>
              <a:rPr lang="mr-IN" dirty="0" err="1"/>
              <a:t>html</a:t>
            </a:r>
            <a:r>
              <a:rPr lang="mr-IN" dirty="0"/>
              <a:t>: </a:t>
            </a:r>
            <a:r>
              <a:rPr lang="mr-IN" dirty="0" err="1"/>
              <a:t>items.join</a:t>
            </a:r>
            <a:r>
              <a:rPr lang="mr-IN" dirty="0"/>
              <a:t>( "" )</a:t>
            </a:r>
          </a:p>
          <a:p>
            <a:pPr fontAlgn="base"/>
            <a:r>
              <a:rPr lang="mr-IN" dirty="0"/>
              <a:t>}).</a:t>
            </a:r>
            <a:r>
              <a:rPr lang="mr-IN" dirty="0" err="1"/>
              <a:t>appendTo</a:t>
            </a:r>
            <a:r>
              <a:rPr lang="mr-IN" dirty="0"/>
              <a:t>( "</a:t>
            </a:r>
            <a:r>
              <a:rPr lang="mr-IN" dirty="0" err="1"/>
              <a:t>body</a:t>
            </a:r>
            <a:r>
              <a:rPr lang="mr-IN" dirty="0"/>
              <a:t>" );</a:t>
            </a:r>
          </a:p>
          <a:p>
            <a:pPr fontAlgn="base"/>
            <a:r>
              <a:rPr lang="mr-IN" dirty="0"/>
              <a:t>});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7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Pulling in another </a:t>
            </a:r>
            <a:r>
              <a:rPr lang="en-US" dirty="0" err="1" smtClean="0"/>
              <a:t>Js</a:t>
            </a:r>
            <a:r>
              <a:rPr lang="en-US" dirty="0" smtClean="0"/>
              <a:t> script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600986"/>
          </a:xfrm>
        </p:spPr>
        <p:txBody>
          <a:bodyPr/>
          <a:lstStyle/>
          <a:p>
            <a:pPr fontAlgn="base"/>
            <a:endParaRPr lang="en-US" dirty="0" smtClean="0"/>
          </a:p>
          <a:p>
            <a:pPr fontAlgn="base"/>
            <a:r>
              <a:rPr lang="en-US" dirty="0"/>
              <a:t>$.ajax({  </a:t>
            </a:r>
            <a:r>
              <a:rPr lang="en-US" dirty="0" err="1"/>
              <a:t>url</a:t>
            </a:r>
            <a:r>
              <a:rPr lang="en-US" dirty="0"/>
              <a:t>: </a:t>
            </a:r>
            <a:r>
              <a:rPr lang="en-US" dirty="0" err="1"/>
              <a:t>url</a:t>
            </a:r>
            <a:r>
              <a:rPr lang="en-US" dirty="0"/>
              <a:t>,  </a:t>
            </a:r>
            <a:r>
              <a:rPr lang="en-US" dirty="0" err="1"/>
              <a:t>dataType</a:t>
            </a:r>
            <a:r>
              <a:rPr lang="en-US" dirty="0"/>
              <a:t>: "script",  success: success</a:t>
            </a:r>
            <a:r>
              <a:rPr lang="en-US" dirty="0" smtClean="0"/>
              <a:t>});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$.</a:t>
            </a:r>
            <a:r>
              <a:rPr lang="en-US" dirty="0" err="1"/>
              <a:t>getScript</a:t>
            </a:r>
            <a:r>
              <a:rPr lang="en-US" dirty="0"/>
              <a:t>( "ajax/</a:t>
            </a:r>
            <a:r>
              <a:rPr lang="en-US" dirty="0" err="1"/>
              <a:t>test.js</a:t>
            </a:r>
            <a:r>
              <a:rPr lang="en-US" dirty="0"/>
              <a:t>", </a:t>
            </a:r>
            <a:r>
              <a:rPr lang="en-US" b="1" dirty="0"/>
              <a:t>function</a:t>
            </a:r>
            <a:r>
              <a:rPr lang="en-US" dirty="0"/>
              <a:t>( data, </a:t>
            </a:r>
            <a:r>
              <a:rPr lang="en-US" dirty="0" err="1"/>
              <a:t>textStatus</a:t>
            </a:r>
            <a:r>
              <a:rPr lang="en-US" dirty="0"/>
              <a:t>, </a:t>
            </a:r>
            <a:r>
              <a:rPr lang="en-US" dirty="0" err="1"/>
              <a:t>jqxhr</a:t>
            </a:r>
            <a:r>
              <a:rPr lang="en-US" dirty="0"/>
              <a:t> ) {</a:t>
            </a:r>
          </a:p>
          <a:p>
            <a:pPr fontAlgn="base"/>
            <a:r>
              <a:rPr lang="en-US" dirty="0" err="1"/>
              <a:t>console.log</a:t>
            </a:r>
            <a:r>
              <a:rPr lang="en-US" dirty="0"/>
              <a:t>( data ); </a:t>
            </a:r>
            <a:r>
              <a:rPr lang="en-US" i="1" dirty="0"/>
              <a:t>// Data returned</a:t>
            </a:r>
            <a:endParaRPr lang="en-US" dirty="0"/>
          </a:p>
          <a:p>
            <a:pPr fontAlgn="base"/>
            <a:r>
              <a:rPr lang="en-US" dirty="0" err="1"/>
              <a:t>console.log</a:t>
            </a:r>
            <a:r>
              <a:rPr lang="en-US" dirty="0"/>
              <a:t>( </a:t>
            </a:r>
            <a:r>
              <a:rPr lang="en-US" dirty="0" err="1"/>
              <a:t>textStatus</a:t>
            </a:r>
            <a:r>
              <a:rPr lang="en-US" dirty="0"/>
              <a:t> ); </a:t>
            </a:r>
            <a:r>
              <a:rPr lang="en-US" i="1" dirty="0"/>
              <a:t>// Success</a:t>
            </a:r>
            <a:endParaRPr lang="en-US" dirty="0"/>
          </a:p>
          <a:p>
            <a:pPr fontAlgn="base"/>
            <a:r>
              <a:rPr lang="en-US" dirty="0" err="1"/>
              <a:t>console.log</a:t>
            </a:r>
            <a:r>
              <a:rPr lang="en-US" dirty="0"/>
              <a:t>( </a:t>
            </a:r>
            <a:r>
              <a:rPr lang="en-US" dirty="0" err="1"/>
              <a:t>jqxhr.status</a:t>
            </a:r>
            <a:r>
              <a:rPr lang="en-US" dirty="0"/>
              <a:t> ); </a:t>
            </a:r>
            <a:r>
              <a:rPr lang="en-US" i="1" dirty="0"/>
              <a:t>// 200</a:t>
            </a:r>
            <a:endParaRPr lang="en-US" dirty="0"/>
          </a:p>
          <a:p>
            <a:pPr fontAlgn="base"/>
            <a:r>
              <a:rPr lang="en-US" dirty="0" err="1"/>
              <a:t>console.log</a:t>
            </a:r>
            <a:r>
              <a:rPr lang="en-US" dirty="0"/>
              <a:t>( "Load was performed." );</a:t>
            </a:r>
          </a:p>
          <a:p>
            <a:pPr fontAlgn="base"/>
            <a:r>
              <a:rPr lang="en-US" dirty="0"/>
              <a:t>});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9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XML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98598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.get(): </a:t>
            </a:r>
            <a:r>
              <a:rPr lang="en-US" i="1" dirty="0" smtClean="0"/>
              <a:t>Retrieve </a:t>
            </a:r>
            <a:r>
              <a:rPr lang="en-US" i="1" dirty="0"/>
              <a:t>the DOM elements matched by the jQuery object</a:t>
            </a:r>
            <a:r>
              <a:rPr lang="en-US" i="1" dirty="0" smtClean="0"/>
              <a:t>.</a:t>
            </a:r>
          </a:p>
          <a:p>
            <a:r>
              <a:rPr lang="en-US" dirty="0" smtClean="0"/>
              <a:t>You can use get with .find() to get individual node values or you can use </a:t>
            </a:r>
            <a:r>
              <a:rPr lang="en-US" dirty="0" err="1" smtClean="0"/>
              <a:t>parseXML</a:t>
            </a:r>
            <a:r>
              <a:rPr lang="en-US" dirty="0" smtClean="0"/>
              <a:t>: </a:t>
            </a:r>
          </a:p>
          <a:p>
            <a:endParaRPr lang="en-US" i="1" dirty="0" smtClean="0"/>
          </a:p>
          <a:p>
            <a:pPr fontAlgn="base"/>
            <a:r>
              <a:rPr lang="en-US" b="1" dirty="0" err="1"/>
              <a:t>var</a:t>
            </a:r>
            <a:r>
              <a:rPr lang="en-US" dirty="0"/>
              <a:t> xml = "&lt;</a:t>
            </a:r>
            <a:r>
              <a:rPr lang="en-US" dirty="0" err="1"/>
              <a:t>rss</a:t>
            </a:r>
            <a:r>
              <a:rPr lang="en-US" dirty="0"/>
              <a:t> version='2.0'&gt;&lt;channel&gt;&lt;title&gt;RSS Title&lt;/title&gt;&lt;/channel&gt;&lt;/</a:t>
            </a:r>
            <a:r>
              <a:rPr lang="en-US" dirty="0" err="1"/>
              <a:t>rss</a:t>
            </a:r>
            <a:r>
              <a:rPr lang="en-US" dirty="0"/>
              <a:t>&gt;",</a:t>
            </a:r>
          </a:p>
          <a:p>
            <a:pPr fontAlgn="base"/>
            <a:r>
              <a:rPr lang="en-US" dirty="0" err="1"/>
              <a:t>xmlDoc</a:t>
            </a:r>
            <a:r>
              <a:rPr lang="en-US" dirty="0"/>
              <a:t> = $.</a:t>
            </a:r>
            <a:r>
              <a:rPr lang="en-US" dirty="0" err="1"/>
              <a:t>parseXML</a:t>
            </a:r>
            <a:r>
              <a:rPr lang="en-US" dirty="0"/>
              <a:t>( xml ),</a:t>
            </a:r>
          </a:p>
          <a:p>
            <a:pPr fontAlgn="base"/>
            <a:r>
              <a:rPr lang="en-US" dirty="0"/>
              <a:t>$xml = $( </a:t>
            </a:r>
            <a:r>
              <a:rPr lang="en-US" dirty="0" err="1"/>
              <a:t>xmlDoc</a:t>
            </a:r>
            <a:r>
              <a:rPr lang="en-US" dirty="0"/>
              <a:t> ),</a:t>
            </a:r>
          </a:p>
          <a:p>
            <a:pPr fontAlgn="base"/>
            <a:r>
              <a:rPr lang="en-US" dirty="0"/>
              <a:t>$title = $</a:t>
            </a:r>
            <a:r>
              <a:rPr lang="en-US" dirty="0" err="1"/>
              <a:t>xml.find</a:t>
            </a:r>
            <a:r>
              <a:rPr lang="en-US" dirty="0"/>
              <a:t>( "title" );</a:t>
            </a:r>
          </a:p>
          <a:p>
            <a:pPr fontAlgn="base"/>
            <a:r>
              <a:rPr lang="en-US" i="1" dirty="0"/>
              <a:t>// Append "RSS Title" to #</a:t>
            </a:r>
            <a:r>
              <a:rPr lang="en-US" i="1" dirty="0" err="1"/>
              <a:t>someElement</a:t>
            </a:r>
            <a:endParaRPr lang="en-US" dirty="0"/>
          </a:p>
          <a:p>
            <a:pPr fontAlgn="base"/>
            <a:r>
              <a:rPr lang="en-US" dirty="0"/>
              <a:t>$( "#</a:t>
            </a:r>
            <a:r>
              <a:rPr lang="en-US" dirty="0" err="1"/>
              <a:t>someElement</a:t>
            </a:r>
            <a:r>
              <a:rPr lang="en-US" dirty="0"/>
              <a:t>" ).append( $</a:t>
            </a:r>
            <a:r>
              <a:rPr lang="en-US" dirty="0" err="1"/>
              <a:t>title.text</a:t>
            </a:r>
            <a:r>
              <a:rPr lang="en-US" dirty="0"/>
              <a:t>() );</a:t>
            </a:r>
          </a:p>
          <a:p>
            <a:pPr fontAlgn="base"/>
            <a:r>
              <a:rPr lang="en-US" i="1" dirty="0"/>
              <a:t>// Change the title to "XML Title"</a:t>
            </a:r>
            <a:endParaRPr lang="en-US" dirty="0"/>
          </a:p>
          <a:p>
            <a:pPr fontAlgn="base"/>
            <a:r>
              <a:rPr lang="en-US" dirty="0"/>
              <a:t>$</a:t>
            </a:r>
            <a:r>
              <a:rPr lang="en-US" dirty="0" err="1"/>
              <a:t>title.text</a:t>
            </a:r>
            <a:r>
              <a:rPr lang="en-US" dirty="0"/>
              <a:t>( "XML Title" );</a:t>
            </a:r>
          </a:p>
          <a:p>
            <a:pPr fontAlgn="base"/>
            <a:r>
              <a:rPr lang="en-US" i="1" dirty="0"/>
              <a:t>// Append "XML Title" to #</a:t>
            </a:r>
            <a:r>
              <a:rPr lang="en-US" i="1" dirty="0" err="1"/>
              <a:t>anotherElement</a:t>
            </a:r>
            <a:endParaRPr lang="en-US" dirty="0"/>
          </a:p>
          <a:p>
            <a:pPr fontAlgn="base"/>
            <a:r>
              <a:rPr lang="en-US" dirty="0"/>
              <a:t>$( "#</a:t>
            </a:r>
            <a:r>
              <a:rPr lang="en-US" dirty="0" err="1"/>
              <a:t>anotherElement</a:t>
            </a:r>
            <a:r>
              <a:rPr lang="en-US" dirty="0"/>
              <a:t>" ).append( $</a:t>
            </a:r>
            <a:r>
              <a:rPr lang="en-US" dirty="0" err="1"/>
              <a:t>title.text</a:t>
            </a:r>
            <a:r>
              <a:rPr lang="en-US" dirty="0"/>
              <a:t>() );</a:t>
            </a:r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1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553998"/>
          </a:xfrm>
        </p:spPr>
        <p:txBody>
          <a:bodyPr/>
          <a:lstStyle/>
          <a:p>
            <a:r>
              <a:rPr lang="en-US" sz="3600" dirty="0" smtClean="0"/>
              <a:t>Sending Data with the Get Method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046988"/>
          </a:xfrm>
        </p:spPr>
        <p:txBody>
          <a:bodyPr/>
          <a:lstStyle/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We can package a query string and send it as a key/value pair to a </a:t>
            </a:r>
            <a:r>
              <a:rPr lang="en-US" dirty="0" err="1" smtClean="0"/>
              <a:t>php</a:t>
            </a:r>
            <a:r>
              <a:rPr lang="en-US" dirty="0" smtClean="0"/>
              <a:t> script</a:t>
            </a:r>
          </a:p>
          <a:p>
            <a:endParaRPr lang="en-US" dirty="0"/>
          </a:p>
          <a:p>
            <a:r>
              <a:rPr lang="en-US" dirty="0" smtClean="0"/>
              <a:t>The following would be the equivalent of calling </a:t>
            </a:r>
            <a:r>
              <a:rPr lang="en-US" dirty="0" err="1" smtClean="0"/>
              <a:t>search.php?term</a:t>
            </a:r>
            <a:r>
              <a:rPr lang="en-US" dirty="0" smtClean="0"/>
              <a:t>=bees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searchterm</a:t>
            </a:r>
            <a:r>
              <a:rPr lang="en-US" dirty="0" smtClean="0"/>
              <a:t> = ‘bees’;</a:t>
            </a:r>
          </a:p>
          <a:p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/>
              <a:t>requestData</a:t>
            </a:r>
            <a:r>
              <a:rPr lang="en-US" dirty="0"/>
              <a:t> = {term: </a:t>
            </a:r>
            <a:r>
              <a:rPr lang="en-US" dirty="0" err="1" smtClean="0"/>
              <a:t>searchterm</a:t>
            </a:r>
            <a:r>
              <a:rPr lang="en-US" dirty="0" smtClean="0"/>
              <a:t>}</a:t>
            </a:r>
          </a:p>
          <a:p>
            <a:r>
              <a:rPr lang="en-US" dirty="0" smtClean="0"/>
              <a:t> </a:t>
            </a:r>
            <a:r>
              <a:rPr lang="en-US" dirty="0"/>
              <a:t>$.get</a:t>
            </a:r>
            <a:r>
              <a:rPr lang="en-US" dirty="0" smtClean="0"/>
              <a:t>(’</a:t>
            </a:r>
            <a:r>
              <a:rPr lang="en-US" dirty="0" err="1" smtClean="0"/>
              <a:t>search.php</a:t>
            </a:r>
            <a:r>
              <a:rPr lang="en-US" dirty="0"/>
              <a:t>', </a:t>
            </a:r>
            <a:r>
              <a:rPr lang="en-US" dirty="0" err="1"/>
              <a:t>requestData</a:t>
            </a:r>
            <a:r>
              <a:rPr lang="en-US" dirty="0"/>
              <a:t>, function(data) {</a:t>
            </a:r>
          </a:p>
          <a:p>
            <a:r>
              <a:rPr lang="en-US" dirty="0"/>
              <a:t>$('#dictionary').html(data);    </a:t>
            </a:r>
          </a:p>
          <a:p>
            <a:r>
              <a:rPr lang="en-US" dirty="0" smtClean="0"/>
              <a:t>});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553998"/>
          </a:xfrm>
        </p:spPr>
        <p:txBody>
          <a:bodyPr/>
          <a:lstStyle/>
          <a:p>
            <a:r>
              <a:rPr lang="en-US" sz="3600" dirty="0"/>
              <a:t>Sending Data with the </a:t>
            </a:r>
            <a:r>
              <a:rPr lang="en-US" sz="3600" dirty="0" smtClean="0"/>
              <a:t>Post </a:t>
            </a:r>
            <a:r>
              <a:rPr lang="en-US" sz="3600" dirty="0"/>
              <a:t>Method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2492990"/>
          </a:xfrm>
        </p:spPr>
        <p:txBody>
          <a:bodyPr/>
          <a:lstStyle/>
          <a:p>
            <a:r>
              <a:rPr lang="en-US" dirty="0" smtClean="0"/>
              <a:t>Similar to the previous slide, we can use the post method: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searchterm</a:t>
            </a:r>
            <a:r>
              <a:rPr lang="en-US" dirty="0"/>
              <a:t> = ‘bees’;</a:t>
            </a:r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requestData</a:t>
            </a:r>
            <a:r>
              <a:rPr lang="en-US" dirty="0"/>
              <a:t> = {term: </a:t>
            </a:r>
            <a:r>
              <a:rPr lang="en-US" dirty="0" err="1"/>
              <a:t>searchterm</a:t>
            </a:r>
            <a:r>
              <a:rPr lang="en-US" dirty="0"/>
              <a:t>}</a:t>
            </a:r>
          </a:p>
          <a:p>
            <a:r>
              <a:rPr lang="en-US" dirty="0"/>
              <a:t> </a:t>
            </a:r>
            <a:r>
              <a:rPr lang="en-US" dirty="0" smtClean="0"/>
              <a:t>$. post (</a:t>
            </a:r>
            <a:r>
              <a:rPr lang="en-US" dirty="0"/>
              <a:t>’</a:t>
            </a:r>
            <a:r>
              <a:rPr lang="en-US" dirty="0" err="1"/>
              <a:t>search.php</a:t>
            </a:r>
            <a:r>
              <a:rPr lang="en-US" dirty="0"/>
              <a:t>', </a:t>
            </a:r>
            <a:r>
              <a:rPr lang="en-US" dirty="0" err="1"/>
              <a:t>requestData</a:t>
            </a:r>
            <a:r>
              <a:rPr lang="en-US" dirty="0"/>
              <a:t>, function(data) {</a:t>
            </a:r>
          </a:p>
          <a:p>
            <a:r>
              <a:rPr lang="en-US" dirty="0"/>
              <a:t>$('#dictionary').html(data);    </a:t>
            </a:r>
          </a:p>
          <a:p>
            <a:r>
              <a:rPr lang="en-US" dirty="0"/>
              <a:t>});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handling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39" y="2362200"/>
            <a:ext cx="7767319" cy="2215991"/>
          </a:xfrm>
        </p:spPr>
        <p:txBody>
          <a:bodyPr/>
          <a:lstStyle/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searchterm</a:t>
            </a:r>
            <a:r>
              <a:rPr lang="en-US" dirty="0"/>
              <a:t> = ‘bees’;</a:t>
            </a:r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requestData</a:t>
            </a:r>
            <a:r>
              <a:rPr lang="en-US" dirty="0"/>
              <a:t> = {term: </a:t>
            </a:r>
            <a:r>
              <a:rPr lang="en-US" dirty="0" err="1"/>
              <a:t>searchterm</a:t>
            </a:r>
            <a:r>
              <a:rPr lang="en-US" dirty="0"/>
              <a:t>}</a:t>
            </a:r>
          </a:p>
          <a:p>
            <a:r>
              <a:rPr lang="en-US" dirty="0"/>
              <a:t> $.get(’</a:t>
            </a:r>
            <a:r>
              <a:rPr lang="en-US" dirty="0" err="1"/>
              <a:t>search.php</a:t>
            </a:r>
            <a:r>
              <a:rPr lang="en-US" dirty="0"/>
              <a:t>', </a:t>
            </a:r>
            <a:r>
              <a:rPr lang="en-US" dirty="0" err="1"/>
              <a:t>requestData</a:t>
            </a:r>
            <a:r>
              <a:rPr lang="en-US" dirty="0"/>
              <a:t>, function(data) {</a:t>
            </a:r>
          </a:p>
          <a:p>
            <a:r>
              <a:rPr lang="en-US" dirty="0"/>
              <a:t>$('#dictionary').html(data);    </a:t>
            </a:r>
          </a:p>
          <a:p>
            <a:r>
              <a:rPr lang="en-US" dirty="0"/>
              <a:t>}) .fail(function(</a:t>
            </a:r>
            <a:r>
              <a:rPr lang="en-US" dirty="0" err="1"/>
              <a:t>jqXHR</a:t>
            </a:r>
            <a:r>
              <a:rPr lang="en-US" dirty="0"/>
              <a:t>) </a:t>
            </a:r>
            <a:r>
              <a:rPr lang="en-US" dirty="0" smtClean="0"/>
              <a:t>{</a:t>
            </a:r>
          </a:p>
          <a:p>
            <a:r>
              <a:rPr lang="en-US" dirty="0"/>
              <a:t>$('#dictionary').html('An error occurred: ' + </a:t>
            </a:r>
            <a:r>
              <a:rPr lang="en-US" dirty="0" err="1"/>
              <a:t>jqXHR.status</a:t>
            </a:r>
            <a:r>
              <a:rPr lang="en-US" dirty="0"/>
              <a:t>) </a:t>
            </a:r>
            <a:r>
              <a:rPr lang="en-US" dirty="0" smtClean="0"/>
              <a:t>.);append(</a:t>
            </a:r>
            <a:r>
              <a:rPr lang="en-US" dirty="0" err="1" smtClean="0"/>
              <a:t>jqXHR.responseText</a:t>
            </a:r>
            <a:r>
              <a:rPr lang="en-US" dirty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week: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1754326"/>
          </a:xfrm>
        </p:spPr>
        <p:txBody>
          <a:bodyPr/>
          <a:lstStyle/>
          <a:p>
            <a:r>
              <a:rPr lang="en-US" sz="2400" dirty="0" smtClean="0"/>
              <a:t>Reading: Chapters 5 and 6</a:t>
            </a:r>
          </a:p>
          <a:p>
            <a:r>
              <a:rPr lang="en-US" sz="2400" dirty="0" smtClean="0"/>
              <a:t>Do your homework</a:t>
            </a:r>
          </a:p>
          <a:p>
            <a:r>
              <a:rPr lang="en-US" sz="2400" dirty="0" smtClean="0"/>
              <a:t>Watch the </a:t>
            </a:r>
            <a:r>
              <a:rPr lang="en-US" sz="2400" dirty="0" smtClean="0"/>
              <a:t>Screencasts</a:t>
            </a:r>
          </a:p>
          <a:p>
            <a:r>
              <a:rPr lang="en-US" sz="2400" dirty="0" smtClean="0"/>
              <a:t>Check the code examples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1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each() method for iterations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985980"/>
          </a:xfrm>
        </p:spPr>
        <p:txBody>
          <a:bodyPr/>
          <a:lstStyle/>
          <a:p>
            <a:pPr fontAlgn="base"/>
            <a:r>
              <a:rPr lang="mr-IN" dirty="0"/>
              <a:t>&lt;</a:t>
            </a:r>
            <a:r>
              <a:rPr lang="mr-IN" dirty="0" err="1"/>
              <a:t>ul</a:t>
            </a:r>
            <a:r>
              <a:rPr lang="mr-IN" dirty="0"/>
              <a:t>&gt;</a:t>
            </a:r>
          </a:p>
          <a:p>
            <a:pPr fontAlgn="base"/>
            <a:r>
              <a:rPr lang="mr-IN" dirty="0"/>
              <a:t>&lt;</a:t>
            </a:r>
            <a:r>
              <a:rPr lang="mr-IN" dirty="0" err="1"/>
              <a:t>li</a:t>
            </a:r>
            <a:r>
              <a:rPr lang="mr-IN" dirty="0"/>
              <a:t>&gt;</a:t>
            </a:r>
            <a:r>
              <a:rPr lang="mr-IN" dirty="0" err="1"/>
              <a:t>foo</a:t>
            </a:r>
            <a:r>
              <a:rPr lang="mr-IN" dirty="0"/>
              <a:t>&lt;/</a:t>
            </a:r>
            <a:r>
              <a:rPr lang="mr-IN" dirty="0" err="1"/>
              <a:t>li</a:t>
            </a:r>
            <a:r>
              <a:rPr lang="mr-IN" dirty="0"/>
              <a:t>&gt;</a:t>
            </a:r>
          </a:p>
          <a:p>
            <a:pPr fontAlgn="base"/>
            <a:r>
              <a:rPr lang="mr-IN" dirty="0"/>
              <a:t>&lt;</a:t>
            </a:r>
            <a:r>
              <a:rPr lang="mr-IN" dirty="0" err="1"/>
              <a:t>li</a:t>
            </a:r>
            <a:r>
              <a:rPr lang="mr-IN" dirty="0"/>
              <a:t>&gt;</a:t>
            </a:r>
            <a:r>
              <a:rPr lang="mr-IN" dirty="0" err="1"/>
              <a:t>bar</a:t>
            </a:r>
            <a:r>
              <a:rPr lang="mr-IN" dirty="0"/>
              <a:t>&lt;/</a:t>
            </a:r>
            <a:r>
              <a:rPr lang="mr-IN" dirty="0" err="1"/>
              <a:t>li</a:t>
            </a:r>
            <a:r>
              <a:rPr lang="mr-IN" dirty="0"/>
              <a:t>&gt;</a:t>
            </a:r>
          </a:p>
          <a:p>
            <a:pPr fontAlgn="base"/>
            <a:r>
              <a:rPr lang="mr-IN" dirty="0"/>
              <a:t>&lt;/</a:t>
            </a:r>
            <a:r>
              <a:rPr lang="mr-IN" dirty="0" err="1"/>
              <a:t>ul</a:t>
            </a:r>
            <a:r>
              <a:rPr lang="mr-IN" dirty="0" smtClean="0"/>
              <a:t>&gt;</a:t>
            </a:r>
            <a:endParaRPr lang="en-US" dirty="0" smtClean="0"/>
          </a:p>
          <a:p>
            <a:pPr fontAlgn="base"/>
            <a:endParaRPr lang="en-US" dirty="0"/>
          </a:p>
          <a:p>
            <a:pPr fontAlgn="base"/>
            <a:r>
              <a:rPr lang="en-US" dirty="0" smtClean="0"/>
              <a:t>$( </a:t>
            </a:r>
            <a:r>
              <a:rPr lang="en-US" dirty="0"/>
              <a:t>"li" ).each(function( index ) {  </a:t>
            </a:r>
            <a:endParaRPr lang="en-US" dirty="0" smtClean="0"/>
          </a:p>
          <a:p>
            <a:pPr fontAlgn="base"/>
            <a:r>
              <a:rPr lang="en-US" dirty="0" err="1" smtClean="0"/>
              <a:t>console.log</a:t>
            </a:r>
            <a:r>
              <a:rPr lang="en-US" dirty="0"/>
              <a:t>( index + ": " + $( this ).text() </a:t>
            </a:r>
            <a:r>
              <a:rPr lang="en-US" dirty="0" smtClean="0"/>
              <a:t>);</a:t>
            </a:r>
          </a:p>
          <a:p>
            <a:pPr fontAlgn="base"/>
            <a:r>
              <a:rPr lang="en-US" dirty="0" smtClean="0"/>
              <a:t>});</a:t>
            </a:r>
            <a:endParaRPr lang="mr-IN" dirty="0"/>
          </a:p>
          <a:p>
            <a:endParaRPr lang="en-US" dirty="0" smtClean="0"/>
          </a:p>
          <a:p>
            <a:r>
              <a:rPr lang="en-US" dirty="0" smtClean="0"/>
              <a:t>//wrong!</a:t>
            </a:r>
            <a:endParaRPr lang="en-US" dirty="0"/>
          </a:p>
          <a:p>
            <a:pPr fontAlgn="base"/>
            <a:r>
              <a:rPr lang="en-US" dirty="0"/>
              <a:t>$( "li" ).each(</a:t>
            </a:r>
            <a:r>
              <a:rPr lang="en-US" b="1" dirty="0"/>
              <a:t>function</a:t>
            </a:r>
            <a:r>
              <a:rPr lang="en-US" dirty="0"/>
              <a:t>() {</a:t>
            </a:r>
          </a:p>
          <a:p>
            <a:pPr fontAlgn="base"/>
            <a:r>
              <a:rPr lang="en-US" dirty="0"/>
              <a:t>$( </a:t>
            </a:r>
            <a:r>
              <a:rPr lang="en-US" b="1" dirty="0"/>
              <a:t>this</a:t>
            </a:r>
            <a:r>
              <a:rPr lang="en-US" dirty="0"/>
              <a:t> ).</a:t>
            </a:r>
            <a:r>
              <a:rPr lang="en-US" dirty="0" err="1"/>
              <a:t>addClass</a:t>
            </a:r>
            <a:r>
              <a:rPr lang="en-US" dirty="0"/>
              <a:t>( "foo" );</a:t>
            </a:r>
          </a:p>
          <a:p>
            <a:pPr fontAlgn="base"/>
            <a:r>
              <a:rPr lang="en-US" dirty="0" smtClean="0"/>
              <a:t>});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//right</a:t>
            </a:r>
          </a:p>
          <a:p>
            <a:pPr fontAlgn="base"/>
            <a:r>
              <a:rPr lang="mr-IN" dirty="0"/>
              <a:t>$( "</a:t>
            </a:r>
            <a:r>
              <a:rPr lang="mr-IN" dirty="0" err="1"/>
              <a:t>li</a:t>
            </a:r>
            <a:r>
              <a:rPr lang="mr-IN" dirty="0"/>
              <a:t>" ).</a:t>
            </a:r>
            <a:r>
              <a:rPr lang="mr-IN" dirty="0" err="1"/>
              <a:t>addClass</a:t>
            </a:r>
            <a:r>
              <a:rPr lang="mr-IN" dirty="0"/>
              <a:t>( "</a:t>
            </a:r>
            <a:r>
              <a:rPr lang="mr-IN" dirty="0" err="1"/>
              <a:t>bar</a:t>
            </a:r>
            <a:r>
              <a:rPr lang="mr-IN" dirty="0"/>
              <a:t>" );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and Properties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600986"/>
          </a:xfrm>
        </p:spPr>
        <p:txBody>
          <a:bodyPr/>
          <a:lstStyle/>
          <a:p>
            <a:r>
              <a:rPr lang="en-US" dirty="0" smtClean="0"/>
              <a:t>Attributes are key/value pairs that exist within an html tag.</a:t>
            </a:r>
          </a:p>
          <a:p>
            <a:endParaRPr lang="en-US" dirty="0"/>
          </a:p>
          <a:p>
            <a:r>
              <a:rPr lang="en-US" dirty="0" smtClean="0"/>
              <a:t>For example:</a:t>
            </a:r>
          </a:p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=“http://</a:t>
            </a:r>
            <a:r>
              <a:rPr lang="en-US" dirty="0" err="1" smtClean="0"/>
              <a:t>something.com</a:t>
            </a:r>
            <a:r>
              <a:rPr lang="en-US" dirty="0" smtClean="0"/>
              <a:t>”&gt;Something&lt;/a&gt;</a:t>
            </a:r>
          </a:p>
          <a:p>
            <a:endParaRPr lang="en-US" dirty="0"/>
          </a:p>
          <a:p>
            <a:r>
              <a:rPr lang="en-US" dirty="0" smtClean="0"/>
              <a:t>In the above, </a:t>
            </a:r>
            <a:r>
              <a:rPr lang="en-US" dirty="0" err="1" smtClean="0"/>
              <a:t>href</a:t>
            </a:r>
            <a:r>
              <a:rPr lang="en-US" dirty="0" smtClean="0"/>
              <a:t> is an attribute of the anchor tag. Its property is its value (</a:t>
            </a:r>
            <a:r>
              <a:rPr lang="en-US" dirty="0" smtClean="0">
                <a:hlinkClick r:id="rId4"/>
              </a:rPr>
              <a:t>http://something.com)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Although their definitions vary by context, </a:t>
            </a:r>
            <a:r>
              <a:rPr lang="en-US" dirty="0"/>
              <a:t>As of jQuery 1.6, the </a:t>
            </a:r>
            <a:r>
              <a:rPr lang="en-US" dirty="0"/>
              <a:t>.</a:t>
            </a:r>
            <a:r>
              <a:rPr lang="en-US" dirty="0" err="1"/>
              <a:t>attr</a:t>
            </a:r>
            <a:r>
              <a:rPr lang="en-US" dirty="0"/>
              <a:t>()</a:t>
            </a:r>
            <a:r>
              <a:rPr lang="en-US" dirty="0"/>
              <a:t> method returns </a:t>
            </a:r>
            <a:r>
              <a:rPr lang="en-US" dirty="0"/>
              <a:t>undefined</a:t>
            </a:r>
            <a:r>
              <a:rPr lang="en-US" dirty="0"/>
              <a:t> for attributes that have not been set. 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To </a:t>
            </a:r>
            <a:r>
              <a:rPr lang="en-US" b="1" dirty="0"/>
              <a:t>retrieve and change DOM properties such as the checked, selected, or disabled state of form elements, use the </a:t>
            </a:r>
            <a:r>
              <a:rPr lang="en-US" b="1" u="sng" dirty="0">
                <a:hlinkClick r:id="rId5"/>
              </a:rPr>
              <a:t>.prop()</a:t>
            </a:r>
            <a:r>
              <a:rPr lang="en-US" b="1" dirty="0"/>
              <a:t> method.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Non-class attributes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154984"/>
          </a:xfrm>
        </p:spPr>
        <p:txBody>
          <a:bodyPr/>
          <a:lstStyle/>
          <a:p>
            <a:r>
              <a:rPr lang="en-US" sz="2000" b="1" dirty="0" smtClean="0"/>
              <a:t>Using .</a:t>
            </a:r>
            <a:r>
              <a:rPr lang="en-US" sz="2000" b="1" dirty="0" err="1" smtClean="0"/>
              <a:t>attr</a:t>
            </a:r>
            <a:r>
              <a:rPr lang="en-US" sz="2000" b="1" dirty="0" smtClean="0"/>
              <a:t>();</a:t>
            </a:r>
          </a:p>
          <a:p>
            <a:pPr fontAlgn="base"/>
            <a:r>
              <a:rPr lang="en-US" dirty="0"/>
              <a:t>&lt;p&gt;Once there was a &lt;</a:t>
            </a:r>
            <a:r>
              <a:rPr lang="en-US" dirty="0" err="1"/>
              <a:t>em</a:t>
            </a:r>
            <a:r>
              <a:rPr lang="en-US" dirty="0"/>
              <a:t> title="huge, gigantic"&gt;large&lt;/</a:t>
            </a:r>
            <a:r>
              <a:rPr lang="en-US" dirty="0" err="1"/>
              <a:t>em</a:t>
            </a:r>
            <a:r>
              <a:rPr lang="en-US" dirty="0"/>
              <a:t>&gt; dinosaur...&lt;/p&gt;</a:t>
            </a:r>
          </a:p>
          <a:p>
            <a:pPr fontAlgn="base"/>
            <a:r>
              <a:rPr lang="en-US" dirty="0"/>
              <a:t>The title of the emphasis is:&lt;div&gt;&lt;/div&gt;</a:t>
            </a:r>
          </a:p>
          <a:p>
            <a:pPr fontAlgn="base"/>
            <a:r>
              <a:rPr lang="en-US" dirty="0"/>
              <a:t>&lt;script&gt;</a:t>
            </a:r>
          </a:p>
          <a:p>
            <a:pPr fontAlgn="base"/>
            <a:r>
              <a:rPr lang="en-US" b="1" dirty="0" err="1"/>
              <a:t>var</a:t>
            </a:r>
            <a:r>
              <a:rPr lang="en-US" dirty="0"/>
              <a:t> title = $( "</a:t>
            </a:r>
            <a:r>
              <a:rPr lang="en-US" dirty="0" err="1"/>
              <a:t>em</a:t>
            </a:r>
            <a:r>
              <a:rPr lang="en-US" dirty="0"/>
              <a:t>" ).</a:t>
            </a:r>
            <a:r>
              <a:rPr lang="en-US" dirty="0" err="1"/>
              <a:t>attr</a:t>
            </a:r>
            <a:r>
              <a:rPr lang="en-US" dirty="0"/>
              <a:t>( "title" );</a:t>
            </a:r>
          </a:p>
          <a:p>
            <a:pPr fontAlgn="base"/>
            <a:r>
              <a:rPr lang="en-US" dirty="0"/>
              <a:t>$( "div" ).text( title );</a:t>
            </a:r>
          </a:p>
          <a:p>
            <a:pPr fontAlgn="base"/>
            <a:r>
              <a:rPr lang="en-US" dirty="0"/>
              <a:t>&lt;/script&gt;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$(</a:t>
            </a:r>
            <a:r>
              <a:rPr lang="en-US" dirty="0"/>
              <a:t>document).ready(function() {</a:t>
            </a:r>
          </a:p>
          <a:p>
            <a:r>
              <a:rPr lang="en-US" dirty="0"/>
              <a:t>$('</a:t>
            </a:r>
            <a:r>
              <a:rPr lang="en-US" dirty="0" err="1"/>
              <a:t>div.chapter</a:t>
            </a:r>
            <a:r>
              <a:rPr lang="en-US" dirty="0"/>
              <a:t> a').</a:t>
            </a:r>
            <a:r>
              <a:rPr lang="en-US" dirty="0" err="1"/>
              <a:t>attr</a:t>
            </a:r>
            <a:r>
              <a:rPr lang="en-US" dirty="0"/>
              <a:t>({</a:t>
            </a:r>
          </a:p>
          <a:p>
            <a:r>
              <a:rPr lang="en-US" dirty="0" err="1"/>
              <a:t>rel</a:t>
            </a:r>
            <a:r>
              <a:rPr lang="en-US" dirty="0"/>
              <a:t>: 'external',</a:t>
            </a:r>
          </a:p>
          <a:p>
            <a:r>
              <a:rPr lang="en-US" dirty="0"/>
              <a:t>title: 'Learn more at Wikipedia'</a:t>
            </a:r>
          </a:p>
          <a:p>
            <a:r>
              <a:rPr lang="en-US" dirty="0"/>
              <a:t>});</a:t>
            </a:r>
          </a:p>
          <a:p>
            <a:r>
              <a:rPr lang="en-US" dirty="0" smtClean="0"/>
              <a:t>});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584775"/>
          </a:xfrm>
        </p:spPr>
        <p:txBody>
          <a:bodyPr/>
          <a:lstStyle/>
          <a:p>
            <a:r>
              <a:rPr lang="en-US" sz="3800" dirty="0"/>
              <a:t>Manipulating attributes and properties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5555367"/>
          </a:xfrm>
        </p:spPr>
        <p:txBody>
          <a:bodyPr/>
          <a:lstStyle/>
          <a:p>
            <a:r>
              <a:rPr lang="en-US" sz="1700" dirty="0" smtClean="0"/>
              <a:t>First things first</a:t>
            </a:r>
          </a:p>
          <a:p>
            <a:r>
              <a:rPr lang="en-US" sz="1700" dirty="0" smtClean="0"/>
              <a:t>.</a:t>
            </a:r>
            <a:r>
              <a:rPr lang="en-US" sz="1700" dirty="0" err="1"/>
              <a:t>addClass</a:t>
            </a:r>
            <a:r>
              <a:rPr lang="en-US" sz="1700" dirty="0" smtClean="0"/>
              <a:t>()</a:t>
            </a:r>
          </a:p>
          <a:p>
            <a:r>
              <a:rPr lang="en-US" sz="1700" dirty="0"/>
              <a:t>$( "p" ).</a:t>
            </a:r>
            <a:r>
              <a:rPr lang="en-US" sz="1700" dirty="0" err="1"/>
              <a:t>addClass</a:t>
            </a:r>
            <a:r>
              <a:rPr lang="en-US" sz="1700" dirty="0"/>
              <a:t>( "</a:t>
            </a:r>
            <a:r>
              <a:rPr lang="en-US" sz="1700" dirty="0" err="1"/>
              <a:t>myClass</a:t>
            </a:r>
            <a:r>
              <a:rPr lang="en-US" sz="1700" dirty="0"/>
              <a:t> </a:t>
            </a:r>
            <a:r>
              <a:rPr lang="en-US" sz="1700" dirty="0" err="1"/>
              <a:t>yourClass</a:t>
            </a:r>
            <a:r>
              <a:rPr lang="en-US" sz="1700" dirty="0"/>
              <a:t>" </a:t>
            </a:r>
            <a:r>
              <a:rPr lang="en-US" sz="1700" dirty="0" smtClean="0"/>
              <a:t>);</a:t>
            </a:r>
          </a:p>
          <a:p>
            <a:endParaRPr lang="en-US" sz="1700" dirty="0"/>
          </a:p>
          <a:p>
            <a:r>
              <a:rPr lang="en-US" sz="1700" dirty="0" smtClean="0"/>
              <a:t>.</a:t>
            </a:r>
            <a:r>
              <a:rPr lang="en-US" sz="1700" dirty="0" err="1" smtClean="0"/>
              <a:t>removeClass</a:t>
            </a:r>
            <a:r>
              <a:rPr lang="en-US" sz="1700" dirty="0" smtClean="0"/>
              <a:t>()</a:t>
            </a:r>
          </a:p>
          <a:p>
            <a:r>
              <a:rPr lang="en-US" sz="1700" dirty="0"/>
              <a:t>$( "p" ).</a:t>
            </a:r>
            <a:r>
              <a:rPr lang="en-US" sz="1700" dirty="0" err="1"/>
              <a:t>removeClass</a:t>
            </a:r>
            <a:r>
              <a:rPr lang="en-US" sz="1700" dirty="0"/>
              <a:t>( "</a:t>
            </a:r>
            <a:r>
              <a:rPr lang="en-US" sz="1700" dirty="0" err="1"/>
              <a:t>myClass</a:t>
            </a:r>
            <a:r>
              <a:rPr lang="en-US" sz="1700" dirty="0"/>
              <a:t> </a:t>
            </a:r>
            <a:r>
              <a:rPr lang="en-US" sz="1700" dirty="0" err="1"/>
              <a:t>noClass</a:t>
            </a:r>
            <a:r>
              <a:rPr lang="en-US" sz="1700" dirty="0"/>
              <a:t>" ).</a:t>
            </a:r>
            <a:r>
              <a:rPr lang="en-US" sz="1700" dirty="0" err="1"/>
              <a:t>addClass</a:t>
            </a:r>
            <a:r>
              <a:rPr lang="en-US" sz="1700" dirty="0"/>
              <a:t>( "</a:t>
            </a:r>
            <a:r>
              <a:rPr lang="en-US" sz="1700" dirty="0" err="1"/>
              <a:t>yourClass</a:t>
            </a:r>
            <a:r>
              <a:rPr lang="en-US" sz="1700" dirty="0"/>
              <a:t>" </a:t>
            </a:r>
            <a:r>
              <a:rPr lang="en-US" sz="1700" dirty="0" smtClean="0"/>
              <a:t>);</a:t>
            </a:r>
          </a:p>
          <a:p>
            <a:endParaRPr lang="en-US" sz="1700" dirty="0" smtClean="0"/>
          </a:p>
          <a:p>
            <a:r>
              <a:rPr lang="en-US" sz="1700" dirty="0" smtClean="0"/>
              <a:t>//as of jQuery 1.4, the </a:t>
            </a:r>
            <a:r>
              <a:rPr lang="en-US" sz="1700" dirty="0" err="1" smtClean="0"/>
              <a:t>addClass</a:t>
            </a:r>
            <a:r>
              <a:rPr lang="en-US" sz="1700" dirty="0" smtClean="0"/>
              <a:t> method can receive a function:</a:t>
            </a:r>
          </a:p>
          <a:p>
            <a:pPr fontAlgn="base"/>
            <a:r>
              <a:rPr lang="en-US" sz="1700" dirty="0"/>
              <a:t>$( "</a:t>
            </a:r>
            <a:r>
              <a:rPr lang="en-US" sz="1700" dirty="0" err="1"/>
              <a:t>ul</a:t>
            </a:r>
            <a:r>
              <a:rPr lang="en-US" sz="1700" dirty="0"/>
              <a:t> li" ).</a:t>
            </a:r>
            <a:r>
              <a:rPr lang="en-US" sz="1700" dirty="0" err="1"/>
              <a:t>addClass</a:t>
            </a:r>
            <a:r>
              <a:rPr lang="en-US" sz="1700" dirty="0"/>
              <a:t>(</a:t>
            </a:r>
            <a:r>
              <a:rPr lang="en-US" sz="1700" b="1" dirty="0"/>
              <a:t>function</a:t>
            </a:r>
            <a:r>
              <a:rPr lang="en-US" sz="1700" dirty="0"/>
              <a:t>( index ) {</a:t>
            </a:r>
          </a:p>
          <a:p>
            <a:pPr fontAlgn="base"/>
            <a:r>
              <a:rPr lang="en-US" sz="1700" b="1" dirty="0"/>
              <a:t>return</a:t>
            </a:r>
            <a:r>
              <a:rPr lang="en-US" sz="1700" dirty="0"/>
              <a:t> "item-" + index;</a:t>
            </a:r>
          </a:p>
          <a:p>
            <a:pPr fontAlgn="base"/>
            <a:r>
              <a:rPr lang="en-US" sz="1700" dirty="0"/>
              <a:t>});</a:t>
            </a:r>
          </a:p>
          <a:p>
            <a:endParaRPr lang="en-US" sz="1700" dirty="0" smtClean="0"/>
          </a:p>
          <a:p>
            <a:r>
              <a:rPr lang="en-US" sz="1700" dirty="0"/>
              <a:t>.</a:t>
            </a:r>
            <a:r>
              <a:rPr lang="en-US" sz="1700" dirty="0" err="1"/>
              <a:t>toggleClass</a:t>
            </a:r>
            <a:r>
              <a:rPr lang="en-US" sz="1700" dirty="0" smtClean="0"/>
              <a:t>()</a:t>
            </a:r>
          </a:p>
          <a:p>
            <a:r>
              <a:rPr lang="en-US" sz="1700" dirty="0"/>
              <a:t> $( "</a:t>
            </a:r>
            <a:r>
              <a:rPr lang="en-US" sz="1700" dirty="0" err="1"/>
              <a:t>div.tumble</a:t>
            </a:r>
            <a:r>
              <a:rPr lang="en-US" sz="1700" dirty="0"/>
              <a:t>" ).</a:t>
            </a:r>
            <a:r>
              <a:rPr lang="en-US" sz="1700" dirty="0" err="1"/>
              <a:t>toggleClass</a:t>
            </a:r>
            <a:r>
              <a:rPr lang="en-US" sz="1700" dirty="0"/>
              <a:t>( "bounce" </a:t>
            </a:r>
            <a:r>
              <a:rPr lang="en-US" sz="1700" dirty="0" smtClean="0"/>
              <a:t>)</a:t>
            </a:r>
          </a:p>
          <a:p>
            <a:r>
              <a:rPr lang="en-US" sz="1700" dirty="0"/>
              <a:t>&lt;div class="tumble bounce"&gt;Some text.&lt;/div</a:t>
            </a:r>
            <a:r>
              <a:rPr lang="en-US" sz="1700" dirty="0" smtClean="0"/>
              <a:t>&gt;</a:t>
            </a:r>
          </a:p>
          <a:p>
            <a:r>
              <a:rPr lang="en-US" sz="1700" dirty="0"/>
              <a:t> $( "</a:t>
            </a:r>
            <a:r>
              <a:rPr lang="en-US" sz="1700" dirty="0" err="1"/>
              <a:t>div.tumble</a:t>
            </a:r>
            <a:r>
              <a:rPr lang="en-US" sz="1700" dirty="0"/>
              <a:t>" ).</a:t>
            </a:r>
            <a:r>
              <a:rPr lang="en-US" sz="1700" dirty="0" err="1"/>
              <a:t>toggleClass</a:t>
            </a:r>
            <a:r>
              <a:rPr lang="en-US" sz="1700" dirty="0"/>
              <a:t>( "bounce" )</a:t>
            </a:r>
          </a:p>
          <a:p>
            <a:r>
              <a:rPr lang="en-US" sz="1700" dirty="0"/>
              <a:t>&lt;div class="tumble </a:t>
            </a:r>
            <a:r>
              <a:rPr lang="en-US" sz="1700" dirty="0" smtClean="0"/>
              <a:t>"&gt;</a:t>
            </a:r>
            <a:r>
              <a:rPr lang="en-US" sz="1700" dirty="0"/>
              <a:t>Some text.&lt;/div&gt;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1292662"/>
          </a:xfrm>
        </p:spPr>
        <p:txBody>
          <a:bodyPr/>
          <a:lstStyle/>
          <a:p>
            <a:r>
              <a:rPr lang="en-US" dirty="0"/>
              <a:t>DOM element properties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431983"/>
          </a:xfrm>
        </p:spPr>
        <p:txBody>
          <a:bodyPr/>
          <a:lstStyle/>
          <a:p>
            <a:r>
              <a:rPr lang="mr-IN" dirty="0"/>
              <a:t>.</a:t>
            </a:r>
            <a:r>
              <a:rPr lang="mr-IN" dirty="0" err="1"/>
              <a:t>prop</a:t>
            </a:r>
            <a:r>
              <a:rPr lang="mr-IN" dirty="0" smtClean="0"/>
              <a:t>()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We can get and set properties from jQuery using the .prop() method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The .prop() method has all the same features as .</a:t>
            </a:r>
            <a:r>
              <a:rPr lang="en-US" dirty="0" err="1"/>
              <a:t>attr</a:t>
            </a:r>
            <a:r>
              <a:rPr lang="en-US" dirty="0"/>
              <a:t>(), such as accepting an</a:t>
            </a:r>
          </a:p>
          <a:p>
            <a:r>
              <a:rPr lang="en-US" dirty="0"/>
              <a:t>object of multiple values to set at the same time and taking value callback functions.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// Get the current value of the "checked" property</a:t>
            </a:r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currentlyChecked</a:t>
            </a:r>
            <a:r>
              <a:rPr lang="en-US" dirty="0"/>
              <a:t> = $('.my-checkbox').prop('checked</a:t>
            </a:r>
            <a:r>
              <a:rPr lang="en-US" dirty="0" smtClean="0"/>
              <a:t>');</a:t>
            </a:r>
          </a:p>
          <a:p>
            <a:endParaRPr lang="en-US" dirty="0"/>
          </a:p>
          <a:p>
            <a:r>
              <a:rPr lang="en-US" dirty="0"/>
              <a:t>// Set a new value for the "checked" property</a:t>
            </a:r>
          </a:p>
          <a:p>
            <a:r>
              <a:rPr lang="en-US" dirty="0"/>
              <a:t>$('.my-checkbox').prop('checked', false);</a:t>
            </a:r>
          </a:p>
          <a:p>
            <a:endParaRPr lang="mr-IN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1292662"/>
          </a:xfrm>
        </p:spPr>
        <p:txBody>
          <a:bodyPr/>
          <a:lstStyle/>
          <a:p>
            <a:r>
              <a:rPr lang="en-US" dirty="0"/>
              <a:t>The value of form controls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877985"/>
          </a:xfrm>
        </p:spPr>
        <p:txBody>
          <a:bodyPr/>
          <a:lstStyle/>
          <a:p>
            <a:r>
              <a:rPr lang="en-US" dirty="0" smtClean="0"/>
              <a:t>Although the attribute (.</a:t>
            </a:r>
            <a:r>
              <a:rPr lang="en-US" dirty="0" err="1" smtClean="0"/>
              <a:t>attr</a:t>
            </a:r>
            <a:r>
              <a:rPr lang="en-US" dirty="0" smtClean="0"/>
              <a:t>()) and the property (prop()) will work on form elements, it is best to use </a:t>
            </a:r>
            <a:r>
              <a:rPr lang="en-US" dirty="0" err="1" smtClean="0"/>
              <a:t>val</a:t>
            </a:r>
            <a:r>
              <a:rPr lang="en-US" dirty="0" smtClean="0"/>
              <a:t>() for form inputs</a:t>
            </a:r>
          </a:p>
          <a:p>
            <a:endParaRPr lang="en-US" dirty="0"/>
          </a:p>
          <a:p>
            <a:r>
              <a:rPr lang="en-US" dirty="0"/>
              <a:t>// Get the current value of a text input</a:t>
            </a:r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inputValue</a:t>
            </a:r>
            <a:r>
              <a:rPr lang="en-US" dirty="0"/>
              <a:t> = $('#my-input').</a:t>
            </a:r>
            <a:r>
              <a:rPr lang="en-US" dirty="0" err="1"/>
              <a:t>val</a:t>
            </a:r>
            <a:r>
              <a:rPr lang="en-US" dirty="0" smtClean="0"/>
              <a:t>();</a:t>
            </a:r>
          </a:p>
          <a:p>
            <a:endParaRPr lang="en-US" dirty="0"/>
          </a:p>
          <a:p>
            <a:r>
              <a:rPr lang="en-US" dirty="0"/>
              <a:t>// Get the current value of a select list</a:t>
            </a:r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selectValue</a:t>
            </a:r>
            <a:r>
              <a:rPr lang="en-US" dirty="0"/>
              <a:t> = $('#my-select').</a:t>
            </a:r>
            <a:r>
              <a:rPr lang="en-US" dirty="0" err="1"/>
              <a:t>val</a:t>
            </a:r>
            <a:r>
              <a:rPr lang="en-US" dirty="0" smtClean="0"/>
              <a:t>();</a:t>
            </a:r>
          </a:p>
          <a:p>
            <a:endParaRPr lang="en-US" dirty="0"/>
          </a:p>
          <a:p>
            <a:r>
              <a:rPr lang="en-US" dirty="0" smtClean="0"/>
              <a:t>//</a:t>
            </a:r>
            <a:r>
              <a:rPr lang="en-US" dirty="0"/>
              <a:t>Set the value of a single select list</a:t>
            </a:r>
          </a:p>
          <a:p>
            <a:r>
              <a:rPr lang="en-US" dirty="0"/>
              <a:t>$('#my-single-select').</a:t>
            </a:r>
            <a:r>
              <a:rPr lang="en-US" dirty="0" err="1"/>
              <a:t>val</a:t>
            </a:r>
            <a:r>
              <a:rPr lang="en-US" dirty="0"/>
              <a:t>('value3</a:t>
            </a:r>
            <a:r>
              <a:rPr lang="en-US" dirty="0" smtClean="0"/>
              <a:t>');</a:t>
            </a:r>
          </a:p>
          <a:p>
            <a:endParaRPr lang="en-US" dirty="0"/>
          </a:p>
          <a:p>
            <a:r>
              <a:rPr lang="en-US" dirty="0"/>
              <a:t>// Set the value of a multiple select list</a:t>
            </a:r>
          </a:p>
          <a:p>
            <a:r>
              <a:rPr lang="en-US" dirty="0"/>
              <a:t>$('#my-multi-select').</a:t>
            </a:r>
            <a:r>
              <a:rPr lang="en-US" dirty="0" err="1"/>
              <a:t>val</a:t>
            </a:r>
            <a:r>
              <a:rPr lang="en-US" dirty="0"/>
              <a:t>(['value1', 'value2']);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1292662"/>
          </a:xfrm>
        </p:spPr>
        <p:txBody>
          <a:bodyPr/>
          <a:lstStyle/>
          <a:p>
            <a:r>
              <a:rPr lang="en-US" dirty="0"/>
              <a:t>Inserting new elements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065" y="4196913"/>
            <a:ext cx="7767319" cy="1384995"/>
          </a:xfrm>
        </p:spPr>
        <p:txBody>
          <a:bodyPr/>
          <a:lstStyle/>
          <a:p>
            <a:r>
              <a:rPr lang="en-US" dirty="0"/>
              <a:t>$(document).ready(function() {</a:t>
            </a:r>
          </a:p>
          <a:p>
            <a:r>
              <a:rPr lang="en-US" dirty="0"/>
              <a:t>$('&lt;a </a:t>
            </a:r>
            <a:r>
              <a:rPr lang="en-US" dirty="0" err="1"/>
              <a:t>href</a:t>
            </a:r>
            <a:r>
              <a:rPr lang="en-US" dirty="0"/>
              <a:t>="#top"&gt;back to top&lt;/a&gt;').</a:t>
            </a:r>
            <a:r>
              <a:rPr lang="en-US" dirty="0" err="1"/>
              <a:t>insertAfter</a:t>
            </a:r>
            <a:r>
              <a:rPr lang="en-US" dirty="0"/>
              <a:t>('</a:t>
            </a:r>
            <a:r>
              <a:rPr lang="en-US" dirty="0" err="1"/>
              <a:t>div.chapter</a:t>
            </a:r>
            <a:r>
              <a:rPr lang="en-US" dirty="0"/>
              <a:t> p');</a:t>
            </a:r>
          </a:p>
          <a:p>
            <a:r>
              <a:rPr lang="en-US" dirty="0"/>
              <a:t>$('&lt;a id="top"&gt;&lt;/a&gt;').</a:t>
            </a:r>
            <a:r>
              <a:rPr lang="en-US" dirty="0" err="1"/>
              <a:t>prependTo</a:t>
            </a:r>
            <a:r>
              <a:rPr lang="en-US" dirty="0"/>
              <a:t>('body');</a:t>
            </a:r>
          </a:p>
          <a:p>
            <a:r>
              <a:rPr lang="en-US" dirty="0"/>
              <a:t>});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sp>
        <p:nvSpPr>
          <p:cNvPr id="5" name="Rectangle 4"/>
          <p:cNvSpPr/>
          <p:nvPr/>
        </p:nvSpPr>
        <p:spPr>
          <a:xfrm>
            <a:off x="1028065" y="164343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.</a:t>
            </a:r>
            <a:r>
              <a:rPr lang="en-US" dirty="0" err="1"/>
              <a:t>insertBefore</a:t>
            </a:r>
            <a:r>
              <a:rPr lang="en-US" dirty="0"/>
              <a:t>() adds content outside of and before existing elements</a:t>
            </a:r>
          </a:p>
          <a:p>
            <a:r>
              <a:rPr lang="en-US" dirty="0"/>
              <a:t>• .</a:t>
            </a:r>
            <a:r>
              <a:rPr lang="en-US" dirty="0" err="1"/>
              <a:t>prependTo</a:t>
            </a:r>
            <a:r>
              <a:rPr lang="en-US" dirty="0"/>
              <a:t>() adds content inside of and before existing elements</a:t>
            </a:r>
          </a:p>
          <a:p>
            <a:r>
              <a:rPr lang="en-US" dirty="0"/>
              <a:t>• .</a:t>
            </a:r>
            <a:r>
              <a:rPr lang="en-US" dirty="0" err="1"/>
              <a:t>appendTo</a:t>
            </a:r>
            <a:r>
              <a:rPr lang="en-US" dirty="0"/>
              <a:t>() adds content inside of and after existing elements</a:t>
            </a:r>
          </a:p>
          <a:p>
            <a:r>
              <a:rPr lang="en-US" dirty="0"/>
              <a:t>• .</a:t>
            </a:r>
            <a:r>
              <a:rPr lang="en-US" dirty="0" err="1"/>
              <a:t>insertAfter</a:t>
            </a:r>
            <a:r>
              <a:rPr lang="en-US" dirty="0"/>
              <a:t>() adds content outside of and after existing elements</a:t>
            </a:r>
            <a:endParaRPr lang="en-US" dirty="0">
              <a:effectLst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C1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2466</Words>
  <Application>Microsoft Macintosh PowerPoint</Application>
  <PresentationFormat>On-screen Show (4:3)</PresentationFormat>
  <Paragraphs>370</Paragraphs>
  <Slides>26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Mangal</vt:lpstr>
      <vt:lpstr>Arial</vt:lpstr>
      <vt:lpstr>Office Theme</vt:lpstr>
      <vt:lpstr>Session #3:Overview</vt:lpstr>
      <vt:lpstr>Manipulating the DOM </vt:lpstr>
      <vt:lpstr>The each() method for iterations</vt:lpstr>
      <vt:lpstr>Attributes and Properties</vt:lpstr>
      <vt:lpstr>Non-class attributes</vt:lpstr>
      <vt:lpstr>Manipulating attributes and properties</vt:lpstr>
      <vt:lpstr>DOM element properties </vt:lpstr>
      <vt:lpstr>The value of form controls </vt:lpstr>
      <vt:lpstr>Inserting new elements </vt:lpstr>
      <vt:lpstr>Moving Elements</vt:lpstr>
      <vt:lpstr>Wrapping Elements </vt:lpstr>
      <vt:lpstr>Replacing Elements</vt:lpstr>
      <vt:lpstr>Replacing Elements (cont)</vt:lpstr>
      <vt:lpstr>Replacing Elements (cont)</vt:lpstr>
      <vt:lpstr>Removing Elements</vt:lpstr>
      <vt:lpstr>Removing Elements (cont)</vt:lpstr>
      <vt:lpstr>Ajax – Sending Data</vt:lpstr>
      <vt:lpstr>Loading data on demand </vt:lpstr>
      <vt:lpstr>Retrieving JSON </vt:lpstr>
      <vt:lpstr>The Global jQuery function .getJSON</vt:lpstr>
      <vt:lpstr>Pulling in another Js script </vt:lpstr>
      <vt:lpstr>Loading XML</vt:lpstr>
      <vt:lpstr>Sending Data with the Get Method</vt:lpstr>
      <vt:lpstr>Sending Data with the Post Method</vt:lpstr>
      <vt:lpstr>Error handling</vt:lpstr>
      <vt:lpstr>This week: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Discovery Toxicology</dc:title>
  <dc:creator>gfurman</dc:creator>
  <cp:lastModifiedBy>krissecor@carling.onmicrosoft.com</cp:lastModifiedBy>
  <cp:revision>52</cp:revision>
  <dcterms:created xsi:type="dcterms:W3CDTF">2017-02-24T15:21:49Z</dcterms:created>
  <dcterms:modified xsi:type="dcterms:W3CDTF">2017-03-27T17:20:11Z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2017-02-24T00:00:00Z</vt:filetime>
  </property>
</Properties>
</file>