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9"/>
  </p:notes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>
      <p:cViewPr varScale="1">
        <p:scale>
          <a:sx n="102" d="100"/>
          <a:sy n="102" d="100"/>
        </p:scale>
        <p:origin x="138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663FB-A6E8-F440-BCC6-ABE1566DA60D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09A18-AA7C-2844-A635-792EA514F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6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E9F1A-EFE4-BD44-8B18-7B9B2E96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2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6447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1105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9447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77208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4695825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4296728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2995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19738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96471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53723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32543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95438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49945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064345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73159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23438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7557"/>
            <a:ext cx="8229600" cy="40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088" y="6273166"/>
            <a:ext cx="132745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635" y="6273166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01579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4" y="6361783"/>
            <a:ext cx="1833880" cy="3115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5778" y="6263463"/>
            <a:ext cx="5073448" cy="40989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24854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mm214.com/Visual_tricks.mp4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#6: Use</a:t>
            </a:r>
            <a:r>
              <a:rPr lang="en-US" spc="-90" dirty="0"/>
              <a:t> </a:t>
            </a:r>
            <a:r>
              <a:rPr lang="en-US" dirty="0"/>
              <a:t>Transitions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7674FB8C-9544-B943-AD62-1C6C55F4EE61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8" name="a24x8.mp3">
            <a:hlinkClick r:id="" action="ppaction://media"/>
            <a:extLst>
              <a:ext uri="{FF2B5EF4-FFF2-40B4-BE49-F238E27FC236}">
                <a16:creationId xmlns:a16="http://schemas.microsoft.com/office/drawing/2014/main" id="{698B8168-7FA0-3240-9D46-B9E527C5B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221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Facepl</a:t>
            </a:r>
            <a:r>
              <a:rPr spc="10" dirty="0"/>
              <a:t>a</a:t>
            </a:r>
            <a:r>
              <a:rPr dirty="0"/>
              <a:t>te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8638FC8-9165-BC4A-8EBC-C247E49C4A96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864072271.mp4">
            <a:hlinkClick r:id="" action="ppaction://media"/>
            <a:extLst>
              <a:ext uri="{FF2B5EF4-FFF2-40B4-BE49-F238E27FC236}">
                <a16:creationId xmlns:a16="http://schemas.microsoft.com/office/drawing/2014/main" id="{E0D36F2A-EC66-6C4E-8957-C2A1D5BCB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138" y="1524000"/>
            <a:ext cx="8041861" cy="441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224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Flip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F6AEAC4-594D-A448-B5A3-14D504271899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864071315 (1).mp4">
            <a:hlinkClick r:id="" action="ppaction://media"/>
            <a:extLst>
              <a:ext uri="{FF2B5EF4-FFF2-40B4-BE49-F238E27FC236}">
                <a16:creationId xmlns:a16="http://schemas.microsoft.com/office/drawing/2014/main" id="{9F172181-30F9-8A4D-A91B-EF5BC4FC6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7924800" cy="4476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840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Accordion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A76E8BF-157C-BD4A-9E48-EA8351C48D04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lec06-12.mp4">
            <a:hlinkClick r:id="" action="ppaction://media"/>
            <a:extLst>
              <a:ext uri="{FF2B5EF4-FFF2-40B4-BE49-F238E27FC236}">
                <a16:creationId xmlns:a16="http://schemas.microsoft.com/office/drawing/2014/main" id="{7079F119-2BA1-5444-A9EC-09214938B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1447800"/>
            <a:ext cx="7391400" cy="4282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231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</a:t>
            </a:r>
            <a:r>
              <a:rPr spc="5" dirty="0"/>
              <a:t>o</a:t>
            </a:r>
            <a:r>
              <a:rPr dirty="0"/>
              <a:t>usel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50876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When </a:t>
            </a:r>
            <a:r>
              <a:rPr sz="3200" spc="-5" dirty="0">
                <a:latin typeface="Arial"/>
                <a:cs typeface="Arial"/>
              </a:rPr>
              <a:t>Carousels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attack….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0" y="2362200"/>
            <a:ext cx="5181600" cy="3618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86C1DE6-48CA-F94B-8DE3-CAD7BC5BEE62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8" name="a24x3.mp3">
            <a:hlinkClick r:id="" action="ppaction://media"/>
            <a:extLst>
              <a:ext uri="{FF2B5EF4-FFF2-40B4-BE49-F238E27FC236}">
                <a16:creationId xmlns:a16="http://schemas.microsoft.com/office/drawing/2014/main" id="{835FFC9F-C8DB-604A-81B4-726DB6FEA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1783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Fade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7673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fade is </a:t>
            </a:r>
            <a:r>
              <a:rPr sz="3200" spc="-5" dirty="0">
                <a:latin typeface="Arial"/>
                <a:cs typeface="Arial"/>
              </a:rPr>
              <a:t>often </a:t>
            </a:r>
            <a:r>
              <a:rPr sz="3200" dirty="0">
                <a:latin typeface="Arial"/>
                <a:cs typeface="Arial"/>
              </a:rPr>
              <a:t>used to </a:t>
            </a:r>
            <a:r>
              <a:rPr sz="3200" spc="-5" dirty="0">
                <a:latin typeface="Arial"/>
                <a:cs typeface="Arial"/>
              </a:rPr>
              <a:t>disrupt </a:t>
            </a:r>
            <a:r>
              <a:rPr sz="3200" dirty="0">
                <a:latin typeface="Arial"/>
                <a:cs typeface="Arial"/>
              </a:rPr>
              <a:t>while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an  </a:t>
            </a:r>
            <a:r>
              <a:rPr sz="3200" spc="-5" dirty="0">
                <a:latin typeface="Arial"/>
                <a:cs typeface="Arial"/>
              </a:rPr>
              <a:t>application </a:t>
            </a:r>
            <a:r>
              <a:rPr sz="3200" spc="-10" dirty="0">
                <a:latin typeface="Arial"/>
                <a:cs typeface="Arial"/>
              </a:rPr>
              <a:t>is</a:t>
            </a:r>
            <a:r>
              <a:rPr sz="3200" dirty="0">
                <a:latin typeface="Arial"/>
                <a:cs typeface="Arial"/>
              </a:rPr>
              <a:t> working: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2819425"/>
            <a:ext cx="6781800" cy="3173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0451A91-C17A-324D-80D7-09B242D243B5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5" name="a24x6.mp3">
            <a:hlinkClick r:id="" action="ppaction://media"/>
            <a:extLst>
              <a:ext uri="{FF2B5EF4-FFF2-40B4-BE49-F238E27FC236}">
                <a16:creationId xmlns:a16="http://schemas.microsoft.com/office/drawing/2014/main" id="{0A3BC08B-8575-0242-B3B1-7DCDA188C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a24x4.mp3">
            <a:hlinkClick r:id="" action="ppaction://media"/>
            <a:extLst>
              <a:ext uri="{FF2B5EF4-FFF2-40B4-BE49-F238E27FC236}">
                <a16:creationId xmlns:a16="http://schemas.microsoft.com/office/drawing/2014/main" id="{DBC28DE9-4FAD-184A-BED6-3D63033160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2316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Zoom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63931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Zoom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an </a:t>
            </a:r>
            <a:r>
              <a:rPr sz="3200" spc="-5" dirty="0">
                <a:latin typeface="Arial"/>
                <a:cs typeface="Arial"/>
              </a:rPr>
              <a:t>ecommerce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pattern…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2286025"/>
            <a:ext cx="8001000" cy="3599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1DFC82D-1033-0F44-9440-4A2E52A936AF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8" name="a24x5.mp3">
            <a:hlinkClick r:id="" action="ppaction://media"/>
            <a:extLst>
              <a:ext uri="{FF2B5EF4-FFF2-40B4-BE49-F238E27FC236}">
                <a16:creationId xmlns:a16="http://schemas.microsoft.com/office/drawing/2014/main" id="{04BF1A77-9950-B942-BF78-1308A94A3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879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Perceived</a:t>
            </a:r>
            <a:r>
              <a:rPr spc="-75" dirty="0"/>
              <a:t> </a:t>
            </a:r>
            <a:r>
              <a:rPr dirty="0"/>
              <a:t>Performance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726680" cy="3051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Any </a:t>
            </a:r>
            <a:r>
              <a:rPr sz="3200" spc="-5" dirty="0">
                <a:latin typeface="Arial"/>
                <a:cs typeface="Arial"/>
              </a:rPr>
              <a:t>indication </a:t>
            </a:r>
            <a:r>
              <a:rPr sz="3200" dirty="0">
                <a:latin typeface="Arial"/>
                <a:cs typeface="Arial"/>
              </a:rPr>
              <a:t>that </a:t>
            </a:r>
            <a:r>
              <a:rPr sz="3200" spc="-5" dirty="0">
                <a:latin typeface="Arial"/>
                <a:cs typeface="Arial"/>
              </a:rPr>
              <a:t>an action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underway  or is </a:t>
            </a:r>
            <a:r>
              <a:rPr sz="3200" dirty="0">
                <a:latin typeface="Arial"/>
                <a:cs typeface="Arial"/>
              </a:rPr>
              <a:t>close to </a:t>
            </a:r>
            <a:r>
              <a:rPr sz="3200" spc="-5" dirty="0">
                <a:latin typeface="Arial"/>
                <a:cs typeface="Arial"/>
              </a:rPr>
              <a:t>being finished…think </a:t>
            </a:r>
            <a:r>
              <a:rPr sz="3200" spc="-10" dirty="0">
                <a:latin typeface="Arial"/>
                <a:cs typeface="Arial"/>
              </a:rPr>
              <a:t>of  </a:t>
            </a:r>
            <a:r>
              <a:rPr sz="3200" dirty="0">
                <a:latin typeface="Arial"/>
                <a:cs typeface="Arial"/>
              </a:rPr>
              <a:t>your </a:t>
            </a:r>
            <a:r>
              <a:rPr sz="3200" spc="-5" dirty="0">
                <a:latin typeface="Arial"/>
                <a:cs typeface="Arial"/>
              </a:rPr>
              <a:t>average progress or </a:t>
            </a:r>
            <a:r>
              <a:rPr sz="3200" spc="-10" dirty="0">
                <a:latin typeface="Arial"/>
                <a:cs typeface="Arial"/>
              </a:rPr>
              <a:t>load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bar…</a:t>
            </a:r>
            <a:endParaRPr sz="3200" dirty="0">
              <a:latin typeface="Arial"/>
              <a:cs typeface="Arial"/>
            </a:endParaRPr>
          </a:p>
          <a:p>
            <a:pPr marL="355600" marR="412115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But </a:t>
            </a:r>
            <a:r>
              <a:rPr sz="3200" spc="-10" dirty="0">
                <a:latin typeface="Arial"/>
                <a:cs typeface="Arial"/>
              </a:rPr>
              <a:t>did </a:t>
            </a:r>
            <a:r>
              <a:rPr sz="3200" dirty="0">
                <a:latin typeface="Arial"/>
                <a:cs typeface="Arial"/>
              </a:rPr>
              <a:t>you know…an </a:t>
            </a:r>
            <a:r>
              <a:rPr sz="3200" spc="-5" dirty="0">
                <a:latin typeface="Arial"/>
                <a:cs typeface="Arial"/>
              </a:rPr>
              <a:t>illusion </a:t>
            </a:r>
            <a:r>
              <a:rPr sz="3200" dirty="0">
                <a:latin typeface="Arial"/>
                <a:cs typeface="Arial"/>
              </a:rPr>
              <a:t>can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lead  </a:t>
            </a:r>
            <a:r>
              <a:rPr sz="3200" dirty="0">
                <a:latin typeface="Arial"/>
                <a:cs typeface="Arial"/>
              </a:rPr>
              <a:t>the user to </a:t>
            </a:r>
            <a:r>
              <a:rPr sz="3200" spc="-5" dirty="0">
                <a:latin typeface="Arial"/>
                <a:cs typeface="Arial"/>
              </a:rPr>
              <a:t>believe that loading </a:t>
            </a:r>
            <a:r>
              <a:rPr sz="3200" spc="-10" dirty="0">
                <a:latin typeface="Arial"/>
                <a:cs typeface="Arial"/>
              </a:rPr>
              <a:t>is  </a:t>
            </a:r>
            <a:r>
              <a:rPr sz="3200" spc="-5" dirty="0">
                <a:latin typeface="Arial"/>
                <a:cs typeface="Arial"/>
              </a:rPr>
              <a:t>happening </a:t>
            </a:r>
            <a:r>
              <a:rPr sz="3200" dirty="0">
                <a:latin typeface="Arial"/>
                <a:cs typeface="Arial"/>
              </a:rPr>
              <a:t>faster than it is? Click</a:t>
            </a:r>
            <a:r>
              <a:rPr sz="3200" spc="-120" dirty="0">
                <a:solidFill>
                  <a:srgbClr val="2C13C1"/>
                </a:solidFill>
                <a:latin typeface="Arial"/>
                <a:cs typeface="Arial"/>
              </a:rPr>
              <a:t> </a:t>
            </a: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6"/>
              </a:rPr>
              <a:t>here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9282E1C-6B9B-AA46-B2BC-9D7FBDBEB387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8.mp3">
            <a:hlinkClick r:id="" action="ppaction://media"/>
            <a:extLst>
              <a:ext uri="{FF2B5EF4-FFF2-40B4-BE49-F238E27FC236}">
                <a16:creationId xmlns:a16="http://schemas.microsoft.com/office/drawing/2014/main" id="{4BD242F0-A6BE-034E-BE2C-E89F40FA5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a24x6.mp3">
            <a:hlinkClick r:id="" action="ppaction://media"/>
            <a:extLst>
              <a:ext uri="{FF2B5EF4-FFF2-40B4-BE49-F238E27FC236}">
                <a16:creationId xmlns:a16="http://schemas.microsoft.com/office/drawing/2014/main" id="{D162DB70-F06A-3448-B489-2A88E8DEAE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136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Trans</a:t>
            </a:r>
            <a:r>
              <a:rPr spc="5" dirty="0"/>
              <a:t>i</a:t>
            </a:r>
            <a:r>
              <a:rPr dirty="0"/>
              <a:t>tions….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598409" cy="366014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Best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Practices</a:t>
            </a:r>
          </a:p>
          <a:p>
            <a:pPr marL="355600" marR="546735" indent="-343535">
              <a:lnSpc>
                <a:spcPct val="100800"/>
              </a:lnSpc>
              <a:spcBef>
                <a:spcPts val="735"/>
              </a:spcBef>
            </a:pPr>
            <a:r>
              <a:rPr sz="3200" dirty="0">
                <a:latin typeface="Arial"/>
                <a:cs typeface="Arial"/>
              </a:rPr>
              <a:t>-</a:t>
            </a:r>
            <a:r>
              <a:rPr sz="2400" dirty="0">
                <a:latin typeface="Arial"/>
                <a:cs typeface="Arial"/>
              </a:rPr>
              <a:t>The more </a:t>
            </a:r>
            <a:r>
              <a:rPr sz="2400" spc="-5" dirty="0">
                <a:latin typeface="Arial"/>
                <a:cs typeface="Arial"/>
              </a:rPr>
              <a:t>rapid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change, </a:t>
            </a:r>
            <a:r>
              <a:rPr sz="2400" dirty="0">
                <a:latin typeface="Arial"/>
                <a:cs typeface="Arial"/>
              </a:rPr>
              <a:t>the more important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even.</a:t>
            </a:r>
            <a:endParaRPr sz="2400" dirty="0">
              <a:latin typeface="Arial"/>
              <a:cs typeface="Arial"/>
            </a:endParaRPr>
          </a:p>
          <a:p>
            <a:pPr marL="355600" marR="274320" indent="-343535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Arial"/>
                <a:cs typeface="Arial"/>
              </a:rPr>
              <a:t>-Movement </a:t>
            </a:r>
            <a:r>
              <a:rPr sz="2400" spc="-5" dirty="0">
                <a:latin typeface="Arial"/>
                <a:cs typeface="Arial"/>
              </a:rPr>
              <a:t>toward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user is seen as </a:t>
            </a:r>
            <a:r>
              <a:rPr sz="2400" dirty="0">
                <a:latin typeface="Arial"/>
                <a:cs typeface="Arial"/>
              </a:rPr>
              <a:t>more </a:t>
            </a:r>
            <a:r>
              <a:rPr sz="2400" spc="-5" dirty="0">
                <a:latin typeface="Arial"/>
                <a:cs typeface="Arial"/>
              </a:rPr>
              <a:t>important  than </a:t>
            </a:r>
            <a:r>
              <a:rPr sz="2400" dirty="0">
                <a:latin typeface="Arial"/>
                <a:cs typeface="Arial"/>
              </a:rPr>
              <a:t>movement </a:t>
            </a:r>
            <a:r>
              <a:rPr sz="2400" spc="-5" dirty="0">
                <a:latin typeface="Arial"/>
                <a:cs typeface="Arial"/>
              </a:rPr>
              <a:t>away </a:t>
            </a:r>
            <a:r>
              <a:rPr sz="2400" dirty="0">
                <a:latin typeface="Arial"/>
                <a:cs typeface="Arial"/>
              </a:rPr>
              <a:t>from the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user.</a:t>
            </a:r>
          </a:p>
          <a:p>
            <a:pPr marL="355600" marR="5080" indent="-343535">
              <a:lnSpc>
                <a:spcPct val="99600"/>
              </a:lnSpc>
              <a:spcBef>
                <a:spcPts val="585"/>
              </a:spcBef>
            </a:pPr>
            <a:r>
              <a:rPr sz="2400" spc="-5" dirty="0">
                <a:latin typeface="Arial"/>
                <a:cs typeface="Arial"/>
              </a:rPr>
              <a:t>-Keep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transitions near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users’ area of </a:t>
            </a:r>
            <a:r>
              <a:rPr sz="2400" dirty="0">
                <a:latin typeface="Arial"/>
                <a:cs typeface="Arial"/>
              </a:rPr>
              <a:t>focus . </a:t>
            </a:r>
            <a:r>
              <a:rPr sz="2400" spc="-5" dirty="0">
                <a:latin typeface="Arial"/>
                <a:cs typeface="Arial"/>
              </a:rPr>
              <a:t>This  will make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transitions more discoverable and </a:t>
            </a:r>
            <a:r>
              <a:rPr sz="2400" dirty="0">
                <a:latin typeface="Arial"/>
                <a:cs typeface="Arial"/>
              </a:rPr>
              <a:t>feel  </a:t>
            </a:r>
            <a:r>
              <a:rPr sz="2400" spc="-5" dirty="0">
                <a:latin typeface="Arial"/>
                <a:cs typeface="Arial"/>
              </a:rPr>
              <a:t>less like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advertising</a:t>
            </a:r>
            <a:r>
              <a:rPr sz="3200" spc="-5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A847166-CCAC-A444-8DC2-E56AB6F1FF95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8" name="a24x7.mp3">
            <a:hlinkClick r:id="" action="ppaction://media"/>
            <a:extLst>
              <a:ext uri="{FF2B5EF4-FFF2-40B4-BE49-F238E27FC236}">
                <a16:creationId xmlns:a16="http://schemas.microsoft.com/office/drawing/2014/main" id="{84C939B2-A625-B043-AC53-E0C8A5831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507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Transitional</a:t>
            </a:r>
            <a:r>
              <a:rPr spc="-95" dirty="0"/>
              <a:t> </a:t>
            </a:r>
            <a:r>
              <a:rPr dirty="0"/>
              <a:t>Patterns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701280" cy="3098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Sudden movement </a:t>
            </a:r>
            <a:r>
              <a:rPr sz="2400" dirty="0">
                <a:latin typeface="Arial"/>
                <a:cs typeface="Arial"/>
              </a:rPr>
              <a:t>or </a:t>
            </a:r>
            <a:r>
              <a:rPr sz="2400" spc="-5" dirty="0">
                <a:latin typeface="Arial"/>
                <a:cs typeface="Arial"/>
              </a:rPr>
              <a:t>light </a:t>
            </a:r>
            <a:r>
              <a:rPr sz="2400" dirty="0">
                <a:latin typeface="Arial"/>
                <a:cs typeface="Arial"/>
              </a:rPr>
              <a:t>can </a:t>
            </a:r>
            <a:r>
              <a:rPr sz="2400" spc="-5" dirty="0">
                <a:latin typeface="Arial"/>
                <a:cs typeface="Arial"/>
              </a:rPr>
              <a:t>grab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your  </a:t>
            </a:r>
            <a:r>
              <a:rPr sz="2400" spc="-5" dirty="0">
                <a:latin typeface="Arial"/>
                <a:cs typeface="Arial"/>
              </a:rPr>
              <a:t>attention, thanks </a:t>
            </a:r>
            <a:r>
              <a:rPr sz="2400" dirty="0">
                <a:latin typeface="Arial"/>
                <a:cs typeface="Arial"/>
              </a:rPr>
              <a:t>to a </a:t>
            </a:r>
            <a:r>
              <a:rPr sz="2400" spc="-5" dirty="0">
                <a:latin typeface="Arial"/>
                <a:cs typeface="Arial"/>
              </a:rPr>
              <a:t>second region for </a:t>
            </a:r>
            <a:r>
              <a:rPr sz="2400" dirty="0">
                <a:latin typeface="Arial"/>
                <a:cs typeface="Arial"/>
              </a:rPr>
              <a:t>visual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*.</a:t>
            </a: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Brighten and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Dim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10" dirty="0">
                <a:latin typeface="Arial"/>
                <a:cs typeface="Arial"/>
              </a:rPr>
              <a:t>Expand </a:t>
            </a: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Collapse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Self-Healing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Fade,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Animation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53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Spotlight.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5394" y="5819647"/>
            <a:ext cx="18281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*from </a:t>
            </a:r>
            <a:r>
              <a:rPr sz="1800" i="1" spc="-5" dirty="0">
                <a:latin typeface="Arial"/>
                <a:cs typeface="Arial"/>
              </a:rPr>
              <a:t>Mind</a:t>
            </a:r>
            <a:r>
              <a:rPr sz="1800" i="1" spc="-4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Hacks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6CAC03A-8AFF-5144-AB81-849A22644C60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12" name="a24x9.mp3">
            <a:hlinkClick r:id="" action="ppaction://media"/>
            <a:extLst>
              <a:ext uri="{FF2B5EF4-FFF2-40B4-BE49-F238E27FC236}">
                <a16:creationId xmlns:a16="http://schemas.microsoft.com/office/drawing/2014/main" id="{B41DAEAF-D94F-0543-BF8E-49AA2B546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450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Brighten/Dim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2012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710272" y="1600200"/>
            <a:ext cx="772350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24x1.mp3">
            <a:hlinkClick r:id="" action="ppaction://media"/>
            <a:extLst>
              <a:ext uri="{FF2B5EF4-FFF2-40B4-BE49-F238E27FC236}">
                <a16:creationId xmlns:a16="http://schemas.microsoft.com/office/drawing/2014/main" id="{F9987D60-0D84-0F44-8BBC-C668C082A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593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Expand/Col</a:t>
            </a:r>
            <a:r>
              <a:rPr spc="5" dirty="0"/>
              <a:t>l</a:t>
            </a:r>
            <a:r>
              <a:rPr dirty="0"/>
              <a:t>apse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347EBB2-FDE0-D04A-B520-DC3847FEA2D4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7" name="lec06-04">
            <a:hlinkClick r:id="" action="ppaction://media"/>
            <a:extLst>
              <a:ext uri="{FF2B5EF4-FFF2-40B4-BE49-F238E27FC236}">
                <a16:creationId xmlns:a16="http://schemas.microsoft.com/office/drawing/2014/main" id="{C594A52D-C7E3-CE42-A182-48FCBACDD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" y="1524000"/>
            <a:ext cx="7397750" cy="4059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05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Self-Healing</a:t>
            </a:r>
            <a:r>
              <a:rPr spc="-80" dirty="0"/>
              <a:t> </a:t>
            </a:r>
            <a:r>
              <a:rPr dirty="0"/>
              <a:t>Fade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1BF6A15-FD72-EA4D-943E-2839E78CFEFB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864072061">
            <a:hlinkClick r:id="" action="ppaction://media"/>
            <a:extLst>
              <a:ext uri="{FF2B5EF4-FFF2-40B4-BE49-F238E27FC236}">
                <a16:creationId xmlns:a16="http://schemas.microsoft.com/office/drawing/2014/main" id="{031BF804-FE1C-A84F-AA12-FAEA1898F2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808" y="1371600"/>
            <a:ext cx="6962384" cy="382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307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Animation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30B4D21-FA09-E249-999D-2546BAF6C9C2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lec06-06">
            <a:hlinkClick r:id="" action="ppaction://media"/>
            <a:extLst>
              <a:ext uri="{FF2B5EF4-FFF2-40B4-BE49-F238E27FC236}">
                <a16:creationId xmlns:a16="http://schemas.microsoft.com/office/drawing/2014/main" id="{E36F4734-4936-4847-877D-DDAEEC23FB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543" y="1449115"/>
            <a:ext cx="7492914" cy="4111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612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Spotlight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D6E9920-FD18-B448-98F4-EDD85A291148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CBE0C-14A1-0F42-B077-59C23B48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864072029">
            <a:hlinkClick r:id="" action="ppaction://media"/>
            <a:extLst>
              <a:ext uri="{FF2B5EF4-FFF2-40B4-BE49-F238E27FC236}">
                <a16:creationId xmlns:a16="http://schemas.microsoft.com/office/drawing/2014/main" id="{BD76845A-DC42-1B49-A22B-C328A1930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1566475"/>
            <a:ext cx="7848600" cy="430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345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Purpose of</a:t>
            </a:r>
            <a:r>
              <a:rPr spc="-80" dirty="0"/>
              <a:t> </a:t>
            </a:r>
            <a:r>
              <a:rPr dirty="0"/>
              <a:t>Transitions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722234" cy="402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Engagement-transitions </a:t>
            </a:r>
            <a:r>
              <a:rPr sz="3200" dirty="0">
                <a:latin typeface="Arial"/>
                <a:cs typeface="Arial"/>
              </a:rPr>
              <a:t>that react to </a:t>
            </a:r>
            <a:r>
              <a:rPr sz="3200" spc="-5" dirty="0">
                <a:latin typeface="Arial"/>
                <a:cs typeface="Arial"/>
              </a:rPr>
              <a:t>our  </a:t>
            </a:r>
            <a:r>
              <a:rPr sz="3200" dirty="0">
                <a:latin typeface="Arial"/>
                <a:cs typeface="Arial"/>
              </a:rPr>
              <a:t>user make an </a:t>
            </a:r>
            <a:r>
              <a:rPr sz="3200" spc="-5" dirty="0">
                <a:latin typeface="Arial"/>
                <a:cs typeface="Arial"/>
              </a:rPr>
              <a:t>application seem alive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and  </a:t>
            </a:r>
            <a:r>
              <a:rPr sz="3200" dirty="0">
                <a:latin typeface="Arial"/>
                <a:cs typeface="Arial"/>
              </a:rPr>
              <a:t>responsive…it </a:t>
            </a:r>
            <a:r>
              <a:rPr sz="3200" spc="-5" dirty="0">
                <a:latin typeface="Arial"/>
                <a:cs typeface="Arial"/>
              </a:rPr>
              <a:t>give </a:t>
            </a: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app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10" dirty="0">
                <a:latin typeface="Arial"/>
                <a:cs typeface="Arial"/>
              </a:rPr>
              <a:t>personality  </a:t>
            </a:r>
            <a:r>
              <a:rPr sz="3200" spc="-5" dirty="0">
                <a:latin typeface="Arial"/>
                <a:cs typeface="Arial"/>
              </a:rPr>
              <a:t>and encourages </a:t>
            </a:r>
            <a:r>
              <a:rPr sz="3200" dirty="0">
                <a:latin typeface="Arial"/>
                <a:cs typeface="Arial"/>
              </a:rPr>
              <a:t>the user to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interact.</a:t>
            </a:r>
            <a:endParaRPr sz="3200" dirty="0">
              <a:latin typeface="Arial"/>
              <a:cs typeface="Arial"/>
            </a:endParaRPr>
          </a:p>
          <a:p>
            <a:pPr marL="355600" marR="56896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Communication-Transitions  </a:t>
            </a:r>
            <a:r>
              <a:rPr sz="3200" dirty="0">
                <a:latin typeface="Arial"/>
                <a:cs typeface="Arial"/>
              </a:rPr>
              <a:t>communicate </a:t>
            </a:r>
            <a:r>
              <a:rPr sz="3200" spc="-5" dirty="0">
                <a:latin typeface="Arial"/>
                <a:cs typeface="Arial"/>
              </a:rPr>
              <a:t>the value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an  asset…they </a:t>
            </a:r>
            <a:r>
              <a:rPr sz="3200" dirty="0">
                <a:latin typeface="Arial"/>
                <a:cs typeface="Arial"/>
              </a:rPr>
              <a:t>focus </a:t>
            </a:r>
            <a:r>
              <a:rPr sz="3200" spc="-5" dirty="0">
                <a:latin typeface="Arial"/>
                <a:cs typeface="Arial"/>
              </a:rPr>
              <a:t>attention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valued  objects away </a:t>
            </a:r>
            <a:r>
              <a:rPr sz="3200" dirty="0">
                <a:latin typeface="Arial"/>
                <a:cs typeface="Arial"/>
              </a:rPr>
              <a:t>from </a:t>
            </a:r>
            <a:r>
              <a:rPr sz="3200" spc="-5" dirty="0">
                <a:latin typeface="Arial"/>
                <a:cs typeface="Arial"/>
              </a:rPr>
              <a:t>non-valued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objects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8D0ACA8-8B3E-7947-83FF-83CE39CECC50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8" name="a24x2.mp3">
            <a:hlinkClick r:id="" action="ppaction://media"/>
            <a:extLst>
              <a:ext uri="{FF2B5EF4-FFF2-40B4-BE49-F238E27FC236}">
                <a16:creationId xmlns:a16="http://schemas.microsoft.com/office/drawing/2014/main" id="{2E3658E5-501E-9845-BB9E-6F3E34B0B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126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Slide In/Slide</a:t>
            </a:r>
            <a:r>
              <a:rPr spc="-85" dirty="0"/>
              <a:t> </a:t>
            </a:r>
            <a:r>
              <a:rPr dirty="0"/>
              <a:t>Out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4FEF728-3E3C-6542-9027-EAE9954417C0}"/>
              </a:ext>
            </a:extLst>
          </p:cNvPr>
          <p:cNvSpPr txBox="1">
            <a:spLocks/>
          </p:cNvSpPr>
          <p:nvPr/>
        </p:nvSpPr>
        <p:spPr>
          <a:xfrm>
            <a:off x="1600200" y="6378784"/>
            <a:ext cx="53266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F1D27-BBAC-A147-A682-67D158064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864072067">
            <a:hlinkClick r:id="" action="ppaction://media"/>
            <a:extLst>
              <a:ext uri="{FF2B5EF4-FFF2-40B4-BE49-F238E27FC236}">
                <a16:creationId xmlns:a16="http://schemas.microsoft.com/office/drawing/2014/main" id="{38364E39-B657-8945-908D-18FB247B6B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312" y="1519359"/>
            <a:ext cx="7699375" cy="422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73</TotalTime>
  <Words>514</Words>
  <Application>Microsoft Macintosh PowerPoint</Application>
  <PresentationFormat>On-screen Show (4:3)</PresentationFormat>
  <Paragraphs>70</Paragraphs>
  <Slides>17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Courier New</vt:lpstr>
      <vt:lpstr>News Gothic MT</vt:lpstr>
      <vt:lpstr>Roboto</vt:lpstr>
      <vt:lpstr>Roboto Light</vt:lpstr>
      <vt:lpstr>Wingdings</vt:lpstr>
      <vt:lpstr>Executive</vt:lpstr>
      <vt:lpstr>Session #6: Use Transitions</vt:lpstr>
      <vt:lpstr>Transitional Patterns</vt:lpstr>
      <vt:lpstr>Brighten/Dim</vt:lpstr>
      <vt:lpstr>Expand/Collapse</vt:lpstr>
      <vt:lpstr>Self-Healing Fade</vt:lpstr>
      <vt:lpstr>Animation</vt:lpstr>
      <vt:lpstr>Spotlight</vt:lpstr>
      <vt:lpstr>Purpose of Transitions</vt:lpstr>
      <vt:lpstr>Slide In/Slide Out</vt:lpstr>
      <vt:lpstr>Faceplate</vt:lpstr>
      <vt:lpstr>Flip</vt:lpstr>
      <vt:lpstr>Accordion</vt:lpstr>
      <vt:lpstr>Carousel</vt:lpstr>
      <vt:lpstr>Fade</vt:lpstr>
      <vt:lpstr>Zoom</vt:lpstr>
      <vt:lpstr>Perceived Performance</vt:lpstr>
      <vt:lpstr>Transitions….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#6: Use Transitions</dc:title>
  <cp:lastModifiedBy>Kristian Secor</cp:lastModifiedBy>
  <cp:revision>14</cp:revision>
  <dcterms:created xsi:type="dcterms:W3CDTF">2018-11-10T19:25:01Z</dcterms:created>
  <dcterms:modified xsi:type="dcterms:W3CDTF">2018-11-13T12:58:24Z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2018-11-10T00:00:00Z</vt:filetime>
  </property>
</Properties>
</file>