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62" r:id="rId6"/>
    <p:sldId id="259" r:id="rId7"/>
    <p:sldId id="264" r:id="rId8"/>
    <p:sldId id="265" r:id="rId9"/>
    <p:sldId id="261" r:id="rId10"/>
    <p:sldId id="267" r:id="rId11"/>
    <p:sldId id="266" r:id="rId12"/>
    <p:sldId id="268" r:id="rId13"/>
    <p:sldId id="260" r:id="rId14"/>
    <p:sldId id="272" r:id="rId1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632"/>
  </p:normalViewPr>
  <p:slideViewPr>
    <p:cSldViewPr>
      <p:cViewPr varScale="1">
        <p:scale>
          <a:sx n="66" d="100"/>
          <a:sy n="66" d="100"/>
        </p:scale>
        <p:origin x="80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05"/>
              </a:lnSpc>
            </a:pPr>
            <a:r>
              <a:rPr spc="-5"/>
              <a:t>© Kristian Secor 2015 UC San Diego Extension Online Learning Course: User Experience Design</a:t>
            </a:r>
            <a:r>
              <a:rPr spc="15"/>
              <a:t> </a:t>
            </a:r>
            <a:r>
              <a:rPr spc="-5"/>
              <a:t>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105"/>
              </a:lnSpc>
            </a:pPr>
            <a:fld id="{81D60167-4931-47E6-BA6A-407CBD079E47}" type="slidenum">
              <a:rPr spc="-5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05"/>
              </a:lnSpc>
            </a:pPr>
            <a:r>
              <a:rPr spc="-5"/>
              <a:t>© Kristian Secor 2015 UC San Diego Extension Online Learning Course: User Experience Design</a:t>
            </a:r>
            <a:r>
              <a:rPr spc="15"/>
              <a:t> </a:t>
            </a:r>
            <a:r>
              <a:rPr spc="-5"/>
              <a:t>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105"/>
              </a:lnSpc>
            </a:pPr>
            <a:fld id="{81D60167-4931-47E6-BA6A-407CBD079E47}" type="slidenum">
              <a:rPr spc="-5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05"/>
              </a:lnSpc>
            </a:pPr>
            <a:r>
              <a:rPr spc="-5"/>
              <a:t>© Kristian Secor 2015 UC San Diego Extension Online Learning Course: User Experience Design</a:t>
            </a:r>
            <a:r>
              <a:rPr spc="15"/>
              <a:t> </a:t>
            </a:r>
            <a:r>
              <a:rPr spc="-5"/>
              <a:t>I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9/29/17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105"/>
              </a:lnSpc>
            </a:pPr>
            <a:fld id="{81D60167-4931-47E6-BA6A-407CBD079E47}" type="slidenum">
              <a:rPr spc="-5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05"/>
              </a:lnSpc>
            </a:pPr>
            <a:r>
              <a:rPr spc="-5"/>
              <a:t>© Kristian Secor 2015 UC San Diego Extension Online Learning Course: User Experience Design</a:t>
            </a:r>
            <a:r>
              <a:rPr spc="15"/>
              <a:t> </a:t>
            </a:r>
            <a:r>
              <a:rPr spc="-5"/>
              <a:t>I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9/29/17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105"/>
              </a:lnSpc>
            </a:pPr>
            <a:fld id="{81D60167-4931-47E6-BA6A-407CBD079E47}" type="slidenum">
              <a:rPr spc="-5"/>
              <a:t>‹#›</a:t>
            </a:fld>
            <a:endParaRPr spc="-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05"/>
              </a:lnSpc>
            </a:pPr>
            <a:r>
              <a:rPr spc="-5"/>
              <a:t>© Kristian Secor 2015 UC San Diego Extension Online Learning Course: User Experience Design</a:t>
            </a:r>
            <a:r>
              <a:rPr spc="15"/>
              <a:t> </a:t>
            </a:r>
            <a:r>
              <a:rPr spc="-5"/>
              <a:t>I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9/29/17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105"/>
              </a:lnSpc>
            </a:pPr>
            <a:fld id="{81D60167-4931-47E6-BA6A-407CBD079E47}" type="slidenum">
              <a:rPr spc="-5"/>
              <a:t>‹#›</a:t>
            </a:fld>
            <a:endParaRPr spc="-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1000" y="533400"/>
            <a:ext cx="8305800" cy="5715000"/>
          </a:xfrm>
          <a:custGeom>
            <a:avLst/>
            <a:gdLst/>
            <a:ahLst/>
            <a:cxnLst/>
            <a:rect l="l" t="t" r="r" b="b"/>
            <a:pathLst>
              <a:path w="8305800" h="5715000">
                <a:moveTo>
                  <a:pt x="0" y="784478"/>
                </a:moveTo>
                <a:lnTo>
                  <a:pt x="1431" y="736696"/>
                </a:lnTo>
                <a:lnTo>
                  <a:pt x="5672" y="689670"/>
                </a:lnTo>
                <a:lnTo>
                  <a:pt x="12639" y="643483"/>
                </a:lnTo>
                <a:lnTo>
                  <a:pt x="22251" y="598216"/>
                </a:lnTo>
                <a:lnTo>
                  <a:pt x="34425" y="553952"/>
                </a:lnTo>
                <a:lnTo>
                  <a:pt x="49080" y="510772"/>
                </a:lnTo>
                <a:lnTo>
                  <a:pt x="66133" y="468759"/>
                </a:lnTo>
                <a:lnTo>
                  <a:pt x="85503" y="427996"/>
                </a:lnTo>
                <a:lnTo>
                  <a:pt x="107107" y="388563"/>
                </a:lnTo>
                <a:lnTo>
                  <a:pt x="130863" y="350544"/>
                </a:lnTo>
                <a:lnTo>
                  <a:pt x="156689" y="314020"/>
                </a:lnTo>
                <a:lnTo>
                  <a:pt x="184504" y="279073"/>
                </a:lnTo>
                <a:lnTo>
                  <a:pt x="214225" y="245786"/>
                </a:lnTo>
                <a:lnTo>
                  <a:pt x="245770" y="214240"/>
                </a:lnTo>
                <a:lnTo>
                  <a:pt x="279056" y="184518"/>
                </a:lnTo>
                <a:lnTo>
                  <a:pt x="314003" y="156703"/>
                </a:lnTo>
                <a:lnTo>
                  <a:pt x="350528" y="130875"/>
                </a:lnTo>
                <a:lnTo>
                  <a:pt x="388548" y="107117"/>
                </a:lnTo>
                <a:lnTo>
                  <a:pt x="427982" y="85511"/>
                </a:lnTo>
                <a:lnTo>
                  <a:pt x="468748" y="66140"/>
                </a:lnTo>
                <a:lnTo>
                  <a:pt x="510764" y="49085"/>
                </a:lnTo>
                <a:lnTo>
                  <a:pt x="553947" y="34429"/>
                </a:lnTo>
                <a:lnTo>
                  <a:pt x="598215" y="22253"/>
                </a:lnTo>
                <a:lnTo>
                  <a:pt x="643487" y="12640"/>
                </a:lnTo>
                <a:lnTo>
                  <a:pt x="689681" y="5672"/>
                </a:lnTo>
                <a:lnTo>
                  <a:pt x="736714" y="1431"/>
                </a:lnTo>
                <a:lnTo>
                  <a:pt x="784504" y="0"/>
                </a:lnTo>
                <a:lnTo>
                  <a:pt x="7521321" y="0"/>
                </a:lnTo>
                <a:lnTo>
                  <a:pt x="7569103" y="1431"/>
                </a:lnTo>
                <a:lnTo>
                  <a:pt x="7616129" y="5672"/>
                </a:lnTo>
                <a:lnTo>
                  <a:pt x="7662316" y="12640"/>
                </a:lnTo>
                <a:lnTo>
                  <a:pt x="7707583" y="22253"/>
                </a:lnTo>
                <a:lnTo>
                  <a:pt x="7751847" y="34429"/>
                </a:lnTo>
                <a:lnTo>
                  <a:pt x="7795027" y="49085"/>
                </a:lnTo>
                <a:lnTo>
                  <a:pt x="7837040" y="66140"/>
                </a:lnTo>
                <a:lnTo>
                  <a:pt x="7877803" y="85511"/>
                </a:lnTo>
                <a:lnTo>
                  <a:pt x="7917236" y="107117"/>
                </a:lnTo>
                <a:lnTo>
                  <a:pt x="7955255" y="130875"/>
                </a:lnTo>
                <a:lnTo>
                  <a:pt x="7991779" y="156703"/>
                </a:lnTo>
                <a:lnTo>
                  <a:pt x="8026726" y="184518"/>
                </a:lnTo>
                <a:lnTo>
                  <a:pt x="8060013" y="214240"/>
                </a:lnTo>
                <a:lnTo>
                  <a:pt x="8091559" y="245786"/>
                </a:lnTo>
                <a:lnTo>
                  <a:pt x="8121281" y="279073"/>
                </a:lnTo>
                <a:lnTo>
                  <a:pt x="8149096" y="314020"/>
                </a:lnTo>
                <a:lnTo>
                  <a:pt x="8174924" y="350544"/>
                </a:lnTo>
                <a:lnTo>
                  <a:pt x="8198682" y="388563"/>
                </a:lnTo>
                <a:lnTo>
                  <a:pt x="8220288" y="427996"/>
                </a:lnTo>
                <a:lnTo>
                  <a:pt x="8239659" y="468759"/>
                </a:lnTo>
                <a:lnTo>
                  <a:pt x="8256714" y="510772"/>
                </a:lnTo>
                <a:lnTo>
                  <a:pt x="8271370" y="553952"/>
                </a:lnTo>
                <a:lnTo>
                  <a:pt x="8283546" y="598216"/>
                </a:lnTo>
                <a:lnTo>
                  <a:pt x="8293159" y="643483"/>
                </a:lnTo>
                <a:lnTo>
                  <a:pt x="8300127" y="689670"/>
                </a:lnTo>
                <a:lnTo>
                  <a:pt x="8304368" y="736696"/>
                </a:lnTo>
                <a:lnTo>
                  <a:pt x="8305800" y="784478"/>
                </a:lnTo>
                <a:lnTo>
                  <a:pt x="8305800" y="4930521"/>
                </a:lnTo>
                <a:lnTo>
                  <a:pt x="8304368" y="4978308"/>
                </a:lnTo>
                <a:lnTo>
                  <a:pt x="8300127" y="5025338"/>
                </a:lnTo>
                <a:lnTo>
                  <a:pt x="8293159" y="5071529"/>
                </a:lnTo>
                <a:lnTo>
                  <a:pt x="8283546" y="5116799"/>
                </a:lnTo>
                <a:lnTo>
                  <a:pt x="8271370" y="5161066"/>
                </a:lnTo>
                <a:lnTo>
                  <a:pt x="8256714" y="5204247"/>
                </a:lnTo>
                <a:lnTo>
                  <a:pt x="8239659" y="5246261"/>
                </a:lnTo>
                <a:lnTo>
                  <a:pt x="8220288" y="5287026"/>
                </a:lnTo>
                <a:lnTo>
                  <a:pt x="8198682" y="5326459"/>
                </a:lnTo>
                <a:lnTo>
                  <a:pt x="8174924" y="5364478"/>
                </a:lnTo>
                <a:lnTo>
                  <a:pt x="8149096" y="5401001"/>
                </a:lnTo>
                <a:lnTo>
                  <a:pt x="8121281" y="5435947"/>
                </a:lnTo>
                <a:lnTo>
                  <a:pt x="8091559" y="5469233"/>
                </a:lnTo>
                <a:lnTo>
                  <a:pt x="8060013" y="5500777"/>
                </a:lnTo>
                <a:lnTo>
                  <a:pt x="8026726" y="5530497"/>
                </a:lnTo>
                <a:lnTo>
                  <a:pt x="7991779" y="5558311"/>
                </a:lnTo>
                <a:lnTo>
                  <a:pt x="7955255" y="5584137"/>
                </a:lnTo>
                <a:lnTo>
                  <a:pt x="7917236" y="5607893"/>
                </a:lnTo>
                <a:lnTo>
                  <a:pt x="7877803" y="5629497"/>
                </a:lnTo>
                <a:lnTo>
                  <a:pt x="7837040" y="5648866"/>
                </a:lnTo>
                <a:lnTo>
                  <a:pt x="7795027" y="5665920"/>
                </a:lnTo>
                <a:lnTo>
                  <a:pt x="7751847" y="5680574"/>
                </a:lnTo>
                <a:lnTo>
                  <a:pt x="7707583" y="5692749"/>
                </a:lnTo>
                <a:lnTo>
                  <a:pt x="7662316" y="5702360"/>
                </a:lnTo>
                <a:lnTo>
                  <a:pt x="7616129" y="5709327"/>
                </a:lnTo>
                <a:lnTo>
                  <a:pt x="7569103" y="5713568"/>
                </a:lnTo>
                <a:lnTo>
                  <a:pt x="7521321" y="5715000"/>
                </a:lnTo>
                <a:lnTo>
                  <a:pt x="784491" y="5715000"/>
                </a:lnTo>
                <a:lnTo>
                  <a:pt x="736714" y="5713568"/>
                </a:lnTo>
                <a:lnTo>
                  <a:pt x="689681" y="5709327"/>
                </a:lnTo>
                <a:lnTo>
                  <a:pt x="643487" y="5702360"/>
                </a:lnTo>
                <a:lnTo>
                  <a:pt x="598215" y="5692749"/>
                </a:lnTo>
                <a:lnTo>
                  <a:pt x="553947" y="5680574"/>
                </a:lnTo>
                <a:lnTo>
                  <a:pt x="510764" y="5665920"/>
                </a:lnTo>
                <a:lnTo>
                  <a:pt x="468748" y="5648866"/>
                </a:lnTo>
                <a:lnTo>
                  <a:pt x="427982" y="5629497"/>
                </a:lnTo>
                <a:lnTo>
                  <a:pt x="388548" y="5607893"/>
                </a:lnTo>
                <a:lnTo>
                  <a:pt x="350528" y="5584137"/>
                </a:lnTo>
                <a:lnTo>
                  <a:pt x="314003" y="5558311"/>
                </a:lnTo>
                <a:lnTo>
                  <a:pt x="279056" y="5530497"/>
                </a:lnTo>
                <a:lnTo>
                  <a:pt x="245770" y="5500777"/>
                </a:lnTo>
                <a:lnTo>
                  <a:pt x="214225" y="5469233"/>
                </a:lnTo>
                <a:lnTo>
                  <a:pt x="184504" y="5435947"/>
                </a:lnTo>
                <a:lnTo>
                  <a:pt x="156689" y="5401001"/>
                </a:lnTo>
                <a:lnTo>
                  <a:pt x="130863" y="5364478"/>
                </a:lnTo>
                <a:lnTo>
                  <a:pt x="107107" y="5326459"/>
                </a:lnTo>
                <a:lnTo>
                  <a:pt x="85503" y="5287026"/>
                </a:lnTo>
                <a:lnTo>
                  <a:pt x="66133" y="5246261"/>
                </a:lnTo>
                <a:lnTo>
                  <a:pt x="49080" y="5204247"/>
                </a:lnTo>
                <a:lnTo>
                  <a:pt x="34425" y="5161066"/>
                </a:lnTo>
                <a:lnTo>
                  <a:pt x="22251" y="5116799"/>
                </a:lnTo>
                <a:lnTo>
                  <a:pt x="12639" y="5071529"/>
                </a:lnTo>
                <a:lnTo>
                  <a:pt x="5672" y="5025338"/>
                </a:lnTo>
                <a:lnTo>
                  <a:pt x="1431" y="4978308"/>
                </a:lnTo>
                <a:lnTo>
                  <a:pt x="0" y="4930521"/>
                </a:lnTo>
                <a:lnTo>
                  <a:pt x="0" y="784478"/>
                </a:lnTo>
                <a:close/>
              </a:path>
            </a:pathLst>
          </a:custGeom>
          <a:ln w="5080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51129"/>
            <a:ext cx="8534400" cy="1220470"/>
          </a:xfrm>
          <a:custGeom>
            <a:avLst/>
            <a:gdLst/>
            <a:ahLst/>
            <a:cxnLst/>
            <a:rect l="l" t="t" r="r" b="b"/>
            <a:pathLst>
              <a:path w="8534400" h="1220470">
                <a:moveTo>
                  <a:pt x="7924800" y="0"/>
                </a:moveTo>
                <a:lnTo>
                  <a:pt x="0" y="1270"/>
                </a:lnTo>
                <a:lnTo>
                  <a:pt x="0" y="1220470"/>
                </a:lnTo>
                <a:lnTo>
                  <a:pt x="7923530" y="1220470"/>
                </a:lnTo>
                <a:lnTo>
                  <a:pt x="7971326" y="1218635"/>
                </a:lnTo>
                <a:lnTo>
                  <a:pt x="8018107" y="1213221"/>
                </a:lnTo>
                <a:lnTo>
                  <a:pt x="8063737" y="1204363"/>
                </a:lnTo>
                <a:lnTo>
                  <a:pt x="8108080" y="1192198"/>
                </a:lnTo>
                <a:lnTo>
                  <a:pt x="8151003" y="1176861"/>
                </a:lnTo>
                <a:lnTo>
                  <a:pt x="8192370" y="1158488"/>
                </a:lnTo>
                <a:lnTo>
                  <a:pt x="8232045" y="1137214"/>
                </a:lnTo>
                <a:lnTo>
                  <a:pt x="8269895" y="1113176"/>
                </a:lnTo>
                <a:lnTo>
                  <a:pt x="8305785" y="1086509"/>
                </a:lnTo>
                <a:lnTo>
                  <a:pt x="8339578" y="1057348"/>
                </a:lnTo>
                <a:lnTo>
                  <a:pt x="8371141" y="1025831"/>
                </a:lnTo>
                <a:lnTo>
                  <a:pt x="8400339" y="992092"/>
                </a:lnTo>
                <a:lnTo>
                  <a:pt x="8427035" y="956267"/>
                </a:lnTo>
                <a:lnTo>
                  <a:pt x="8451097" y="918492"/>
                </a:lnTo>
                <a:lnTo>
                  <a:pt x="8472388" y="878902"/>
                </a:lnTo>
                <a:lnTo>
                  <a:pt x="8490774" y="837635"/>
                </a:lnTo>
                <a:lnTo>
                  <a:pt x="8506119" y="794824"/>
                </a:lnTo>
                <a:lnTo>
                  <a:pt x="8518289" y="750607"/>
                </a:lnTo>
                <a:lnTo>
                  <a:pt x="8527149" y="705118"/>
                </a:lnTo>
                <a:lnTo>
                  <a:pt x="8532565" y="658493"/>
                </a:lnTo>
                <a:lnTo>
                  <a:pt x="8534400" y="610870"/>
                </a:lnTo>
                <a:lnTo>
                  <a:pt x="8532565" y="563097"/>
                </a:lnTo>
                <a:lnTo>
                  <a:pt x="8527151" y="516353"/>
                </a:lnTo>
                <a:lnTo>
                  <a:pt x="8518293" y="470769"/>
                </a:lnTo>
                <a:lnTo>
                  <a:pt x="8506128" y="426478"/>
                </a:lnTo>
                <a:lnTo>
                  <a:pt x="8490791" y="383613"/>
                </a:lnTo>
                <a:lnTo>
                  <a:pt x="8472418" y="342307"/>
                </a:lnTo>
                <a:lnTo>
                  <a:pt x="8451144" y="302692"/>
                </a:lnTo>
                <a:lnTo>
                  <a:pt x="8427106" y="264901"/>
                </a:lnTo>
                <a:lnTo>
                  <a:pt x="8400439" y="229068"/>
                </a:lnTo>
                <a:lnTo>
                  <a:pt x="8371278" y="195323"/>
                </a:lnTo>
                <a:lnTo>
                  <a:pt x="8339761" y="163801"/>
                </a:lnTo>
                <a:lnTo>
                  <a:pt x="8306022" y="134634"/>
                </a:lnTo>
                <a:lnTo>
                  <a:pt x="8270197" y="107954"/>
                </a:lnTo>
                <a:lnTo>
                  <a:pt x="8232422" y="83895"/>
                </a:lnTo>
                <a:lnTo>
                  <a:pt x="8192832" y="62589"/>
                </a:lnTo>
                <a:lnTo>
                  <a:pt x="8151565" y="44168"/>
                </a:lnTo>
                <a:lnTo>
                  <a:pt x="8108754" y="28767"/>
                </a:lnTo>
                <a:lnTo>
                  <a:pt x="8064537" y="16516"/>
                </a:lnTo>
                <a:lnTo>
                  <a:pt x="8019048" y="7550"/>
                </a:lnTo>
                <a:lnTo>
                  <a:pt x="7972423" y="2000"/>
                </a:lnTo>
                <a:lnTo>
                  <a:pt x="7924800" y="0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647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423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5940" y="6517249"/>
            <a:ext cx="5555615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105"/>
              </a:lnSpc>
            </a:pPr>
            <a:r>
              <a:rPr spc="-5"/>
              <a:t>© Kristian Secor 2015 UC San Diego Extension Online Learning Course: User Experience Design</a:t>
            </a:r>
            <a:r>
              <a:rPr spc="15"/>
              <a:t> </a:t>
            </a:r>
            <a:r>
              <a:rPr spc="-5"/>
              <a:t>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7164" y="6532489"/>
            <a:ext cx="19113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105"/>
              </a:lnSpc>
            </a:pPr>
            <a:fld id="{81D60167-4931-47E6-BA6A-407CBD079E47}" type="slidenum">
              <a:rPr spc="-5"/>
              <a:t>‹#›</a:t>
            </a:fld>
            <a:endParaRPr spc="-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hyperlink" Target="https://insights.stackoverflow.com/survey/2016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dmesa.edu/academics/academic-programs/requirements-for-the-associate-degree.s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057400"/>
            <a:ext cx="7391400" cy="3352800"/>
          </a:xfrm>
          <a:custGeom>
            <a:avLst/>
            <a:gdLst/>
            <a:ahLst/>
            <a:cxnLst/>
            <a:rect l="l" t="t" r="r" b="b"/>
            <a:pathLst>
              <a:path w="7391400" h="3352800">
                <a:moveTo>
                  <a:pt x="0" y="558800"/>
                </a:moveTo>
                <a:lnTo>
                  <a:pt x="2051" y="510585"/>
                </a:lnTo>
                <a:lnTo>
                  <a:pt x="8092" y="463509"/>
                </a:lnTo>
                <a:lnTo>
                  <a:pt x="17957" y="417740"/>
                </a:lnTo>
                <a:lnTo>
                  <a:pt x="31477" y="373445"/>
                </a:lnTo>
                <a:lnTo>
                  <a:pt x="48483" y="330792"/>
                </a:lnTo>
                <a:lnTo>
                  <a:pt x="68810" y="289949"/>
                </a:lnTo>
                <a:lnTo>
                  <a:pt x="92288" y="251083"/>
                </a:lnTo>
                <a:lnTo>
                  <a:pt x="118751" y="214362"/>
                </a:lnTo>
                <a:lnTo>
                  <a:pt x="148029" y="179955"/>
                </a:lnTo>
                <a:lnTo>
                  <a:pt x="179957" y="148028"/>
                </a:lnTo>
                <a:lnTo>
                  <a:pt x="214365" y="118750"/>
                </a:lnTo>
                <a:lnTo>
                  <a:pt x="251086" y="92288"/>
                </a:lnTo>
                <a:lnTo>
                  <a:pt x="289953" y="68809"/>
                </a:lnTo>
                <a:lnTo>
                  <a:pt x="330797" y="48483"/>
                </a:lnTo>
                <a:lnTo>
                  <a:pt x="373451" y="31476"/>
                </a:lnTo>
                <a:lnTo>
                  <a:pt x="417748" y="17957"/>
                </a:lnTo>
                <a:lnTo>
                  <a:pt x="463518" y="8092"/>
                </a:lnTo>
                <a:lnTo>
                  <a:pt x="510596" y="2051"/>
                </a:lnTo>
                <a:lnTo>
                  <a:pt x="558812" y="0"/>
                </a:lnTo>
                <a:lnTo>
                  <a:pt x="6832600" y="0"/>
                </a:lnTo>
                <a:lnTo>
                  <a:pt x="6880814" y="2051"/>
                </a:lnTo>
                <a:lnTo>
                  <a:pt x="6927890" y="8092"/>
                </a:lnTo>
                <a:lnTo>
                  <a:pt x="6973659" y="17957"/>
                </a:lnTo>
                <a:lnTo>
                  <a:pt x="7017954" y="31476"/>
                </a:lnTo>
                <a:lnTo>
                  <a:pt x="7060607" y="48483"/>
                </a:lnTo>
                <a:lnTo>
                  <a:pt x="7101450" y="68809"/>
                </a:lnTo>
                <a:lnTo>
                  <a:pt x="7140316" y="92288"/>
                </a:lnTo>
                <a:lnTo>
                  <a:pt x="7177037" y="118750"/>
                </a:lnTo>
                <a:lnTo>
                  <a:pt x="7211444" y="148028"/>
                </a:lnTo>
                <a:lnTo>
                  <a:pt x="7243371" y="179955"/>
                </a:lnTo>
                <a:lnTo>
                  <a:pt x="7272649" y="214362"/>
                </a:lnTo>
                <a:lnTo>
                  <a:pt x="7299111" y="251083"/>
                </a:lnTo>
                <a:lnTo>
                  <a:pt x="7322590" y="289949"/>
                </a:lnTo>
                <a:lnTo>
                  <a:pt x="7342916" y="330792"/>
                </a:lnTo>
                <a:lnTo>
                  <a:pt x="7359923" y="373445"/>
                </a:lnTo>
                <a:lnTo>
                  <a:pt x="7373442" y="417740"/>
                </a:lnTo>
                <a:lnTo>
                  <a:pt x="7383307" y="463509"/>
                </a:lnTo>
                <a:lnTo>
                  <a:pt x="7389348" y="510585"/>
                </a:lnTo>
                <a:lnTo>
                  <a:pt x="7391400" y="558800"/>
                </a:lnTo>
                <a:lnTo>
                  <a:pt x="7391400" y="2794000"/>
                </a:lnTo>
                <a:lnTo>
                  <a:pt x="7389348" y="2842214"/>
                </a:lnTo>
                <a:lnTo>
                  <a:pt x="7383307" y="2889290"/>
                </a:lnTo>
                <a:lnTo>
                  <a:pt x="7373442" y="2935059"/>
                </a:lnTo>
                <a:lnTo>
                  <a:pt x="7359923" y="2979354"/>
                </a:lnTo>
                <a:lnTo>
                  <a:pt x="7342916" y="3022007"/>
                </a:lnTo>
                <a:lnTo>
                  <a:pt x="7322590" y="3062850"/>
                </a:lnTo>
                <a:lnTo>
                  <a:pt x="7299111" y="3101716"/>
                </a:lnTo>
                <a:lnTo>
                  <a:pt x="7272649" y="3138437"/>
                </a:lnTo>
                <a:lnTo>
                  <a:pt x="7243371" y="3172844"/>
                </a:lnTo>
                <a:lnTo>
                  <a:pt x="7211444" y="3204771"/>
                </a:lnTo>
                <a:lnTo>
                  <a:pt x="7177037" y="3234049"/>
                </a:lnTo>
                <a:lnTo>
                  <a:pt x="7140316" y="3260511"/>
                </a:lnTo>
                <a:lnTo>
                  <a:pt x="7101450" y="3283990"/>
                </a:lnTo>
                <a:lnTo>
                  <a:pt x="7060607" y="3304316"/>
                </a:lnTo>
                <a:lnTo>
                  <a:pt x="7017954" y="3321323"/>
                </a:lnTo>
                <a:lnTo>
                  <a:pt x="6973659" y="3334842"/>
                </a:lnTo>
                <a:lnTo>
                  <a:pt x="6927890" y="3344707"/>
                </a:lnTo>
                <a:lnTo>
                  <a:pt x="6880814" y="3350748"/>
                </a:lnTo>
                <a:lnTo>
                  <a:pt x="6832600" y="3352800"/>
                </a:lnTo>
                <a:lnTo>
                  <a:pt x="558812" y="3352800"/>
                </a:lnTo>
                <a:lnTo>
                  <a:pt x="510596" y="3350748"/>
                </a:lnTo>
                <a:lnTo>
                  <a:pt x="463518" y="3344707"/>
                </a:lnTo>
                <a:lnTo>
                  <a:pt x="417748" y="3334842"/>
                </a:lnTo>
                <a:lnTo>
                  <a:pt x="373451" y="3321323"/>
                </a:lnTo>
                <a:lnTo>
                  <a:pt x="330797" y="3304316"/>
                </a:lnTo>
                <a:lnTo>
                  <a:pt x="289953" y="3283990"/>
                </a:lnTo>
                <a:lnTo>
                  <a:pt x="251086" y="3260511"/>
                </a:lnTo>
                <a:lnTo>
                  <a:pt x="214365" y="3234049"/>
                </a:lnTo>
                <a:lnTo>
                  <a:pt x="179957" y="3204771"/>
                </a:lnTo>
                <a:lnTo>
                  <a:pt x="148029" y="3172844"/>
                </a:lnTo>
                <a:lnTo>
                  <a:pt x="118751" y="3138437"/>
                </a:lnTo>
                <a:lnTo>
                  <a:pt x="92288" y="3101716"/>
                </a:lnTo>
                <a:lnTo>
                  <a:pt x="68810" y="3062850"/>
                </a:lnTo>
                <a:lnTo>
                  <a:pt x="48483" y="3022007"/>
                </a:lnTo>
                <a:lnTo>
                  <a:pt x="31477" y="2979354"/>
                </a:lnTo>
                <a:lnTo>
                  <a:pt x="17957" y="2935059"/>
                </a:lnTo>
                <a:lnTo>
                  <a:pt x="8092" y="2889290"/>
                </a:lnTo>
                <a:lnTo>
                  <a:pt x="2051" y="2842214"/>
                </a:lnTo>
                <a:lnTo>
                  <a:pt x="0" y="2794000"/>
                </a:lnTo>
                <a:lnTo>
                  <a:pt x="0" y="558800"/>
                </a:lnTo>
                <a:close/>
              </a:path>
            </a:pathLst>
          </a:custGeom>
          <a:ln w="5080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914400"/>
            <a:ext cx="7162800" cy="990600"/>
          </a:xfrm>
          <a:custGeom>
            <a:avLst/>
            <a:gdLst/>
            <a:ahLst/>
            <a:cxnLst/>
            <a:rect l="l" t="t" r="r" b="b"/>
            <a:pathLst>
              <a:path w="7162800" h="990600">
                <a:moveTo>
                  <a:pt x="0" y="990600"/>
                </a:moveTo>
                <a:lnTo>
                  <a:pt x="7162800" y="990600"/>
                </a:lnTo>
                <a:lnTo>
                  <a:pt x="71628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ln w="5715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369822"/>
            <a:ext cx="8991600" cy="1830705"/>
          </a:xfrm>
          <a:custGeom>
            <a:avLst/>
            <a:gdLst/>
            <a:ahLst/>
            <a:cxnLst/>
            <a:rect l="l" t="t" r="r" b="b"/>
            <a:pathLst>
              <a:path w="8991600" h="1830705">
                <a:moveTo>
                  <a:pt x="8077200" y="0"/>
                </a:moveTo>
                <a:lnTo>
                  <a:pt x="0" y="1777"/>
                </a:lnTo>
                <a:lnTo>
                  <a:pt x="0" y="1830577"/>
                </a:lnTo>
                <a:lnTo>
                  <a:pt x="8075422" y="1830577"/>
                </a:lnTo>
                <a:lnTo>
                  <a:pt x="8124134" y="1829309"/>
                </a:lnTo>
                <a:lnTo>
                  <a:pt x="8172178" y="1825546"/>
                </a:lnTo>
                <a:lnTo>
                  <a:pt x="8219490" y="1819352"/>
                </a:lnTo>
                <a:lnTo>
                  <a:pt x="8266008" y="1810790"/>
                </a:lnTo>
                <a:lnTo>
                  <a:pt x="8311668" y="1799923"/>
                </a:lnTo>
                <a:lnTo>
                  <a:pt x="8356408" y="1786816"/>
                </a:lnTo>
                <a:lnTo>
                  <a:pt x="8400164" y="1771531"/>
                </a:lnTo>
                <a:lnTo>
                  <a:pt x="8442873" y="1754131"/>
                </a:lnTo>
                <a:lnTo>
                  <a:pt x="8484474" y="1734681"/>
                </a:lnTo>
                <a:lnTo>
                  <a:pt x="8524901" y="1713243"/>
                </a:lnTo>
                <a:lnTo>
                  <a:pt x="8564094" y="1689881"/>
                </a:lnTo>
                <a:lnTo>
                  <a:pt x="8601988" y="1664658"/>
                </a:lnTo>
                <a:lnTo>
                  <a:pt x="8638522" y="1637637"/>
                </a:lnTo>
                <a:lnTo>
                  <a:pt x="8673631" y="1608883"/>
                </a:lnTo>
                <a:lnTo>
                  <a:pt x="8707253" y="1578458"/>
                </a:lnTo>
                <a:lnTo>
                  <a:pt x="8739325" y="1546426"/>
                </a:lnTo>
                <a:lnTo>
                  <a:pt x="8769784" y="1512850"/>
                </a:lnTo>
                <a:lnTo>
                  <a:pt x="8798567" y="1477794"/>
                </a:lnTo>
                <a:lnTo>
                  <a:pt x="8825612" y="1441320"/>
                </a:lnTo>
                <a:lnTo>
                  <a:pt x="8850854" y="1403493"/>
                </a:lnTo>
                <a:lnTo>
                  <a:pt x="8874232" y="1364376"/>
                </a:lnTo>
                <a:lnTo>
                  <a:pt x="8895682" y="1324031"/>
                </a:lnTo>
                <a:lnTo>
                  <a:pt x="8915141" y="1282523"/>
                </a:lnTo>
                <a:lnTo>
                  <a:pt x="8932547" y="1239915"/>
                </a:lnTo>
                <a:lnTo>
                  <a:pt x="8947836" y="1196270"/>
                </a:lnTo>
                <a:lnTo>
                  <a:pt x="8960946" y="1151652"/>
                </a:lnTo>
                <a:lnTo>
                  <a:pt x="8971814" y="1106124"/>
                </a:lnTo>
                <a:lnTo>
                  <a:pt x="8980375" y="1059749"/>
                </a:lnTo>
                <a:lnTo>
                  <a:pt x="8986569" y="1012590"/>
                </a:lnTo>
                <a:lnTo>
                  <a:pt x="8990331" y="964712"/>
                </a:lnTo>
                <a:lnTo>
                  <a:pt x="8991600" y="916177"/>
                </a:lnTo>
                <a:lnTo>
                  <a:pt x="8990331" y="867470"/>
                </a:lnTo>
                <a:lnTo>
                  <a:pt x="8986570" y="819442"/>
                </a:lnTo>
                <a:lnTo>
                  <a:pt x="8980377" y="772154"/>
                </a:lnTo>
                <a:lnTo>
                  <a:pt x="8971817" y="725668"/>
                </a:lnTo>
                <a:lnTo>
                  <a:pt x="8960954" y="680047"/>
                </a:lnTo>
                <a:lnTo>
                  <a:pt x="8947849" y="635352"/>
                </a:lnTo>
                <a:lnTo>
                  <a:pt x="8932568" y="591646"/>
                </a:lnTo>
                <a:lnTo>
                  <a:pt x="8915172" y="548989"/>
                </a:lnTo>
                <a:lnTo>
                  <a:pt x="8895725" y="507445"/>
                </a:lnTo>
                <a:lnTo>
                  <a:pt x="8874292" y="467074"/>
                </a:lnTo>
                <a:lnTo>
                  <a:pt x="8850933" y="427938"/>
                </a:lnTo>
                <a:lnTo>
                  <a:pt x="8825715" y="390100"/>
                </a:lnTo>
                <a:lnTo>
                  <a:pt x="8798698" y="353622"/>
                </a:lnTo>
                <a:lnTo>
                  <a:pt x="8769948" y="318565"/>
                </a:lnTo>
                <a:lnTo>
                  <a:pt x="8739526" y="284991"/>
                </a:lnTo>
                <a:lnTo>
                  <a:pt x="8707497" y="252962"/>
                </a:lnTo>
                <a:lnTo>
                  <a:pt x="8673924" y="222539"/>
                </a:lnTo>
                <a:lnTo>
                  <a:pt x="8638870" y="193786"/>
                </a:lnTo>
                <a:lnTo>
                  <a:pt x="8602398" y="166763"/>
                </a:lnTo>
                <a:lnTo>
                  <a:pt x="8564572" y="141533"/>
                </a:lnTo>
                <a:lnTo>
                  <a:pt x="8525454" y="118157"/>
                </a:lnTo>
                <a:lnTo>
                  <a:pt x="8485109" y="96697"/>
                </a:lnTo>
                <a:lnTo>
                  <a:pt x="8443599" y="77215"/>
                </a:lnTo>
                <a:lnTo>
                  <a:pt x="8400989" y="59774"/>
                </a:lnTo>
                <a:lnTo>
                  <a:pt x="8357340" y="44434"/>
                </a:lnTo>
                <a:lnTo>
                  <a:pt x="8312717" y="31258"/>
                </a:lnTo>
                <a:lnTo>
                  <a:pt x="8267183" y="20308"/>
                </a:lnTo>
                <a:lnTo>
                  <a:pt x="8220801" y="11645"/>
                </a:lnTo>
                <a:lnTo>
                  <a:pt x="8173634" y="5331"/>
                </a:lnTo>
                <a:lnTo>
                  <a:pt x="8125746" y="1429"/>
                </a:lnTo>
                <a:lnTo>
                  <a:pt x="8077200" y="0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048000"/>
            <a:ext cx="8305800" cy="0"/>
          </a:xfrm>
          <a:custGeom>
            <a:avLst/>
            <a:gdLst/>
            <a:ahLst/>
            <a:cxnLst/>
            <a:rect l="l" t="t" r="r" b="b"/>
            <a:pathLst>
              <a:path w="8305800">
                <a:moveTo>
                  <a:pt x="0" y="0"/>
                </a:moveTo>
                <a:lnTo>
                  <a:pt x="830580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92604" y="6505447"/>
            <a:ext cx="555625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latin typeface="Arial"/>
                <a:cs typeface="Arial"/>
              </a:rPr>
              <a:t>© Kristian Secor 2015 UC San Diego Extension Online Learning Course: User Experience Design</a:t>
            </a:r>
            <a:r>
              <a:rPr sz="1000" spc="20">
                <a:latin typeface="Arial"/>
                <a:cs typeface="Arial"/>
              </a:rPr>
              <a:t> </a:t>
            </a:r>
            <a:r>
              <a:rPr sz="1000" spc="-5">
                <a:latin typeface="Arial"/>
                <a:cs typeface="Arial"/>
              </a:rPr>
              <a:t>I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1577340"/>
            <a:ext cx="690372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dirty="0" smtClean="0"/>
              <a:t>Web Development Curriculum Meeting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00800" y="4343336"/>
            <a:ext cx="2387600" cy="1716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143000" y="35814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 development is one of the fastest growing careers in today’s economy with a projected 20% growth rate by 2022</a:t>
            </a:r>
            <a:endParaRPr lang="en-US" b="1" dirty="0" smtClean="0"/>
          </a:p>
          <a:p>
            <a:r>
              <a:rPr lang="en-US" dirty="0" smtClean="0"/>
              <a:t>* </a:t>
            </a:r>
            <a:r>
              <a:rPr lang="en-US" dirty="0"/>
              <a:t>Bureau of Labor Statistics. †http://</a:t>
            </a:r>
            <a:r>
              <a:rPr lang="en-US" dirty="0" err="1"/>
              <a:t>money.usnews.com</a:t>
            </a:r>
            <a:r>
              <a:rPr lang="en-US" dirty="0"/>
              <a:t>/careers/best-jobs/web-developer/salary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</a:t>
            </a:r>
            <a:r>
              <a:rPr lang="en-US" dirty="0" err="1" smtClean="0"/>
              <a:t>BackEnd</a:t>
            </a:r>
            <a:r>
              <a:rPr lang="en-US" dirty="0" smtClean="0"/>
              <a:t> </a:t>
            </a:r>
            <a:r>
              <a:rPr lang="en-US" dirty="0" err="1" smtClean="0"/>
              <a:t>Devs</a:t>
            </a:r>
            <a:r>
              <a:rPr lang="en-US" dirty="0" smtClean="0"/>
              <a:t> Prefer JS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600200"/>
            <a:ext cx="5638801" cy="4166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5766602"/>
            <a:ext cx="467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</a:t>
            </a:r>
            <a:r>
              <a:rPr lang="en-US" dirty="0" err="1" smtClean="0">
                <a:hlinkClick r:id="rId3"/>
              </a:rPr>
              <a:t>insights.stackoverflow.com</a:t>
            </a:r>
            <a:r>
              <a:rPr lang="en-US" dirty="0" smtClean="0">
                <a:hlinkClick r:id="rId3"/>
              </a:rPr>
              <a:t>/survey/2016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5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Dreamweaver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524000"/>
            <a:ext cx="7620000" cy="412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5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447098"/>
          </a:xfrm>
        </p:spPr>
        <p:txBody>
          <a:bodyPr/>
          <a:lstStyle/>
          <a:p>
            <a:r>
              <a:rPr lang="en-US" dirty="0" smtClean="0"/>
              <a:t>Tentative Needs:</a:t>
            </a:r>
          </a:p>
          <a:p>
            <a:r>
              <a:rPr lang="en-US" dirty="0" smtClean="0"/>
              <a:t>A second, upper level </a:t>
            </a:r>
            <a:r>
              <a:rPr lang="en-US" dirty="0" err="1" smtClean="0"/>
              <a:t>Javascript</a:t>
            </a:r>
            <a:r>
              <a:rPr lang="en-US" dirty="0" smtClean="0"/>
              <a:t> class that covers the MEAN Stack</a:t>
            </a:r>
          </a:p>
          <a:p>
            <a:endParaRPr lang="en-US" dirty="0"/>
          </a:p>
          <a:p>
            <a:r>
              <a:rPr lang="en-US" dirty="0" smtClean="0"/>
              <a:t>A Course on SEO/Social Media/Marketing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8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Expedited Curriculum Updates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42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Steps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85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development jobs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39" y="1676400"/>
            <a:ext cx="7767319" cy="4062651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sz="4400" b="1" dirty="0" smtClean="0"/>
              <a:t>Front End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4400" b="1" dirty="0" smtClean="0"/>
              <a:t>Back End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4400" b="1" dirty="0" smtClean="0"/>
              <a:t>Full Stack</a:t>
            </a:r>
          </a:p>
          <a:p>
            <a:pPr marL="457200" indent="-457200">
              <a:buFont typeface="Arial" charset="0"/>
              <a:buChar char="•"/>
            </a:pPr>
            <a:r>
              <a:rPr lang="en-US" sz="4400" b="1" dirty="0" smtClean="0"/>
              <a:t>Marketing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4400" b="1" dirty="0" smtClean="0"/>
              <a:t>SEO</a:t>
            </a:r>
          </a:p>
          <a:p>
            <a:pPr marL="457200" indent="-457200">
              <a:buFont typeface="Arial" charset="0"/>
              <a:buChar char="•"/>
            </a:pPr>
            <a:r>
              <a:rPr lang="en-US" sz="4400" b="1" dirty="0" smtClean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4982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dirty="0" smtClean="0"/>
              <a:t>Mesa Curriculum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5"/>
              </a:lnSpc>
            </a:pPr>
            <a:r>
              <a:rPr spc="-5"/>
              <a:t>© Kristian Secor 2015 UC San Diego Extension Online Learning Course: User Experience Design</a:t>
            </a:r>
            <a:r>
              <a:rPr spc="15"/>
              <a:t> </a:t>
            </a:r>
            <a:r>
              <a:rPr spc="-5"/>
              <a:t>I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105"/>
              </a:lnSpc>
            </a:pPr>
            <a:fld id="{81D60167-4931-47E6-BA6A-407CBD079E47}" type="slidenum">
              <a:rPr spc="-5"/>
              <a:t>3</a:t>
            </a:fld>
            <a:endParaRPr spc="-5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88340" y="1634871"/>
            <a:ext cx="7767319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Clr>
                <a:srgbClr val="2C13C1"/>
              </a:buClr>
              <a:buSzPct val="79687"/>
              <a:tabLst>
                <a:tab pos="356235" algn="l"/>
              </a:tabLst>
            </a:pPr>
            <a:r>
              <a:rPr lang="en-US" dirty="0" smtClean="0"/>
              <a:t>From Our Goals Section:</a:t>
            </a:r>
          </a:p>
          <a:p>
            <a:pPr marL="355600" indent="-342900">
              <a:buClr>
                <a:srgbClr val="2C13C1"/>
              </a:buClr>
              <a:buSzPct val="79687"/>
              <a:tabLst>
                <a:tab pos="356235" algn="l"/>
              </a:tabLst>
            </a:pPr>
            <a:endParaRPr lang="en-US" dirty="0" smtClean="0"/>
          </a:p>
          <a:p>
            <a:pPr marL="355600" indent="-342900">
              <a:buClr>
                <a:srgbClr val="2C13C1"/>
              </a:buClr>
              <a:buSzPct val="79687"/>
              <a:tabLst>
                <a:tab pos="356235" algn="l"/>
              </a:tabLst>
            </a:pPr>
            <a:r>
              <a:rPr lang="en-US" dirty="0" smtClean="0"/>
              <a:t>To </a:t>
            </a:r>
            <a:r>
              <a:rPr lang="en-US" dirty="0"/>
              <a:t>impart to students the use of </a:t>
            </a:r>
            <a:r>
              <a:rPr lang="en-US" b="1" dirty="0"/>
              <a:t>current practices and standards</a:t>
            </a:r>
            <a:r>
              <a:rPr lang="en-US" dirty="0"/>
              <a:t> of Web informational design: writing for the Web, design principles, Web site architecture, Web site usability, and Web accessibility.</a:t>
            </a:r>
          </a:p>
          <a:p>
            <a:pPr marL="3556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13C1"/>
              </a:buClr>
              <a:buSzPct val="79687"/>
              <a:buFont typeface="Wingdings"/>
              <a:buNone/>
              <a:tabLst>
                <a:tab pos="356235" algn="l"/>
              </a:tabLst>
              <a:defRPr/>
            </a:pP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Mesa Certificate of Achievement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676400"/>
            <a:ext cx="5039665" cy="41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Mesa Associates Degree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801314"/>
          </a:xfrm>
        </p:spPr>
        <p:txBody>
          <a:bodyPr/>
          <a:lstStyle/>
          <a:p>
            <a:pPr fontAlgn="base"/>
            <a:r>
              <a:rPr lang="en-US" sz="2000" cap="all" dirty="0"/>
              <a:t>ASSOCIATE OF SCIENCE DEGREE</a:t>
            </a:r>
          </a:p>
          <a:p>
            <a:pPr fontAlgn="base"/>
            <a:r>
              <a:rPr lang="en-US" sz="2000" cap="all" dirty="0"/>
              <a:t>WEB DESIGN</a:t>
            </a:r>
          </a:p>
          <a:p>
            <a:pPr fontAlgn="base"/>
            <a:r>
              <a:rPr lang="en-US" sz="2000" dirty="0"/>
              <a:t>Students in Web Design enjoy a practical hands-on approach to creating web sites using current technologies and web standards. This rigorous program trains students to create a front-end web site, which includes database integration. Upon completion of the program, students are equipped with the skills required for entry-level employment at web site design companies and large businesses and for the creation and management of web sites for small to medium size businesses.</a:t>
            </a:r>
          </a:p>
          <a:p>
            <a:pPr fontAlgn="base"/>
            <a:r>
              <a:rPr lang="en-US" sz="2000" dirty="0"/>
              <a:t>For graduation requirements see </a:t>
            </a:r>
            <a:r>
              <a:rPr lang="en-US" sz="2000" dirty="0">
                <a:hlinkClick r:id="rId2"/>
              </a:rPr>
              <a:t>Requirements for the Associate Degree</a:t>
            </a:r>
            <a:r>
              <a:rPr lang="en-US" sz="2000" dirty="0"/>
              <a:t>.</a:t>
            </a:r>
          </a:p>
          <a:p>
            <a:pPr fontAlgn="base"/>
            <a:r>
              <a:rPr lang="en-US" sz="2000" b="1" dirty="0"/>
              <a:t>Electives as needed to meet minimum of 60 units required for the degree.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1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Development Programs SD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5355312"/>
          </a:xfrm>
        </p:spPr>
        <p:txBody>
          <a:bodyPr/>
          <a:lstStyle/>
          <a:p>
            <a:r>
              <a:rPr lang="en-US" sz="2800" b="1" dirty="0" smtClean="0"/>
              <a:t>UCSD Coding Bootcamp</a:t>
            </a:r>
          </a:p>
          <a:p>
            <a:r>
              <a:rPr lang="en-US" sz="2800" dirty="0"/>
              <a:t>HTML5, CSS3, JavaScript, Java, jQuery,  Bootstrap, </a:t>
            </a:r>
            <a:r>
              <a:rPr lang="en-US" sz="2800" dirty="0" err="1"/>
              <a:t>Express.js</a:t>
            </a:r>
            <a:r>
              <a:rPr lang="en-US" sz="2800" dirty="0"/>
              <a:t>, </a:t>
            </a:r>
            <a:r>
              <a:rPr lang="en-US" sz="2800" dirty="0" err="1"/>
              <a:t>React.js</a:t>
            </a:r>
            <a:r>
              <a:rPr lang="en-US" sz="2800" dirty="0"/>
              <a:t>, </a:t>
            </a:r>
            <a:r>
              <a:rPr lang="en-US" sz="2800" dirty="0" err="1"/>
              <a:t>Node.js</a:t>
            </a:r>
            <a:r>
              <a:rPr lang="en-US" sz="2800" dirty="0"/>
              <a:t>, Database Theory, </a:t>
            </a:r>
            <a:r>
              <a:rPr lang="en-US" sz="2800" dirty="0" err="1"/>
              <a:t>Bookshelf.js</a:t>
            </a:r>
            <a:r>
              <a:rPr lang="en-US" sz="2800" dirty="0"/>
              <a:t>, MongoDB, MySQL, Command Line, </a:t>
            </a:r>
            <a:r>
              <a:rPr lang="en-US" sz="2800" dirty="0" err="1"/>
              <a:t>Git</a:t>
            </a:r>
            <a:r>
              <a:rPr lang="en-US" sz="2800" dirty="0"/>
              <a:t>, </a:t>
            </a:r>
            <a:r>
              <a:rPr lang="en-US" sz="2800" dirty="0" smtClean="0"/>
              <a:t>and more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UCSD also has </a:t>
            </a:r>
            <a:r>
              <a:rPr lang="en-US" sz="2800" dirty="0"/>
              <a:t>Web Design</a:t>
            </a:r>
          </a:p>
          <a:p>
            <a:r>
              <a:rPr lang="en-US" sz="2800" dirty="0" smtClean="0"/>
              <a:t>Graphic </a:t>
            </a:r>
            <a:r>
              <a:rPr lang="en-US" sz="2800" dirty="0"/>
              <a:t>and Web Design</a:t>
            </a:r>
          </a:p>
          <a:p>
            <a:r>
              <a:rPr lang="en-US" sz="2800" dirty="0" smtClean="0"/>
              <a:t>Front </a:t>
            </a:r>
            <a:r>
              <a:rPr lang="en-US" sz="2800" dirty="0"/>
              <a:t>End Development Certificate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71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53" y="1752600"/>
            <a:ext cx="7087891" cy="38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Trends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99" y="1676400"/>
            <a:ext cx="7391400" cy="40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7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Competitors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154984"/>
          </a:xfrm>
        </p:spPr>
        <p:txBody>
          <a:bodyPr/>
          <a:lstStyle/>
          <a:p>
            <a:r>
              <a:rPr lang="en-US" sz="5400" dirty="0" err="1" smtClean="0"/>
              <a:t>Udemy</a:t>
            </a:r>
            <a:endParaRPr lang="en-US" sz="5400" dirty="0" smtClean="0"/>
          </a:p>
          <a:p>
            <a:r>
              <a:rPr lang="en-US" sz="5400" dirty="0" err="1" smtClean="0"/>
              <a:t>Udacity</a:t>
            </a:r>
            <a:endParaRPr lang="en-US" sz="5400" dirty="0" smtClean="0"/>
          </a:p>
          <a:p>
            <a:r>
              <a:rPr lang="en-US" sz="5400" dirty="0" smtClean="0"/>
              <a:t>Lynda</a:t>
            </a:r>
          </a:p>
          <a:p>
            <a:r>
              <a:rPr lang="en-US" sz="5400" dirty="0" smtClean="0"/>
              <a:t>Kahn Academy</a:t>
            </a:r>
          </a:p>
          <a:p>
            <a:r>
              <a:rPr lang="en-US" sz="5400" dirty="0" smtClean="0"/>
              <a:t>Treehouse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797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281</Words>
  <Application>Microsoft Macintosh PowerPoint</Application>
  <PresentationFormat>On-screen Show (4:3)</PresentationFormat>
  <Paragraphs>50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Web Development Curriculum Meeting</vt:lpstr>
      <vt:lpstr>Web development jobs</vt:lpstr>
      <vt:lpstr>Mesa Curriculum</vt:lpstr>
      <vt:lpstr>Mesa Certificate of Achievement</vt:lpstr>
      <vt:lpstr>Mesa Associates Degree</vt:lpstr>
      <vt:lpstr>Web Development Programs SD</vt:lpstr>
      <vt:lpstr>Trends</vt:lpstr>
      <vt:lpstr>Stack Trends</vt:lpstr>
      <vt:lpstr>Online Competitors</vt:lpstr>
      <vt:lpstr>Even BackEnd Devs Prefer JS</vt:lpstr>
      <vt:lpstr>Dreamweaver</vt:lpstr>
      <vt:lpstr>Conclusion</vt:lpstr>
      <vt:lpstr>Expedited Curriculum Updates </vt:lpstr>
      <vt:lpstr>Next Steps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18</cp:revision>
  <dcterms:created xsi:type="dcterms:W3CDTF">2016-01-24T14:17:33Z</dcterms:created>
  <dcterms:modified xsi:type="dcterms:W3CDTF">2017-09-29T19:57:36Z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2016-01-24T00:00:00Z</vt:filetime>
  </property>
</Properties>
</file>