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png" ContentType="image/png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4116" y="350773"/>
            <a:ext cx="8595766" cy="659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81000" y="533400"/>
            <a:ext cx="8305800" cy="5715000"/>
          </a:xfrm>
          <a:custGeom>
            <a:avLst/>
            <a:gdLst/>
            <a:ahLst/>
            <a:cxnLst/>
            <a:rect l="l" t="t" r="r" b="b"/>
            <a:pathLst>
              <a:path w="8305800" h="5715000">
                <a:moveTo>
                  <a:pt x="0" y="784478"/>
                </a:moveTo>
                <a:lnTo>
                  <a:pt x="1431" y="736696"/>
                </a:lnTo>
                <a:lnTo>
                  <a:pt x="5672" y="689670"/>
                </a:lnTo>
                <a:lnTo>
                  <a:pt x="12639" y="643483"/>
                </a:lnTo>
                <a:lnTo>
                  <a:pt x="22251" y="598216"/>
                </a:lnTo>
                <a:lnTo>
                  <a:pt x="34425" y="553952"/>
                </a:lnTo>
                <a:lnTo>
                  <a:pt x="49080" y="510772"/>
                </a:lnTo>
                <a:lnTo>
                  <a:pt x="66133" y="468759"/>
                </a:lnTo>
                <a:lnTo>
                  <a:pt x="85503" y="427996"/>
                </a:lnTo>
                <a:lnTo>
                  <a:pt x="107107" y="388563"/>
                </a:lnTo>
                <a:lnTo>
                  <a:pt x="130863" y="350544"/>
                </a:lnTo>
                <a:lnTo>
                  <a:pt x="156689" y="314020"/>
                </a:lnTo>
                <a:lnTo>
                  <a:pt x="184504" y="279073"/>
                </a:lnTo>
                <a:lnTo>
                  <a:pt x="214225" y="245786"/>
                </a:lnTo>
                <a:lnTo>
                  <a:pt x="245770" y="214240"/>
                </a:lnTo>
                <a:lnTo>
                  <a:pt x="279056" y="184518"/>
                </a:lnTo>
                <a:lnTo>
                  <a:pt x="314003" y="156703"/>
                </a:lnTo>
                <a:lnTo>
                  <a:pt x="350528" y="130875"/>
                </a:lnTo>
                <a:lnTo>
                  <a:pt x="388548" y="107117"/>
                </a:lnTo>
                <a:lnTo>
                  <a:pt x="427982" y="85511"/>
                </a:lnTo>
                <a:lnTo>
                  <a:pt x="468748" y="66140"/>
                </a:lnTo>
                <a:lnTo>
                  <a:pt x="510764" y="49085"/>
                </a:lnTo>
                <a:lnTo>
                  <a:pt x="553947" y="34429"/>
                </a:lnTo>
                <a:lnTo>
                  <a:pt x="598215" y="22253"/>
                </a:lnTo>
                <a:lnTo>
                  <a:pt x="643487" y="12640"/>
                </a:lnTo>
                <a:lnTo>
                  <a:pt x="689681" y="5672"/>
                </a:lnTo>
                <a:lnTo>
                  <a:pt x="736714" y="1431"/>
                </a:lnTo>
                <a:lnTo>
                  <a:pt x="784504" y="0"/>
                </a:lnTo>
                <a:lnTo>
                  <a:pt x="7521321" y="0"/>
                </a:lnTo>
                <a:lnTo>
                  <a:pt x="7569103" y="1431"/>
                </a:lnTo>
                <a:lnTo>
                  <a:pt x="7616129" y="5672"/>
                </a:lnTo>
                <a:lnTo>
                  <a:pt x="7662316" y="12640"/>
                </a:lnTo>
                <a:lnTo>
                  <a:pt x="7707583" y="22253"/>
                </a:lnTo>
                <a:lnTo>
                  <a:pt x="7751847" y="34429"/>
                </a:lnTo>
                <a:lnTo>
                  <a:pt x="7795027" y="49085"/>
                </a:lnTo>
                <a:lnTo>
                  <a:pt x="7837040" y="66140"/>
                </a:lnTo>
                <a:lnTo>
                  <a:pt x="7877803" y="85511"/>
                </a:lnTo>
                <a:lnTo>
                  <a:pt x="7917236" y="107117"/>
                </a:lnTo>
                <a:lnTo>
                  <a:pt x="7955255" y="130875"/>
                </a:lnTo>
                <a:lnTo>
                  <a:pt x="7991779" y="156703"/>
                </a:lnTo>
                <a:lnTo>
                  <a:pt x="8026726" y="184518"/>
                </a:lnTo>
                <a:lnTo>
                  <a:pt x="8060013" y="214240"/>
                </a:lnTo>
                <a:lnTo>
                  <a:pt x="8091559" y="245786"/>
                </a:lnTo>
                <a:lnTo>
                  <a:pt x="8121281" y="279073"/>
                </a:lnTo>
                <a:lnTo>
                  <a:pt x="8149096" y="314020"/>
                </a:lnTo>
                <a:lnTo>
                  <a:pt x="8174924" y="350544"/>
                </a:lnTo>
                <a:lnTo>
                  <a:pt x="8198682" y="388563"/>
                </a:lnTo>
                <a:lnTo>
                  <a:pt x="8220288" y="427996"/>
                </a:lnTo>
                <a:lnTo>
                  <a:pt x="8239659" y="468759"/>
                </a:lnTo>
                <a:lnTo>
                  <a:pt x="8256714" y="510772"/>
                </a:lnTo>
                <a:lnTo>
                  <a:pt x="8271370" y="553952"/>
                </a:lnTo>
                <a:lnTo>
                  <a:pt x="8283546" y="598216"/>
                </a:lnTo>
                <a:lnTo>
                  <a:pt x="8293159" y="643483"/>
                </a:lnTo>
                <a:lnTo>
                  <a:pt x="8300127" y="689670"/>
                </a:lnTo>
                <a:lnTo>
                  <a:pt x="8304368" y="736696"/>
                </a:lnTo>
                <a:lnTo>
                  <a:pt x="8305800" y="784478"/>
                </a:lnTo>
                <a:lnTo>
                  <a:pt x="8305800" y="4930521"/>
                </a:lnTo>
                <a:lnTo>
                  <a:pt x="8304368" y="4978308"/>
                </a:lnTo>
                <a:lnTo>
                  <a:pt x="8300127" y="5025338"/>
                </a:lnTo>
                <a:lnTo>
                  <a:pt x="8293159" y="5071529"/>
                </a:lnTo>
                <a:lnTo>
                  <a:pt x="8283546" y="5116799"/>
                </a:lnTo>
                <a:lnTo>
                  <a:pt x="8271370" y="5161066"/>
                </a:lnTo>
                <a:lnTo>
                  <a:pt x="8256714" y="5204247"/>
                </a:lnTo>
                <a:lnTo>
                  <a:pt x="8239659" y="5246261"/>
                </a:lnTo>
                <a:lnTo>
                  <a:pt x="8220288" y="5287026"/>
                </a:lnTo>
                <a:lnTo>
                  <a:pt x="8198682" y="5326459"/>
                </a:lnTo>
                <a:lnTo>
                  <a:pt x="8174924" y="5364478"/>
                </a:lnTo>
                <a:lnTo>
                  <a:pt x="8149096" y="5401001"/>
                </a:lnTo>
                <a:lnTo>
                  <a:pt x="8121281" y="5435947"/>
                </a:lnTo>
                <a:lnTo>
                  <a:pt x="8091559" y="5469233"/>
                </a:lnTo>
                <a:lnTo>
                  <a:pt x="8060013" y="5500777"/>
                </a:lnTo>
                <a:lnTo>
                  <a:pt x="8026726" y="5530497"/>
                </a:lnTo>
                <a:lnTo>
                  <a:pt x="7991779" y="5558311"/>
                </a:lnTo>
                <a:lnTo>
                  <a:pt x="7955255" y="5584137"/>
                </a:lnTo>
                <a:lnTo>
                  <a:pt x="7917236" y="5607893"/>
                </a:lnTo>
                <a:lnTo>
                  <a:pt x="7877803" y="5629497"/>
                </a:lnTo>
                <a:lnTo>
                  <a:pt x="7837040" y="5648866"/>
                </a:lnTo>
                <a:lnTo>
                  <a:pt x="7795027" y="5665920"/>
                </a:lnTo>
                <a:lnTo>
                  <a:pt x="7751847" y="5680574"/>
                </a:lnTo>
                <a:lnTo>
                  <a:pt x="7707583" y="5692749"/>
                </a:lnTo>
                <a:lnTo>
                  <a:pt x="7662316" y="5702360"/>
                </a:lnTo>
                <a:lnTo>
                  <a:pt x="7616129" y="5709327"/>
                </a:lnTo>
                <a:lnTo>
                  <a:pt x="7569103" y="5713568"/>
                </a:lnTo>
                <a:lnTo>
                  <a:pt x="7521321" y="5715000"/>
                </a:lnTo>
                <a:lnTo>
                  <a:pt x="784491" y="5715000"/>
                </a:lnTo>
                <a:lnTo>
                  <a:pt x="736714" y="5713568"/>
                </a:lnTo>
                <a:lnTo>
                  <a:pt x="689681" y="5709327"/>
                </a:lnTo>
                <a:lnTo>
                  <a:pt x="643487" y="5702360"/>
                </a:lnTo>
                <a:lnTo>
                  <a:pt x="598215" y="5692749"/>
                </a:lnTo>
                <a:lnTo>
                  <a:pt x="553947" y="5680574"/>
                </a:lnTo>
                <a:lnTo>
                  <a:pt x="510764" y="5665920"/>
                </a:lnTo>
                <a:lnTo>
                  <a:pt x="468748" y="5648866"/>
                </a:lnTo>
                <a:lnTo>
                  <a:pt x="427982" y="5629497"/>
                </a:lnTo>
                <a:lnTo>
                  <a:pt x="388548" y="5607893"/>
                </a:lnTo>
                <a:lnTo>
                  <a:pt x="350528" y="5584137"/>
                </a:lnTo>
                <a:lnTo>
                  <a:pt x="314003" y="5558311"/>
                </a:lnTo>
                <a:lnTo>
                  <a:pt x="279056" y="5530497"/>
                </a:lnTo>
                <a:lnTo>
                  <a:pt x="245770" y="5500777"/>
                </a:lnTo>
                <a:lnTo>
                  <a:pt x="214225" y="5469233"/>
                </a:lnTo>
                <a:lnTo>
                  <a:pt x="184504" y="5435947"/>
                </a:lnTo>
                <a:lnTo>
                  <a:pt x="156689" y="5401001"/>
                </a:lnTo>
                <a:lnTo>
                  <a:pt x="130863" y="5364478"/>
                </a:lnTo>
                <a:lnTo>
                  <a:pt x="107107" y="5326459"/>
                </a:lnTo>
                <a:lnTo>
                  <a:pt x="85503" y="5287026"/>
                </a:lnTo>
                <a:lnTo>
                  <a:pt x="66133" y="5246261"/>
                </a:lnTo>
                <a:lnTo>
                  <a:pt x="49080" y="5204247"/>
                </a:lnTo>
                <a:lnTo>
                  <a:pt x="34425" y="5161066"/>
                </a:lnTo>
                <a:lnTo>
                  <a:pt x="22251" y="5116799"/>
                </a:lnTo>
                <a:lnTo>
                  <a:pt x="12639" y="5071529"/>
                </a:lnTo>
                <a:lnTo>
                  <a:pt x="5672" y="5025338"/>
                </a:lnTo>
                <a:lnTo>
                  <a:pt x="1431" y="4978308"/>
                </a:lnTo>
                <a:lnTo>
                  <a:pt x="0" y="4930521"/>
                </a:lnTo>
                <a:lnTo>
                  <a:pt x="0" y="784478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151129"/>
            <a:ext cx="8534400" cy="1220470"/>
          </a:xfrm>
          <a:custGeom>
            <a:avLst/>
            <a:gdLst/>
            <a:ahLst/>
            <a:cxnLst/>
            <a:rect l="l" t="t" r="r" b="b"/>
            <a:pathLst>
              <a:path w="8534400" h="1220470">
                <a:moveTo>
                  <a:pt x="7924800" y="0"/>
                </a:moveTo>
                <a:lnTo>
                  <a:pt x="0" y="1270"/>
                </a:lnTo>
                <a:lnTo>
                  <a:pt x="0" y="1220470"/>
                </a:lnTo>
                <a:lnTo>
                  <a:pt x="7923530" y="1220470"/>
                </a:lnTo>
                <a:lnTo>
                  <a:pt x="7971326" y="1218635"/>
                </a:lnTo>
                <a:lnTo>
                  <a:pt x="8018107" y="1213221"/>
                </a:lnTo>
                <a:lnTo>
                  <a:pt x="8063737" y="1204363"/>
                </a:lnTo>
                <a:lnTo>
                  <a:pt x="8108080" y="1192198"/>
                </a:lnTo>
                <a:lnTo>
                  <a:pt x="8151003" y="1176861"/>
                </a:lnTo>
                <a:lnTo>
                  <a:pt x="8192370" y="1158488"/>
                </a:lnTo>
                <a:lnTo>
                  <a:pt x="8232045" y="1137214"/>
                </a:lnTo>
                <a:lnTo>
                  <a:pt x="8269895" y="1113176"/>
                </a:lnTo>
                <a:lnTo>
                  <a:pt x="8305785" y="1086509"/>
                </a:lnTo>
                <a:lnTo>
                  <a:pt x="8339578" y="1057348"/>
                </a:lnTo>
                <a:lnTo>
                  <a:pt x="8371141" y="1025831"/>
                </a:lnTo>
                <a:lnTo>
                  <a:pt x="8400339" y="992092"/>
                </a:lnTo>
                <a:lnTo>
                  <a:pt x="8427035" y="956267"/>
                </a:lnTo>
                <a:lnTo>
                  <a:pt x="8451097" y="918492"/>
                </a:lnTo>
                <a:lnTo>
                  <a:pt x="8472388" y="878902"/>
                </a:lnTo>
                <a:lnTo>
                  <a:pt x="8490774" y="837635"/>
                </a:lnTo>
                <a:lnTo>
                  <a:pt x="8506119" y="794824"/>
                </a:lnTo>
                <a:lnTo>
                  <a:pt x="8518289" y="750607"/>
                </a:lnTo>
                <a:lnTo>
                  <a:pt x="8527149" y="705118"/>
                </a:lnTo>
                <a:lnTo>
                  <a:pt x="8532565" y="658493"/>
                </a:lnTo>
                <a:lnTo>
                  <a:pt x="8534400" y="610870"/>
                </a:lnTo>
                <a:lnTo>
                  <a:pt x="8532565" y="563097"/>
                </a:lnTo>
                <a:lnTo>
                  <a:pt x="8527151" y="516353"/>
                </a:lnTo>
                <a:lnTo>
                  <a:pt x="8518293" y="470769"/>
                </a:lnTo>
                <a:lnTo>
                  <a:pt x="8506128" y="426478"/>
                </a:lnTo>
                <a:lnTo>
                  <a:pt x="8490791" y="383613"/>
                </a:lnTo>
                <a:lnTo>
                  <a:pt x="8472418" y="342307"/>
                </a:lnTo>
                <a:lnTo>
                  <a:pt x="8451144" y="302692"/>
                </a:lnTo>
                <a:lnTo>
                  <a:pt x="8427106" y="264901"/>
                </a:lnTo>
                <a:lnTo>
                  <a:pt x="8400439" y="229068"/>
                </a:lnTo>
                <a:lnTo>
                  <a:pt x="8371278" y="195323"/>
                </a:lnTo>
                <a:lnTo>
                  <a:pt x="8339761" y="163801"/>
                </a:lnTo>
                <a:lnTo>
                  <a:pt x="8306022" y="134634"/>
                </a:lnTo>
                <a:lnTo>
                  <a:pt x="8270197" y="107954"/>
                </a:lnTo>
                <a:lnTo>
                  <a:pt x="8232422" y="83895"/>
                </a:lnTo>
                <a:lnTo>
                  <a:pt x="8192832" y="62589"/>
                </a:lnTo>
                <a:lnTo>
                  <a:pt x="8151565" y="44168"/>
                </a:lnTo>
                <a:lnTo>
                  <a:pt x="8108754" y="28767"/>
                </a:lnTo>
                <a:lnTo>
                  <a:pt x="8064537" y="16516"/>
                </a:lnTo>
                <a:lnTo>
                  <a:pt x="8019048" y="7550"/>
                </a:lnTo>
                <a:lnTo>
                  <a:pt x="7972423" y="2000"/>
                </a:lnTo>
                <a:lnTo>
                  <a:pt x="7924800" y="0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1219200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 h="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4116" y="350773"/>
            <a:ext cx="8595766" cy="659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8340" y="1634871"/>
            <a:ext cx="7767319" cy="43103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35940" y="6505237"/>
            <a:ext cx="5556250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97164" y="6520477"/>
            <a:ext cx="19113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treetfightmag.com/2013/09/26/case-study-blimpie-closes-the-loop-with-new-mobile-gaming-app/" TargetMode="External"/><Relationship Id="rId3" Type="http://schemas.openxmlformats.org/officeDocument/2006/relationships/image" Target="../media/image9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youtube.com/watch?v=SZhLHbhJq48" TargetMode="External"/><Relationship Id="rId3" Type="http://schemas.openxmlformats.org/officeDocument/2006/relationships/image" Target="../media/image10.jp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YhSc9TlCDBI" TargetMode="External"/><Relationship Id="rId3" Type="http://schemas.openxmlformats.org/officeDocument/2006/relationships/image" Target="../media/image11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xda.org/" TargetMode="External"/><Relationship Id="rId3" Type="http://schemas.openxmlformats.org/officeDocument/2006/relationships/hyperlink" Target="http://www.iainstitute.org/" TargetMode="External"/><Relationship Id="rId4" Type="http://schemas.openxmlformats.org/officeDocument/2006/relationships/hyperlink" Target="http://www.asis.org/" TargetMode="External"/><Relationship Id="rId5" Type="http://schemas.openxmlformats.org/officeDocument/2006/relationships/hyperlink" Target="http://www.sigchi.org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2057400"/>
            <a:ext cx="7391400" cy="3352800"/>
          </a:xfrm>
          <a:custGeom>
            <a:avLst/>
            <a:gdLst/>
            <a:ahLst/>
            <a:cxnLst/>
            <a:rect l="l" t="t" r="r" b="b"/>
            <a:pathLst>
              <a:path w="7391400" h="3352800">
                <a:moveTo>
                  <a:pt x="0" y="558800"/>
                </a:moveTo>
                <a:lnTo>
                  <a:pt x="2051" y="510585"/>
                </a:lnTo>
                <a:lnTo>
                  <a:pt x="8092" y="463509"/>
                </a:lnTo>
                <a:lnTo>
                  <a:pt x="17957" y="417740"/>
                </a:lnTo>
                <a:lnTo>
                  <a:pt x="31477" y="373445"/>
                </a:lnTo>
                <a:lnTo>
                  <a:pt x="48483" y="330792"/>
                </a:lnTo>
                <a:lnTo>
                  <a:pt x="68810" y="289949"/>
                </a:lnTo>
                <a:lnTo>
                  <a:pt x="92288" y="251083"/>
                </a:lnTo>
                <a:lnTo>
                  <a:pt x="118751" y="214362"/>
                </a:lnTo>
                <a:lnTo>
                  <a:pt x="148029" y="179955"/>
                </a:lnTo>
                <a:lnTo>
                  <a:pt x="179957" y="148028"/>
                </a:lnTo>
                <a:lnTo>
                  <a:pt x="214365" y="118750"/>
                </a:lnTo>
                <a:lnTo>
                  <a:pt x="251086" y="92288"/>
                </a:lnTo>
                <a:lnTo>
                  <a:pt x="289953" y="68809"/>
                </a:lnTo>
                <a:lnTo>
                  <a:pt x="330797" y="48483"/>
                </a:lnTo>
                <a:lnTo>
                  <a:pt x="373451" y="31476"/>
                </a:lnTo>
                <a:lnTo>
                  <a:pt x="417748" y="17957"/>
                </a:lnTo>
                <a:lnTo>
                  <a:pt x="463518" y="8092"/>
                </a:lnTo>
                <a:lnTo>
                  <a:pt x="510596" y="2051"/>
                </a:lnTo>
                <a:lnTo>
                  <a:pt x="558812" y="0"/>
                </a:lnTo>
                <a:lnTo>
                  <a:pt x="6832600" y="0"/>
                </a:lnTo>
                <a:lnTo>
                  <a:pt x="6880814" y="2051"/>
                </a:lnTo>
                <a:lnTo>
                  <a:pt x="6927890" y="8092"/>
                </a:lnTo>
                <a:lnTo>
                  <a:pt x="6973659" y="17957"/>
                </a:lnTo>
                <a:lnTo>
                  <a:pt x="7017954" y="31476"/>
                </a:lnTo>
                <a:lnTo>
                  <a:pt x="7060607" y="48483"/>
                </a:lnTo>
                <a:lnTo>
                  <a:pt x="7101450" y="68809"/>
                </a:lnTo>
                <a:lnTo>
                  <a:pt x="7140316" y="92288"/>
                </a:lnTo>
                <a:lnTo>
                  <a:pt x="7177037" y="118750"/>
                </a:lnTo>
                <a:lnTo>
                  <a:pt x="7211444" y="148028"/>
                </a:lnTo>
                <a:lnTo>
                  <a:pt x="7243371" y="179955"/>
                </a:lnTo>
                <a:lnTo>
                  <a:pt x="7272649" y="214362"/>
                </a:lnTo>
                <a:lnTo>
                  <a:pt x="7299111" y="251083"/>
                </a:lnTo>
                <a:lnTo>
                  <a:pt x="7322590" y="289949"/>
                </a:lnTo>
                <a:lnTo>
                  <a:pt x="7342916" y="330792"/>
                </a:lnTo>
                <a:lnTo>
                  <a:pt x="7359923" y="373445"/>
                </a:lnTo>
                <a:lnTo>
                  <a:pt x="7373442" y="417740"/>
                </a:lnTo>
                <a:lnTo>
                  <a:pt x="7383307" y="463509"/>
                </a:lnTo>
                <a:lnTo>
                  <a:pt x="7389348" y="510585"/>
                </a:lnTo>
                <a:lnTo>
                  <a:pt x="7391400" y="558800"/>
                </a:lnTo>
                <a:lnTo>
                  <a:pt x="7391400" y="2794000"/>
                </a:lnTo>
                <a:lnTo>
                  <a:pt x="7389348" y="2842214"/>
                </a:lnTo>
                <a:lnTo>
                  <a:pt x="7383307" y="2889290"/>
                </a:lnTo>
                <a:lnTo>
                  <a:pt x="7373442" y="2935059"/>
                </a:lnTo>
                <a:lnTo>
                  <a:pt x="7359923" y="2979354"/>
                </a:lnTo>
                <a:lnTo>
                  <a:pt x="7342916" y="3022007"/>
                </a:lnTo>
                <a:lnTo>
                  <a:pt x="7322590" y="3062850"/>
                </a:lnTo>
                <a:lnTo>
                  <a:pt x="7299111" y="3101716"/>
                </a:lnTo>
                <a:lnTo>
                  <a:pt x="7272649" y="3138437"/>
                </a:lnTo>
                <a:lnTo>
                  <a:pt x="7243371" y="3172844"/>
                </a:lnTo>
                <a:lnTo>
                  <a:pt x="7211444" y="3204771"/>
                </a:lnTo>
                <a:lnTo>
                  <a:pt x="7177037" y="3234049"/>
                </a:lnTo>
                <a:lnTo>
                  <a:pt x="7140316" y="3260511"/>
                </a:lnTo>
                <a:lnTo>
                  <a:pt x="7101450" y="3283990"/>
                </a:lnTo>
                <a:lnTo>
                  <a:pt x="7060607" y="3304316"/>
                </a:lnTo>
                <a:lnTo>
                  <a:pt x="7017954" y="3321323"/>
                </a:lnTo>
                <a:lnTo>
                  <a:pt x="6973659" y="3334842"/>
                </a:lnTo>
                <a:lnTo>
                  <a:pt x="6927890" y="3344707"/>
                </a:lnTo>
                <a:lnTo>
                  <a:pt x="6880814" y="3350748"/>
                </a:lnTo>
                <a:lnTo>
                  <a:pt x="6832600" y="3352800"/>
                </a:lnTo>
                <a:lnTo>
                  <a:pt x="558812" y="3352800"/>
                </a:lnTo>
                <a:lnTo>
                  <a:pt x="510596" y="3350748"/>
                </a:lnTo>
                <a:lnTo>
                  <a:pt x="463518" y="3344707"/>
                </a:lnTo>
                <a:lnTo>
                  <a:pt x="417748" y="3334842"/>
                </a:lnTo>
                <a:lnTo>
                  <a:pt x="373451" y="3321323"/>
                </a:lnTo>
                <a:lnTo>
                  <a:pt x="330797" y="3304316"/>
                </a:lnTo>
                <a:lnTo>
                  <a:pt x="289953" y="3283990"/>
                </a:lnTo>
                <a:lnTo>
                  <a:pt x="251086" y="3260511"/>
                </a:lnTo>
                <a:lnTo>
                  <a:pt x="214365" y="3234049"/>
                </a:lnTo>
                <a:lnTo>
                  <a:pt x="179957" y="3204771"/>
                </a:lnTo>
                <a:lnTo>
                  <a:pt x="148029" y="3172844"/>
                </a:lnTo>
                <a:lnTo>
                  <a:pt x="118751" y="3138437"/>
                </a:lnTo>
                <a:lnTo>
                  <a:pt x="92288" y="3101716"/>
                </a:lnTo>
                <a:lnTo>
                  <a:pt x="68810" y="3062850"/>
                </a:lnTo>
                <a:lnTo>
                  <a:pt x="48483" y="3022007"/>
                </a:lnTo>
                <a:lnTo>
                  <a:pt x="31477" y="2979354"/>
                </a:lnTo>
                <a:lnTo>
                  <a:pt x="17957" y="2935059"/>
                </a:lnTo>
                <a:lnTo>
                  <a:pt x="8092" y="2889290"/>
                </a:lnTo>
                <a:lnTo>
                  <a:pt x="2051" y="2842214"/>
                </a:lnTo>
                <a:lnTo>
                  <a:pt x="0" y="2794000"/>
                </a:lnTo>
                <a:lnTo>
                  <a:pt x="0" y="558800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28600" y="914400"/>
            <a:ext cx="7162800" cy="990600"/>
          </a:xfrm>
          <a:custGeom>
            <a:avLst/>
            <a:gdLst/>
            <a:ahLst/>
            <a:cxnLst/>
            <a:rect l="l" t="t" r="r" b="b"/>
            <a:pathLst>
              <a:path w="7162800" h="990600">
                <a:moveTo>
                  <a:pt x="0" y="990600"/>
                </a:moveTo>
                <a:lnTo>
                  <a:pt x="7162800" y="990600"/>
                </a:lnTo>
                <a:lnTo>
                  <a:pt x="7162800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ln w="57150">
            <a:solidFill>
              <a:srgbClr val="A9B0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1369822"/>
            <a:ext cx="8991600" cy="1830705"/>
          </a:xfrm>
          <a:custGeom>
            <a:avLst/>
            <a:gdLst/>
            <a:ahLst/>
            <a:cxnLst/>
            <a:rect l="l" t="t" r="r" b="b"/>
            <a:pathLst>
              <a:path w="8991600" h="1830705">
                <a:moveTo>
                  <a:pt x="8077200" y="0"/>
                </a:moveTo>
                <a:lnTo>
                  <a:pt x="0" y="1777"/>
                </a:lnTo>
                <a:lnTo>
                  <a:pt x="0" y="1830577"/>
                </a:lnTo>
                <a:lnTo>
                  <a:pt x="8075422" y="1830577"/>
                </a:lnTo>
                <a:lnTo>
                  <a:pt x="8124134" y="1829309"/>
                </a:lnTo>
                <a:lnTo>
                  <a:pt x="8172178" y="1825546"/>
                </a:lnTo>
                <a:lnTo>
                  <a:pt x="8219490" y="1819352"/>
                </a:lnTo>
                <a:lnTo>
                  <a:pt x="8266008" y="1810790"/>
                </a:lnTo>
                <a:lnTo>
                  <a:pt x="8311668" y="1799923"/>
                </a:lnTo>
                <a:lnTo>
                  <a:pt x="8356408" y="1786816"/>
                </a:lnTo>
                <a:lnTo>
                  <a:pt x="8400164" y="1771531"/>
                </a:lnTo>
                <a:lnTo>
                  <a:pt x="8442873" y="1754131"/>
                </a:lnTo>
                <a:lnTo>
                  <a:pt x="8484474" y="1734681"/>
                </a:lnTo>
                <a:lnTo>
                  <a:pt x="8524901" y="1713243"/>
                </a:lnTo>
                <a:lnTo>
                  <a:pt x="8564094" y="1689881"/>
                </a:lnTo>
                <a:lnTo>
                  <a:pt x="8601988" y="1664658"/>
                </a:lnTo>
                <a:lnTo>
                  <a:pt x="8638522" y="1637637"/>
                </a:lnTo>
                <a:lnTo>
                  <a:pt x="8673631" y="1608883"/>
                </a:lnTo>
                <a:lnTo>
                  <a:pt x="8707253" y="1578458"/>
                </a:lnTo>
                <a:lnTo>
                  <a:pt x="8739325" y="1546426"/>
                </a:lnTo>
                <a:lnTo>
                  <a:pt x="8769784" y="1512850"/>
                </a:lnTo>
                <a:lnTo>
                  <a:pt x="8798567" y="1477794"/>
                </a:lnTo>
                <a:lnTo>
                  <a:pt x="8825612" y="1441320"/>
                </a:lnTo>
                <a:lnTo>
                  <a:pt x="8850854" y="1403493"/>
                </a:lnTo>
                <a:lnTo>
                  <a:pt x="8874232" y="1364376"/>
                </a:lnTo>
                <a:lnTo>
                  <a:pt x="8895682" y="1324031"/>
                </a:lnTo>
                <a:lnTo>
                  <a:pt x="8915141" y="1282523"/>
                </a:lnTo>
                <a:lnTo>
                  <a:pt x="8932547" y="1239915"/>
                </a:lnTo>
                <a:lnTo>
                  <a:pt x="8947836" y="1196270"/>
                </a:lnTo>
                <a:lnTo>
                  <a:pt x="8960946" y="1151652"/>
                </a:lnTo>
                <a:lnTo>
                  <a:pt x="8971814" y="1106124"/>
                </a:lnTo>
                <a:lnTo>
                  <a:pt x="8980375" y="1059749"/>
                </a:lnTo>
                <a:lnTo>
                  <a:pt x="8986569" y="1012590"/>
                </a:lnTo>
                <a:lnTo>
                  <a:pt x="8990331" y="964712"/>
                </a:lnTo>
                <a:lnTo>
                  <a:pt x="8991600" y="916177"/>
                </a:lnTo>
                <a:lnTo>
                  <a:pt x="8990331" y="867470"/>
                </a:lnTo>
                <a:lnTo>
                  <a:pt x="8986570" y="819442"/>
                </a:lnTo>
                <a:lnTo>
                  <a:pt x="8980377" y="772154"/>
                </a:lnTo>
                <a:lnTo>
                  <a:pt x="8971817" y="725668"/>
                </a:lnTo>
                <a:lnTo>
                  <a:pt x="8960954" y="680047"/>
                </a:lnTo>
                <a:lnTo>
                  <a:pt x="8947849" y="635352"/>
                </a:lnTo>
                <a:lnTo>
                  <a:pt x="8932568" y="591646"/>
                </a:lnTo>
                <a:lnTo>
                  <a:pt x="8915172" y="548989"/>
                </a:lnTo>
                <a:lnTo>
                  <a:pt x="8895725" y="507445"/>
                </a:lnTo>
                <a:lnTo>
                  <a:pt x="8874292" y="467074"/>
                </a:lnTo>
                <a:lnTo>
                  <a:pt x="8850933" y="427938"/>
                </a:lnTo>
                <a:lnTo>
                  <a:pt x="8825715" y="390100"/>
                </a:lnTo>
                <a:lnTo>
                  <a:pt x="8798698" y="353622"/>
                </a:lnTo>
                <a:lnTo>
                  <a:pt x="8769948" y="318565"/>
                </a:lnTo>
                <a:lnTo>
                  <a:pt x="8739526" y="284991"/>
                </a:lnTo>
                <a:lnTo>
                  <a:pt x="8707497" y="252962"/>
                </a:lnTo>
                <a:lnTo>
                  <a:pt x="8673924" y="222539"/>
                </a:lnTo>
                <a:lnTo>
                  <a:pt x="8638870" y="193786"/>
                </a:lnTo>
                <a:lnTo>
                  <a:pt x="8602398" y="166763"/>
                </a:lnTo>
                <a:lnTo>
                  <a:pt x="8564572" y="141533"/>
                </a:lnTo>
                <a:lnTo>
                  <a:pt x="8525454" y="118157"/>
                </a:lnTo>
                <a:lnTo>
                  <a:pt x="8485109" y="96697"/>
                </a:lnTo>
                <a:lnTo>
                  <a:pt x="8443599" y="77215"/>
                </a:lnTo>
                <a:lnTo>
                  <a:pt x="8400989" y="59774"/>
                </a:lnTo>
                <a:lnTo>
                  <a:pt x="8357340" y="44434"/>
                </a:lnTo>
                <a:lnTo>
                  <a:pt x="8312717" y="31258"/>
                </a:lnTo>
                <a:lnTo>
                  <a:pt x="8267183" y="20308"/>
                </a:lnTo>
                <a:lnTo>
                  <a:pt x="8220801" y="11645"/>
                </a:lnTo>
                <a:lnTo>
                  <a:pt x="8173634" y="5331"/>
                </a:lnTo>
                <a:lnTo>
                  <a:pt x="8125746" y="1429"/>
                </a:lnTo>
                <a:lnTo>
                  <a:pt x="8077200" y="0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3048000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 h="0">
                <a:moveTo>
                  <a:pt x="0" y="0"/>
                </a:moveTo>
                <a:lnTo>
                  <a:pt x="8305800" y="0"/>
                </a:lnTo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792604" y="6505447"/>
            <a:ext cx="555561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 Secor 2015 UC San Diego Extension Online Learning Course: User Experience Design</a:t>
            </a:r>
            <a:r>
              <a:rPr dirty="0" sz="1000" spc="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I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07340" y="1897379"/>
            <a:ext cx="5036185" cy="65976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Session</a:t>
            </a:r>
            <a:r>
              <a:rPr dirty="0" spc="-50"/>
              <a:t> </a:t>
            </a:r>
            <a:r>
              <a:rPr dirty="0" spc="-5"/>
              <a:t>#1:Overview</a:t>
            </a:r>
          </a:p>
        </p:txBody>
      </p:sp>
      <p:sp>
        <p:nvSpPr>
          <p:cNvPr id="8" name="object 8"/>
          <p:cNvSpPr/>
          <p:nvPr/>
        </p:nvSpPr>
        <p:spPr>
          <a:xfrm>
            <a:off x="6400800" y="4343336"/>
            <a:ext cx="2387600" cy="17161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350773"/>
            <a:ext cx="4827270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More on</a:t>
            </a:r>
            <a:r>
              <a:rPr dirty="0" sz="42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 spc="-5">
                <a:solidFill>
                  <a:srgbClr val="FFFFFF"/>
                </a:solidFill>
                <a:latin typeface="Arial"/>
                <a:cs typeface="Arial"/>
              </a:rPr>
              <a:t>software….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6776084" cy="5054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200">
                <a:latin typeface="Arial"/>
                <a:cs typeface="Arial"/>
              </a:rPr>
              <a:t>Who </a:t>
            </a:r>
            <a:r>
              <a:rPr dirty="0" sz="3200" spc="-5">
                <a:latin typeface="Arial"/>
                <a:cs typeface="Arial"/>
              </a:rPr>
              <a:t>does </a:t>
            </a:r>
            <a:r>
              <a:rPr dirty="0" sz="3200">
                <a:latin typeface="Arial"/>
                <a:cs typeface="Arial"/>
              </a:rPr>
              <a:t>what well…how to</a:t>
            </a:r>
            <a:r>
              <a:rPr dirty="0" sz="3200" spc="-1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choose!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209800"/>
            <a:ext cx="7315200" cy="38359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350773"/>
            <a:ext cx="2933065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eCom</a:t>
            </a:r>
            <a:r>
              <a:rPr dirty="0" sz="4200" spc="1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erce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3688715" cy="5054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Always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 spc="-125">
                <a:latin typeface="Arial"/>
                <a:cs typeface="Arial"/>
              </a:rPr>
              <a:t>Hireable…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5800" y="2209800"/>
            <a:ext cx="7543800" cy="37597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350773"/>
            <a:ext cx="2400935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eLe</a:t>
            </a:r>
            <a:r>
              <a:rPr dirty="0" sz="4200" spc="5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rni</a:t>
            </a:r>
            <a:r>
              <a:rPr dirty="0" sz="4200" spc="5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g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6031230" cy="5054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Huge Market-Very</a:t>
            </a:r>
            <a:r>
              <a:rPr dirty="0" sz="3200" spc="-100">
                <a:latin typeface="Arial"/>
                <a:cs typeface="Arial"/>
              </a:rPr>
              <a:t> </a:t>
            </a:r>
            <a:r>
              <a:rPr dirty="0" sz="3200" spc="-90">
                <a:latin typeface="Arial"/>
                <a:cs typeface="Arial"/>
              </a:rPr>
              <a:t>Competitive!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400" y="2209800"/>
            <a:ext cx="7239000" cy="38359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50773"/>
            <a:ext cx="2960370" cy="65976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Mobile</a:t>
            </a:r>
            <a:r>
              <a:rPr dirty="0" spc="-110"/>
              <a:t> </a:t>
            </a:r>
            <a:r>
              <a:rPr dirty="0"/>
              <a:t>Apps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38934"/>
            <a:ext cx="6315710" cy="8210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SzPct val="79166"/>
              <a:buFont typeface="Wingdings"/>
              <a:buChar char=""/>
              <a:tabLst>
                <a:tab pos="356235" algn="l"/>
              </a:tabLst>
            </a:pPr>
            <a:r>
              <a:rPr dirty="0" sz="2400" spc="-5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Click </a:t>
            </a:r>
            <a:r>
              <a:rPr dirty="0" sz="2400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&amp; Remember </a:t>
            </a:r>
            <a:r>
              <a:rPr dirty="0" sz="2400" spc="-5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our new definition </a:t>
            </a:r>
            <a:r>
              <a:rPr dirty="0" sz="2400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of</a:t>
            </a:r>
            <a:r>
              <a:rPr dirty="0" sz="2400" spc="20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2400" spc="-295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UX!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SzPct val="79166"/>
              <a:buFont typeface="Wingdings"/>
              <a:buChar char=""/>
              <a:tabLst>
                <a:tab pos="356235" algn="l"/>
              </a:tabLst>
            </a:pPr>
            <a:r>
              <a:rPr dirty="0" sz="2400" spc="-5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Click here </a:t>
            </a:r>
            <a:r>
              <a:rPr dirty="0" sz="2400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to </a:t>
            </a:r>
            <a:r>
              <a:rPr dirty="0" sz="2400" spc="-5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see a </a:t>
            </a:r>
            <a:r>
              <a:rPr dirty="0" sz="2400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case study of that</a:t>
            </a:r>
            <a:r>
              <a:rPr dirty="0" sz="2400" spc="-50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2400" spc="-5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app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05400" y="2590800"/>
            <a:ext cx="2667000" cy="3409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350773"/>
            <a:ext cx="6163945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Social Media/Mobile</a:t>
            </a:r>
            <a:r>
              <a:rPr dirty="0" sz="4200" spc="-1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Apps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7069455" cy="14808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Click 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here </a:t>
            </a:r>
            <a:r>
              <a:rPr dirty="0" sz="3200">
                <a:latin typeface="Arial"/>
                <a:cs typeface="Arial"/>
              </a:rPr>
              <a:t>to see a social </a:t>
            </a:r>
            <a:r>
              <a:rPr dirty="0" sz="3200" spc="-5">
                <a:latin typeface="Arial"/>
                <a:cs typeface="Arial"/>
              </a:rPr>
              <a:t>media app  </a:t>
            </a:r>
            <a:r>
              <a:rPr dirty="0" sz="3200">
                <a:latin typeface="Arial"/>
                <a:cs typeface="Arial"/>
              </a:rPr>
              <a:t>from </a:t>
            </a:r>
            <a:r>
              <a:rPr dirty="0" sz="3200" spc="-5">
                <a:latin typeface="Arial"/>
                <a:cs typeface="Arial"/>
              </a:rPr>
              <a:t>2010. What </a:t>
            </a:r>
            <a:r>
              <a:rPr dirty="0" sz="3200">
                <a:latin typeface="Arial"/>
                <a:cs typeface="Arial"/>
              </a:rPr>
              <a:t>was its </a:t>
            </a:r>
            <a:r>
              <a:rPr dirty="0" sz="3200" spc="-5">
                <a:latin typeface="Arial"/>
                <a:cs typeface="Arial"/>
              </a:rPr>
              <a:t>goal? </a:t>
            </a:r>
            <a:r>
              <a:rPr dirty="0" sz="3200">
                <a:latin typeface="Arial"/>
                <a:cs typeface="Arial"/>
              </a:rPr>
              <a:t>Was</a:t>
            </a:r>
            <a:r>
              <a:rPr dirty="0" sz="3200" spc="-9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it  successful.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62400" y="2743200"/>
            <a:ext cx="4079875" cy="3276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50773"/>
            <a:ext cx="6369685" cy="65976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Now let’s </a:t>
            </a:r>
            <a:r>
              <a:rPr dirty="0" spc="-5"/>
              <a:t>take </a:t>
            </a:r>
            <a:r>
              <a:rPr dirty="0"/>
              <a:t>a look at</a:t>
            </a:r>
            <a:r>
              <a:rPr dirty="0" spc="-95"/>
              <a:t> </a:t>
            </a:r>
            <a:r>
              <a:rPr dirty="0"/>
              <a:t>BK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6979284" cy="2748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Click 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here </a:t>
            </a:r>
            <a:r>
              <a:rPr dirty="0" sz="3200">
                <a:latin typeface="Arial"/>
                <a:cs typeface="Arial"/>
              </a:rPr>
              <a:t>to see Burger </a:t>
            </a:r>
            <a:r>
              <a:rPr dirty="0" sz="3200" spc="-5">
                <a:latin typeface="Arial"/>
                <a:cs typeface="Arial"/>
              </a:rPr>
              <a:t>King’s</a:t>
            </a:r>
            <a:r>
              <a:rPr dirty="0" sz="3200" spc="-125">
                <a:latin typeface="Arial"/>
                <a:cs typeface="Arial"/>
              </a:rPr>
              <a:t> </a:t>
            </a:r>
            <a:r>
              <a:rPr dirty="0" sz="3200" spc="-135">
                <a:latin typeface="Arial"/>
                <a:cs typeface="Arial"/>
              </a:rPr>
              <a:t>effort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dirty="0" sz="3200">
                <a:latin typeface="Arial"/>
                <a:cs typeface="Arial"/>
              </a:rPr>
              <a:t>with the same</a:t>
            </a:r>
            <a:r>
              <a:rPr dirty="0" sz="3200" spc="-1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technology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Which is</a:t>
            </a:r>
            <a:r>
              <a:rPr dirty="0" sz="3200" spc="-10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better?</a:t>
            </a:r>
            <a:endParaRPr sz="3200">
              <a:latin typeface="Arial"/>
              <a:cs typeface="Arial"/>
            </a:endParaRPr>
          </a:p>
          <a:p>
            <a:pPr marL="12700" marR="4065904">
              <a:lnSpc>
                <a:spcPct val="12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Which </a:t>
            </a:r>
            <a:r>
              <a:rPr dirty="0" sz="3200" spc="-5">
                <a:latin typeface="Arial"/>
                <a:cs typeface="Arial"/>
              </a:rPr>
              <a:t>hits </a:t>
            </a:r>
            <a:r>
              <a:rPr dirty="0" sz="3200" spc="-295">
                <a:latin typeface="Arial"/>
                <a:cs typeface="Arial"/>
              </a:rPr>
              <a:t>the  </a:t>
            </a:r>
            <a:r>
              <a:rPr dirty="0" sz="3200" spc="-5">
                <a:latin typeface="Arial"/>
                <a:cs typeface="Arial"/>
              </a:rPr>
              <a:t>Target</a:t>
            </a:r>
            <a:r>
              <a:rPr dirty="0" sz="3200" spc="-10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market?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53000" y="3048000"/>
            <a:ext cx="3048000" cy="256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50773"/>
            <a:ext cx="7109459" cy="65976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Taking a look at Case</a:t>
            </a:r>
            <a:r>
              <a:rPr dirty="0" spc="-100"/>
              <a:t> </a:t>
            </a:r>
            <a:r>
              <a:rPr dirty="0" spc="-5"/>
              <a:t>Studies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6998970" cy="20662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The </a:t>
            </a:r>
            <a:r>
              <a:rPr dirty="0" sz="3200" spc="-5">
                <a:latin typeface="Arial"/>
                <a:cs typeface="Arial"/>
              </a:rPr>
              <a:t>previous categories </a:t>
            </a:r>
            <a:r>
              <a:rPr dirty="0" sz="3200">
                <a:latin typeface="Arial"/>
                <a:cs typeface="Arial"/>
              </a:rPr>
              <a:t>will be</a:t>
            </a:r>
            <a:r>
              <a:rPr dirty="0" sz="3200" spc="-9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</a:t>
            </a:r>
            <a:endParaRPr sz="3200">
              <a:latin typeface="Arial"/>
              <a:cs typeface="Arial"/>
            </a:endParaRPr>
          </a:p>
          <a:p>
            <a:pPr algn="ctr" marR="414020">
              <a:lnSpc>
                <a:spcPct val="100000"/>
              </a:lnSpc>
            </a:pPr>
            <a:r>
              <a:rPr dirty="0" sz="3200" spc="-5">
                <a:latin typeface="Arial"/>
                <a:cs typeface="Arial"/>
              </a:rPr>
              <a:t>subject </a:t>
            </a:r>
            <a:r>
              <a:rPr dirty="0" sz="3200">
                <a:latin typeface="Arial"/>
                <a:cs typeface="Arial"/>
              </a:rPr>
              <a:t>of your two case</a:t>
            </a:r>
            <a:r>
              <a:rPr dirty="0" sz="3200" spc="-1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studies.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Again, </a:t>
            </a:r>
            <a:r>
              <a:rPr dirty="0" sz="3200">
                <a:latin typeface="Arial"/>
                <a:cs typeface="Arial"/>
              </a:rPr>
              <a:t>you will do </a:t>
            </a:r>
            <a:r>
              <a:rPr dirty="0" sz="3200" spc="-5">
                <a:latin typeface="Arial"/>
                <a:cs typeface="Arial"/>
              </a:rPr>
              <a:t>your final </a:t>
            </a:r>
            <a:r>
              <a:rPr dirty="0" sz="3200" spc="-60">
                <a:latin typeface="Arial"/>
                <a:cs typeface="Arial"/>
              </a:rPr>
              <a:t>redesign  </a:t>
            </a:r>
            <a:r>
              <a:rPr dirty="0" sz="3200" spc="-5">
                <a:latin typeface="Arial"/>
                <a:cs typeface="Arial"/>
              </a:rPr>
              <a:t>based </a:t>
            </a:r>
            <a:r>
              <a:rPr dirty="0" sz="3200">
                <a:latin typeface="Arial"/>
                <a:cs typeface="Arial"/>
              </a:rPr>
              <a:t>off of </a:t>
            </a:r>
            <a:r>
              <a:rPr dirty="0" sz="3200" spc="-5">
                <a:latin typeface="Arial"/>
                <a:cs typeface="Arial"/>
              </a:rPr>
              <a:t>one </a:t>
            </a:r>
            <a:r>
              <a:rPr dirty="0" sz="3200">
                <a:latin typeface="Arial"/>
                <a:cs typeface="Arial"/>
              </a:rPr>
              <a:t>of your case</a:t>
            </a:r>
            <a:r>
              <a:rPr dirty="0" sz="3200" spc="-16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studies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350773"/>
            <a:ext cx="5655945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A look at 3 case</a:t>
            </a:r>
            <a:r>
              <a:rPr dirty="0" sz="4200" spc="-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 spc="-5">
                <a:solidFill>
                  <a:srgbClr val="FFFFFF"/>
                </a:solidFill>
                <a:latin typeface="Arial"/>
                <a:cs typeface="Arial"/>
              </a:rPr>
              <a:t>studies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6955790" cy="5054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Please see </a:t>
            </a:r>
            <a:r>
              <a:rPr dirty="0" sz="3200" spc="-5">
                <a:latin typeface="Arial"/>
                <a:cs typeface="Arial"/>
              </a:rPr>
              <a:t>notes for links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50">
                <a:latin typeface="Arial"/>
                <a:cs typeface="Arial"/>
              </a:rPr>
              <a:t> </a:t>
            </a:r>
            <a:r>
              <a:rPr dirty="0" sz="3200" spc="-140">
                <a:latin typeface="Arial"/>
                <a:cs typeface="Arial"/>
              </a:rPr>
              <a:t>studies!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90600" y="2209800"/>
            <a:ext cx="7239000" cy="3848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50773"/>
            <a:ext cx="1183005" cy="65976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Last: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7292975" cy="4310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Do yourself a favor </a:t>
            </a:r>
            <a:r>
              <a:rPr dirty="0" sz="3200" spc="-5">
                <a:latin typeface="Arial"/>
                <a:cs typeface="Arial"/>
              </a:rPr>
              <a:t>and investigate</a:t>
            </a:r>
            <a:r>
              <a:rPr dirty="0" sz="3200" spc="-110">
                <a:latin typeface="Arial"/>
                <a:cs typeface="Arial"/>
              </a:rPr>
              <a:t> </a:t>
            </a:r>
            <a:r>
              <a:rPr dirty="0" sz="3200" spc="-409">
                <a:latin typeface="Arial"/>
                <a:cs typeface="Arial"/>
              </a:rPr>
              <a:t>the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dirty="0" sz="3200" spc="-5">
                <a:latin typeface="Arial"/>
                <a:cs typeface="Arial"/>
              </a:rPr>
              <a:t>following</a:t>
            </a:r>
            <a:r>
              <a:rPr dirty="0" sz="3200" spc="-8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sites: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Interaction </a:t>
            </a: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Design</a:t>
            </a:r>
            <a:r>
              <a:rPr dirty="0" sz="3200" spc="-80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2"/>
              </a:rPr>
              <a:t>Association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3"/>
              </a:rPr>
              <a:t>The 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3"/>
              </a:rPr>
              <a:t>Information </a:t>
            </a: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3"/>
              </a:rPr>
              <a:t>Architecture</a:t>
            </a:r>
            <a:r>
              <a:rPr dirty="0" sz="3200" spc="-130" u="heavy">
                <a:solidFill>
                  <a:srgbClr val="2C13C1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3"/>
              </a:rPr>
              <a:t>Institute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4"/>
              </a:rPr>
              <a:t>American Society for</a:t>
            </a:r>
            <a:r>
              <a:rPr dirty="0" sz="3200" spc="-120" u="heavy">
                <a:solidFill>
                  <a:srgbClr val="2C13C1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4"/>
              </a:rPr>
              <a:t>Information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4"/>
              </a:rPr>
              <a:t>Science 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4"/>
              </a:rPr>
              <a:t>and</a:t>
            </a:r>
            <a:r>
              <a:rPr dirty="0" sz="3200" spc="-90" u="heavy">
                <a:solidFill>
                  <a:srgbClr val="2C13C1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4"/>
              </a:rPr>
              <a:t>Technology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ACM 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Special Interest </a:t>
            </a: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Group</a:t>
            </a:r>
            <a:r>
              <a:rPr dirty="0" sz="3200" spc="-75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3200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on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Computer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-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Human</a:t>
            </a:r>
            <a:r>
              <a:rPr dirty="0" sz="3200" spc="-45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3200" spc="-5" u="heavy">
                <a:solidFill>
                  <a:srgbClr val="2C13C1"/>
                </a:solidFill>
                <a:latin typeface="Arial"/>
                <a:cs typeface="Arial"/>
                <a:hlinkClick r:id="rId5"/>
              </a:rPr>
              <a:t>Interaction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50773"/>
            <a:ext cx="3937000" cy="65976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The next</a:t>
            </a:r>
            <a:r>
              <a:rPr dirty="0" spc="-125"/>
              <a:t> </a:t>
            </a:r>
            <a:r>
              <a:rPr dirty="0"/>
              <a:t>step….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5825490" cy="34321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66725" indent="-454025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467359" algn="l"/>
              </a:tabLst>
            </a:pPr>
            <a:r>
              <a:rPr dirty="0" sz="3200" spc="-5">
                <a:latin typeface="Arial"/>
                <a:cs typeface="Arial"/>
              </a:rPr>
              <a:t>Different </a:t>
            </a:r>
            <a:r>
              <a:rPr dirty="0" sz="3200">
                <a:latin typeface="Arial"/>
                <a:cs typeface="Arial"/>
              </a:rPr>
              <a:t>from User </a:t>
            </a:r>
            <a:r>
              <a:rPr dirty="0" sz="3200" spc="-5">
                <a:latin typeface="Arial"/>
                <a:cs typeface="Arial"/>
              </a:rPr>
              <a:t>Interface</a:t>
            </a:r>
            <a:r>
              <a:rPr dirty="0" sz="3200" spc="-85">
                <a:latin typeface="Arial"/>
                <a:cs typeface="Arial"/>
              </a:rPr>
              <a:t> </a:t>
            </a:r>
            <a:r>
              <a:rPr dirty="0" sz="3200" spc="-894">
                <a:latin typeface="Arial"/>
                <a:cs typeface="Arial"/>
              </a:rPr>
              <a:t>I</a:t>
            </a:r>
            <a:endParaRPr sz="3200">
              <a:latin typeface="Arial"/>
              <a:cs typeface="Arial"/>
            </a:endParaRPr>
          </a:p>
          <a:p>
            <a:pPr marL="466725" indent="-45402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467359" algn="l"/>
              </a:tabLst>
            </a:pPr>
            <a:r>
              <a:rPr dirty="0" sz="3200">
                <a:latin typeface="Arial"/>
                <a:cs typeface="Arial"/>
              </a:rPr>
              <a:t>Goals</a:t>
            </a:r>
            <a:endParaRPr sz="3200">
              <a:latin typeface="Arial"/>
              <a:cs typeface="Arial"/>
            </a:endParaRPr>
          </a:p>
          <a:p>
            <a:pPr marL="466725" indent="-45402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467359" algn="l"/>
              </a:tabLst>
            </a:pPr>
            <a:r>
              <a:rPr dirty="0" sz="3200" spc="-5">
                <a:latin typeface="Arial"/>
                <a:cs typeface="Arial"/>
              </a:rPr>
              <a:t>Deliverables</a:t>
            </a:r>
            <a:endParaRPr sz="3200">
              <a:latin typeface="Arial"/>
              <a:cs typeface="Arial"/>
            </a:endParaRPr>
          </a:p>
          <a:p>
            <a:pPr marL="466725" indent="-45402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467359" algn="l"/>
              </a:tabLst>
            </a:pPr>
            <a:r>
              <a:rPr dirty="0" sz="3200">
                <a:latin typeface="Arial"/>
                <a:cs typeface="Arial"/>
              </a:rPr>
              <a:t>Professional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Organizations</a:t>
            </a:r>
            <a:endParaRPr sz="3200">
              <a:latin typeface="Arial"/>
              <a:cs typeface="Arial"/>
            </a:endParaRPr>
          </a:p>
          <a:p>
            <a:pPr marL="466725" indent="-45402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467359" algn="l"/>
              </a:tabLst>
            </a:pPr>
            <a:r>
              <a:rPr dirty="0" sz="3200" spc="-5">
                <a:latin typeface="Arial"/>
                <a:cs typeface="Arial"/>
              </a:rPr>
              <a:t>Portfolio</a:t>
            </a:r>
            <a:endParaRPr sz="3200">
              <a:latin typeface="Arial"/>
              <a:cs typeface="Arial"/>
            </a:endParaRPr>
          </a:p>
          <a:p>
            <a:pPr marL="466725" indent="-45402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467359" algn="l"/>
              </a:tabLst>
            </a:pPr>
            <a:r>
              <a:rPr dirty="0" sz="3200">
                <a:latin typeface="Arial"/>
                <a:cs typeface="Arial"/>
              </a:rPr>
              <a:t>Case</a:t>
            </a:r>
            <a:r>
              <a:rPr dirty="0" sz="3200" spc="-9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Study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50773"/>
            <a:ext cx="3729354" cy="65976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UX, UID,</a:t>
            </a:r>
            <a:r>
              <a:rPr dirty="0" spc="-114"/>
              <a:t> </a:t>
            </a:r>
            <a:r>
              <a:rPr dirty="0"/>
              <a:t>HCI…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7697470" cy="42125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UX – User</a:t>
            </a:r>
            <a:r>
              <a:rPr dirty="0" sz="3200" spc="-8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Experience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UID – User </a:t>
            </a:r>
            <a:r>
              <a:rPr dirty="0" sz="3200" spc="-5">
                <a:latin typeface="Arial"/>
                <a:cs typeface="Arial"/>
              </a:rPr>
              <a:t>Interface</a:t>
            </a:r>
            <a:r>
              <a:rPr dirty="0" sz="3200" spc="-114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Design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HCI – Human </a:t>
            </a:r>
            <a:r>
              <a:rPr dirty="0" sz="3200" spc="-5">
                <a:latin typeface="Arial"/>
                <a:cs typeface="Arial"/>
              </a:rPr>
              <a:t>Computer</a:t>
            </a:r>
            <a:r>
              <a:rPr dirty="0" sz="3200" spc="-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Interaction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i="1">
                <a:latin typeface="Arial"/>
                <a:cs typeface="Arial"/>
              </a:rPr>
              <a:t>User Experience Design: The creation  </a:t>
            </a:r>
            <a:r>
              <a:rPr dirty="0" sz="3200" spc="-5" i="1">
                <a:latin typeface="Arial"/>
                <a:cs typeface="Arial"/>
              </a:rPr>
              <a:t>and synchronization </a:t>
            </a:r>
            <a:r>
              <a:rPr dirty="0" sz="3200" i="1">
                <a:latin typeface="Arial"/>
                <a:cs typeface="Arial"/>
              </a:rPr>
              <a:t>of the </a:t>
            </a:r>
            <a:r>
              <a:rPr dirty="0" sz="3200" spc="-5" i="1">
                <a:latin typeface="Arial"/>
                <a:cs typeface="Arial"/>
              </a:rPr>
              <a:t>elements</a:t>
            </a:r>
            <a:r>
              <a:rPr dirty="0" sz="3200" spc="-95" i="1">
                <a:latin typeface="Arial"/>
                <a:cs typeface="Arial"/>
              </a:rPr>
              <a:t> </a:t>
            </a:r>
            <a:r>
              <a:rPr dirty="0" sz="3200" i="1">
                <a:latin typeface="Arial"/>
                <a:cs typeface="Arial"/>
              </a:rPr>
              <a:t>with  a </a:t>
            </a:r>
            <a:r>
              <a:rPr dirty="0" sz="3200" spc="-5" i="1">
                <a:latin typeface="Arial"/>
                <a:cs typeface="Arial"/>
              </a:rPr>
              <a:t>particular company, </a:t>
            </a:r>
            <a:r>
              <a:rPr dirty="0" sz="3200" i="1">
                <a:latin typeface="Arial"/>
                <a:cs typeface="Arial"/>
              </a:rPr>
              <a:t>with </a:t>
            </a:r>
            <a:r>
              <a:rPr dirty="0" sz="3200" spc="-5" i="1">
                <a:latin typeface="Arial"/>
                <a:cs typeface="Arial"/>
              </a:rPr>
              <a:t>the intent of  influencing their perceptions and  behavior</a:t>
            </a:r>
            <a:r>
              <a:rPr dirty="0" sz="3200" spc="-5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50773"/>
            <a:ext cx="5894070" cy="65976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4 Types of UX</a:t>
            </a:r>
            <a:r>
              <a:rPr dirty="0" spc="-120"/>
              <a:t> </a:t>
            </a:r>
            <a:r>
              <a:rPr dirty="0"/>
              <a:t>Targets…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7249159" cy="4310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Brand</a:t>
            </a:r>
            <a:r>
              <a:rPr dirty="0" sz="3200" spc="-1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Presence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Marketing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Content</a:t>
            </a:r>
            <a:r>
              <a:rPr dirty="0" sz="3200" spc="-9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Source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Task Based</a:t>
            </a:r>
            <a:r>
              <a:rPr dirty="0" sz="3200" spc="-9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Applications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Two case studies will be </a:t>
            </a:r>
            <a:r>
              <a:rPr dirty="0" sz="3200" spc="-5">
                <a:latin typeface="Arial"/>
                <a:cs typeface="Arial"/>
              </a:rPr>
              <a:t>required, </a:t>
            </a:r>
            <a:r>
              <a:rPr dirty="0" sz="3200" spc="-440">
                <a:latin typeface="Arial"/>
                <a:cs typeface="Arial"/>
              </a:rPr>
              <a:t>one  </a:t>
            </a:r>
            <a:r>
              <a:rPr dirty="0" sz="3200">
                <a:latin typeface="Arial"/>
                <a:cs typeface="Arial"/>
              </a:rPr>
              <a:t>for Brand Presence or Marketing </a:t>
            </a:r>
            <a:r>
              <a:rPr dirty="0" sz="3200" spc="-5">
                <a:latin typeface="Arial"/>
                <a:cs typeface="Arial"/>
              </a:rPr>
              <a:t>and  one </a:t>
            </a:r>
            <a:r>
              <a:rPr dirty="0" sz="3200">
                <a:latin typeface="Arial"/>
                <a:cs typeface="Arial"/>
              </a:rPr>
              <a:t>for a </a:t>
            </a:r>
            <a:r>
              <a:rPr dirty="0" sz="3200" spc="-5">
                <a:latin typeface="Arial"/>
                <a:cs typeface="Arial"/>
              </a:rPr>
              <a:t>Content </a:t>
            </a:r>
            <a:r>
              <a:rPr dirty="0" sz="3200">
                <a:latin typeface="Arial"/>
                <a:cs typeface="Arial"/>
              </a:rPr>
              <a:t>Source or an  </a:t>
            </a:r>
            <a:r>
              <a:rPr dirty="0" sz="3200" spc="-5">
                <a:latin typeface="Arial"/>
                <a:cs typeface="Arial"/>
              </a:rPr>
              <a:t>Application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350773"/>
            <a:ext cx="5982970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Brand Type </a:t>
            </a:r>
            <a:r>
              <a:rPr dirty="0" sz="4200" spc="-5">
                <a:solidFill>
                  <a:srgbClr val="FFFFFF"/>
                </a:solidFill>
                <a:latin typeface="Arial"/>
                <a:cs typeface="Arial"/>
              </a:rPr>
              <a:t>Site</a:t>
            </a:r>
            <a:r>
              <a:rPr dirty="0" sz="4200" spc="-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Analysis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3413125" cy="5054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Let’s </a:t>
            </a:r>
            <a:r>
              <a:rPr dirty="0" sz="3200">
                <a:latin typeface="Arial"/>
                <a:cs typeface="Arial"/>
              </a:rPr>
              <a:t>take a</a:t>
            </a:r>
            <a:r>
              <a:rPr dirty="0" sz="3200" spc="-105">
                <a:latin typeface="Arial"/>
                <a:cs typeface="Arial"/>
              </a:rPr>
              <a:t> </a:t>
            </a:r>
            <a:r>
              <a:rPr dirty="0" sz="3200" spc="-150">
                <a:latin typeface="Arial"/>
                <a:cs typeface="Arial"/>
              </a:rPr>
              <a:t>look: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133600"/>
            <a:ext cx="7315200" cy="39121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350773"/>
            <a:ext cx="5566410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Marketing Site</a:t>
            </a:r>
            <a:r>
              <a:rPr dirty="0" sz="4200" spc="-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 spc="-5">
                <a:solidFill>
                  <a:srgbClr val="FFFFFF"/>
                </a:solidFill>
                <a:latin typeface="Arial"/>
                <a:cs typeface="Arial"/>
              </a:rPr>
              <a:t>Analysis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5015865" cy="5054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Who is </a:t>
            </a:r>
            <a:r>
              <a:rPr dirty="0" sz="3200" spc="-5">
                <a:latin typeface="Arial"/>
                <a:cs typeface="Arial"/>
              </a:rPr>
              <a:t>the target</a:t>
            </a:r>
            <a:r>
              <a:rPr dirty="0" sz="3200" spc="-110">
                <a:latin typeface="Arial"/>
                <a:cs typeface="Arial"/>
              </a:rPr>
              <a:t> </a:t>
            </a:r>
            <a:r>
              <a:rPr dirty="0" sz="3200" spc="-75">
                <a:latin typeface="Arial"/>
                <a:cs typeface="Arial"/>
              </a:rPr>
              <a:t>market?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133600"/>
            <a:ext cx="7467600" cy="39121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350773"/>
            <a:ext cx="3731260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Content</a:t>
            </a:r>
            <a:r>
              <a:rPr dirty="0" sz="4200" spc="-1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Source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2649220" cy="5054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Aol?</a:t>
            </a:r>
            <a:r>
              <a:rPr dirty="0" sz="3200" spc="-114">
                <a:latin typeface="Arial"/>
                <a:cs typeface="Arial"/>
              </a:rPr>
              <a:t> </a:t>
            </a:r>
            <a:r>
              <a:rPr dirty="0" sz="3200" spc="-100">
                <a:latin typeface="Arial"/>
                <a:cs typeface="Arial"/>
              </a:rPr>
              <a:t>Really?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43000" y="2133600"/>
            <a:ext cx="6934200" cy="39883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50773"/>
            <a:ext cx="5897245" cy="65976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Task-Based</a:t>
            </a:r>
            <a:r>
              <a:rPr dirty="0" spc="-100"/>
              <a:t> </a:t>
            </a:r>
            <a:r>
              <a:rPr dirty="0"/>
              <a:t>Applications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5400040" cy="28467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This </a:t>
            </a:r>
            <a:r>
              <a:rPr dirty="0" sz="3200">
                <a:latin typeface="Arial"/>
                <a:cs typeface="Arial"/>
              </a:rPr>
              <a:t>can be</a:t>
            </a:r>
            <a:r>
              <a:rPr dirty="0" sz="3200" spc="-1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Software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It can be</a:t>
            </a:r>
            <a:r>
              <a:rPr dirty="0" sz="3200" spc="-1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eCommerce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It can be</a:t>
            </a:r>
            <a:r>
              <a:rPr dirty="0" sz="3200" spc="-1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eLearning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It can be</a:t>
            </a:r>
            <a:r>
              <a:rPr dirty="0" sz="3200" spc="-1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Mobile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It can be Social </a:t>
            </a:r>
            <a:r>
              <a:rPr dirty="0" sz="3200" spc="-5">
                <a:latin typeface="Arial"/>
                <a:cs typeface="Arial"/>
              </a:rPr>
              <a:t>Media</a:t>
            </a:r>
            <a:r>
              <a:rPr dirty="0" sz="3200" spc="-110">
                <a:latin typeface="Arial"/>
                <a:cs typeface="Arial"/>
              </a:rPr>
              <a:t> </a:t>
            </a:r>
            <a:r>
              <a:rPr dirty="0" sz="3200" spc="-310">
                <a:latin typeface="Arial"/>
                <a:cs typeface="Arial"/>
              </a:rPr>
              <a:t>Apps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350773"/>
            <a:ext cx="2131695" cy="659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200">
                <a:solidFill>
                  <a:srgbClr val="FFFFFF"/>
                </a:solidFill>
                <a:latin typeface="Arial"/>
                <a:cs typeface="Arial"/>
              </a:rPr>
              <a:t>Software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34871"/>
            <a:ext cx="5105400" cy="5054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The </a:t>
            </a:r>
            <a:r>
              <a:rPr dirty="0" sz="3200" spc="-5">
                <a:latin typeface="Arial"/>
                <a:cs typeface="Arial"/>
              </a:rPr>
              <a:t>Apple </a:t>
            </a:r>
            <a:r>
              <a:rPr dirty="0" sz="3200">
                <a:latin typeface="Arial"/>
                <a:cs typeface="Arial"/>
              </a:rPr>
              <a:t>Developer</a:t>
            </a:r>
            <a:r>
              <a:rPr dirty="0" sz="3200" spc="-105">
                <a:latin typeface="Arial"/>
                <a:cs typeface="Arial"/>
              </a:rPr>
              <a:t> </a:t>
            </a:r>
            <a:r>
              <a:rPr dirty="0" sz="3200" spc="-250">
                <a:latin typeface="Arial"/>
                <a:cs typeface="Arial"/>
              </a:rPr>
              <a:t>Site: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2000" y="2209800"/>
            <a:ext cx="7543800" cy="39121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 Secor 2015 UC San Diego Extension Online Learning Course: User Experience Design</a:t>
            </a:r>
            <a:r>
              <a:rPr dirty="0" spc="25"/>
              <a:t> </a:t>
            </a:r>
            <a:r>
              <a:rPr dirty="0" spc="-5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C1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gfurman</dc:creator>
  <dc:title>PowerPoint Presentation  -  Discovery Toxicology</dc:title>
  <dcterms:created xsi:type="dcterms:W3CDTF">2017-02-24T15:21:49Z</dcterms:created>
  <dcterms:modified xsi:type="dcterms:W3CDTF">2017-02-24T15:21:49Z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2014-12-04T00:00:00Z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2017-02-24T00:00:00Z</vt:filetime>
  </property>
</Properties>
</file>