
<file path=[Content_Types].xml><?xml version="1.0" encoding="utf-8"?>
<Types xmlns="http://schemas.openxmlformats.org/package/2006/content-types"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B2B12-9509-9A4F-A529-FA4A90958CEA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4E05-E6E7-6E42-8335-E4CF61BED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9BB8-78EE-9543-9691-99FCEA342703}" type="datetime1">
              <a:rPr lang="en-US" smtClean="0"/>
              <a:t>10/10/20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460F-DE59-E244-87E0-8F91469EF061}" type="datetime1">
              <a:rPr lang="en-US" smtClean="0"/>
              <a:t>10/10/20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4BE2-F84F-6C45-A157-42A59695702E}" type="datetime1">
              <a:rPr lang="en-US" smtClean="0"/>
              <a:t>10/10/20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3804-2848-3D4C-8FEB-37438DFC6D1B}" type="datetime1">
              <a:rPr lang="en-US" smtClean="0"/>
              <a:t>10/10/20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3DF49-D92F-6B48-B589-1BFFD470DC4F}" type="datetime1">
              <a:rPr lang="en-US" smtClean="0"/>
              <a:t>10/10/20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29983"/>
            <a:ext cx="9143999" cy="12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0" y="680199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346">
            <a:solidFill>
              <a:srgbClr val="FCB8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91756" y="6361938"/>
            <a:ext cx="1834133" cy="311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287" y="-72389"/>
            <a:ext cx="7837424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51533"/>
            <a:ext cx="7734934" cy="332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6394A-3A6E-1C43-9967-7BF333867BAA}" type="datetime1">
              <a:rPr lang="en-US" smtClean="0"/>
              <a:t>10/10/20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83447" y="6518772"/>
            <a:ext cx="218440" cy="17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7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7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hyperlink" Target="http://www.theuxbook.net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7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media" Target="../media/media5.mp3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.mp3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40778"/>
            <a:ext cx="9144000" cy="120014"/>
            <a:chOff x="0" y="6740778"/>
            <a:chExt cx="9144000" cy="120014"/>
          </a:xfrm>
        </p:grpSpPr>
        <p:sp>
          <p:nvSpPr>
            <p:cNvPr id="3" name="object 3"/>
            <p:cNvSpPr/>
            <p:nvPr/>
          </p:nvSpPr>
          <p:spPr>
            <a:xfrm>
              <a:off x="0" y="6740778"/>
              <a:ext cx="9143644" cy="117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810160"/>
              <a:ext cx="9142730" cy="0"/>
            </a:xfrm>
            <a:custGeom>
              <a:avLst/>
              <a:gdLst/>
              <a:ahLst/>
              <a:cxnLst/>
              <a:rect l="l" t="t" r="r" b="b"/>
              <a:pathLst>
                <a:path w="9142730">
                  <a:moveTo>
                    <a:pt x="0" y="-6"/>
                  </a:moveTo>
                  <a:lnTo>
                    <a:pt x="9143644" y="-6"/>
                  </a:lnTo>
                </a:path>
              </a:pathLst>
            </a:custGeom>
            <a:ln w="101215">
              <a:solidFill>
                <a:srgbClr val="FCB8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99969" y="6370358"/>
            <a:ext cx="1836984" cy="311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1299" y="1948710"/>
            <a:ext cx="5540652" cy="476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8789" y="1806350"/>
            <a:ext cx="553720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dirty="0"/>
              <a:t>Session #2: </a:t>
            </a:r>
            <a:r>
              <a:rPr sz="4200" spc="-5" dirty="0"/>
              <a:t>The</a:t>
            </a:r>
            <a:r>
              <a:rPr sz="4200" spc="-150" dirty="0"/>
              <a:t> </a:t>
            </a:r>
            <a:r>
              <a:rPr sz="4200" dirty="0"/>
              <a:t>Wheel</a:t>
            </a:r>
          </a:p>
        </p:txBody>
      </p:sp>
      <p:sp>
        <p:nvSpPr>
          <p:cNvPr id="8" name="object 8"/>
          <p:cNvSpPr/>
          <p:nvPr/>
        </p:nvSpPr>
        <p:spPr>
          <a:xfrm>
            <a:off x="6407536" y="4349216"/>
            <a:ext cx="2390633" cy="1717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12" name="a24x1.mp3" descr="a24x1.mp3">
            <a:hlinkClick r:id="" action="ppaction://media"/>
            <a:extLst>
              <a:ext uri="{FF2B5EF4-FFF2-40B4-BE49-F238E27FC236}">
                <a16:creationId xmlns:a16="http://schemas.microsoft.com/office/drawing/2014/main" id="{06FCEDC4-AE25-9842-8DC5-CE893A144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5231" y="194004"/>
            <a:ext cx="7928609" cy="1761489"/>
            <a:chOff x="615231" y="194004"/>
            <a:chExt cx="7928609" cy="1761489"/>
          </a:xfrm>
        </p:grpSpPr>
        <p:sp>
          <p:nvSpPr>
            <p:cNvPr id="3" name="object 3"/>
            <p:cNvSpPr/>
            <p:nvPr/>
          </p:nvSpPr>
          <p:spPr>
            <a:xfrm>
              <a:off x="615231" y="194004"/>
              <a:ext cx="7928170" cy="6374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7454" y="565404"/>
              <a:ext cx="5673979" cy="1390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5333"/>
            <a:ext cx="7950200" cy="15093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552575" marR="5080" indent="-1540510">
              <a:lnSpc>
                <a:spcPts val="5800"/>
              </a:lnSpc>
              <a:spcBef>
                <a:spcPts val="360"/>
              </a:spcBef>
            </a:pPr>
            <a:r>
              <a:rPr sz="4900" dirty="0"/>
              <a:t>Project parameters</a:t>
            </a:r>
            <a:r>
              <a:rPr sz="4900" spc="-75" dirty="0"/>
              <a:t> </a:t>
            </a:r>
            <a:r>
              <a:rPr sz="4900" dirty="0"/>
              <a:t>influence  choice of</a:t>
            </a:r>
            <a:r>
              <a:rPr sz="4900" spc="-20" dirty="0"/>
              <a:t> </a:t>
            </a:r>
            <a:r>
              <a:rPr sz="4900" dirty="0"/>
              <a:t>process</a:t>
            </a:r>
            <a:endParaRPr sz="4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137917"/>
            <a:ext cx="7786370" cy="3427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2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Project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goals: goal-oriented process  choices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Project resources: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budget,</a:t>
            </a:r>
            <a:r>
              <a:rPr sz="3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schedule, 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person </a:t>
            </a:r>
            <a:r>
              <a:rPr sz="3600" spc="-35" dirty="0">
                <a:solidFill>
                  <a:srgbClr val="404040"/>
                </a:solidFill>
                <a:latin typeface="Arial"/>
                <a:cs typeface="Arial"/>
              </a:rPr>
              <a:t>power,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skills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(people with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extensive experience and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maturity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need less rigorous</a:t>
            </a:r>
            <a:r>
              <a:rPr sz="3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process)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9" name="a24x15.mp3" descr="a24x15.mp3">
            <a:hlinkClick r:id="" action="ppaction://media"/>
            <a:extLst>
              <a:ext uri="{FF2B5EF4-FFF2-40B4-BE49-F238E27FC236}">
                <a16:creationId xmlns:a16="http://schemas.microsoft.com/office/drawing/2014/main" id="{6068E9C4-A2A4-794A-A0A4-1D780D5BD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687B773C-0BE1-7642-9DCF-3C93164FB82A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5231" y="194004"/>
            <a:ext cx="7928609" cy="1761489"/>
            <a:chOff x="615231" y="194004"/>
            <a:chExt cx="7928609" cy="1761489"/>
          </a:xfrm>
        </p:grpSpPr>
        <p:sp>
          <p:nvSpPr>
            <p:cNvPr id="3" name="object 3"/>
            <p:cNvSpPr/>
            <p:nvPr/>
          </p:nvSpPr>
          <p:spPr>
            <a:xfrm>
              <a:off x="615231" y="194004"/>
              <a:ext cx="7928170" cy="6374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7454" y="565404"/>
              <a:ext cx="5673979" cy="1390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5333"/>
            <a:ext cx="7950200" cy="15093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552575" marR="5080" indent="-1540510">
              <a:lnSpc>
                <a:spcPts val="5800"/>
              </a:lnSpc>
              <a:spcBef>
                <a:spcPts val="360"/>
              </a:spcBef>
            </a:pPr>
            <a:r>
              <a:rPr sz="4900" dirty="0"/>
              <a:t>Project parameters</a:t>
            </a:r>
            <a:r>
              <a:rPr sz="4900" spc="-75" dirty="0"/>
              <a:t> </a:t>
            </a:r>
            <a:r>
              <a:rPr sz="4900" dirty="0"/>
              <a:t>influence  choice of</a:t>
            </a:r>
            <a:r>
              <a:rPr sz="4900" spc="-20" dirty="0"/>
              <a:t> </a:t>
            </a:r>
            <a:r>
              <a:rPr sz="4900" dirty="0"/>
              <a:t>process</a:t>
            </a:r>
            <a:endParaRPr sz="4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83053"/>
            <a:ext cx="7532370" cy="37566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5880" indent="-342900">
              <a:lnSpc>
                <a:spcPts val="3890"/>
              </a:lnSpc>
              <a:spcBef>
                <a:spcPts val="585"/>
              </a:spcBef>
              <a:buChar char="•"/>
              <a:tabLst>
                <a:tab pos="355600" algn="l"/>
              </a:tabLst>
            </a:pPr>
            <a:r>
              <a:rPr sz="3600" spc="-50" dirty="0">
                <a:solidFill>
                  <a:srgbClr val="404040"/>
                </a:solidFill>
                <a:latin typeface="Arial"/>
                <a:cs typeface="Arial"/>
              </a:rPr>
              <a:t>Type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of system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being designed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(for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example, mp3 player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vs.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air </a:t>
            </a:r>
            <a:r>
              <a:rPr sz="3600" spc="-10" dirty="0">
                <a:solidFill>
                  <a:srgbClr val="404040"/>
                </a:solidFill>
                <a:latin typeface="Arial"/>
                <a:cs typeface="Arial"/>
              </a:rPr>
              <a:t>traffic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control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system)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ts val="3890"/>
              </a:lnSpc>
              <a:spcBef>
                <a:spcPts val="860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Development organizational</a:t>
            </a:r>
            <a:r>
              <a:rPr sz="36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culture  (organizational </a:t>
            </a:r>
            <a:r>
              <a:rPr sz="3600" spc="-35" dirty="0">
                <a:solidFill>
                  <a:srgbClr val="404040"/>
                </a:solidFill>
                <a:latin typeface="Arial"/>
                <a:cs typeface="Arial"/>
              </a:rPr>
              <a:t>history,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traditions,  market position, urgency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to market)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Stage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progress within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project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9" name="a24x16.mp3" descr="a24x16.mp3">
            <a:hlinkClick r:id="" action="ppaction://media"/>
            <a:extLst>
              <a:ext uri="{FF2B5EF4-FFF2-40B4-BE49-F238E27FC236}">
                <a16:creationId xmlns:a16="http://schemas.microsoft.com/office/drawing/2014/main" id="{6A288AAD-340B-454E-A7AC-C58228477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ADF86D9-54C0-364A-8827-5A8ACF2F75B6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2082" y="194004"/>
            <a:ext cx="7757159" cy="1761489"/>
            <a:chOff x="702082" y="194004"/>
            <a:chExt cx="7757159" cy="1761489"/>
          </a:xfrm>
        </p:grpSpPr>
        <p:sp>
          <p:nvSpPr>
            <p:cNvPr id="3" name="object 3"/>
            <p:cNvSpPr/>
            <p:nvPr/>
          </p:nvSpPr>
          <p:spPr>
            <a:xfrm>
              <a:off x="702082" y="194004"/>
              <a:ext cx="7756759" cy="6374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1243" y="565404"/>
              <a:ext cx="5986399" cy="1390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443" rIns="0" bIns="0" rtlCol="0">
            <a:spAutoFit/>
          </a:bodyPr>
          <a:lstStyle/>
          <a:p>
            <a:pPr marL="1339850" marR="5080" indent="-1297305">
              <a:lnSpc>
                <a:spcPts val="5800"/>
              </a:lnSpc>
              <a:spcBef>
                <a:spcPts val="360"/>
              </a:spcBef>
            </a:pPr>
            <a:r>
              <a:rPr sz="4900" dirty="0"/>
              <a:t>Mapping </a:t>
            </a:r>
            <a:r>
              <a:rPr sz="4900" spc="-5" dirty="0"/>
              <a:t>project</a:t>
            </a:r>
            <a:r>
              <a:rPr sz="4900" spc="-45" dirty="0"/>
              <a:t> </a:t>
            </a:r>
            <a:r>
              <a:rPr sz="4900" dirty="0"/>
              <a:t>parameters  to process</a:t>
            </a:r>
            <a:r>
              <a:rPr sz="4900" spc="-20" dirty="0"/>
              <a:t> </a:t>
            </a:r>
            <a:r>
              <a:rPr sz="4900" dirty="0"/>
              <a:t>choices</a:t>
            </a:r>
            <a:endParaRPr sz="4900"/>
          </a:p>
        </p:txBody>
      </p:sp>
      <p:sp>
        <p:nvSpPr>
          <p:cNvPr id="6" name="object 6"/>
          <p:cNvSpPr/>
          <p:nvPr/>
        </p:nvSpPr>
        <p:spPr>
          <a:xfrm>
            <a:off x="1842515" y="2117582"/>
            <a:ext cx="5457088" cy="4008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9" name="a24x17.mp3" descr="a24x17.mp3">
            <a:hlinkClick r:id="" action="ppaction://media"/>
            <a:extLst>
              <a:ext uri="{FF2B5EF4-FFF2-40B4-BE49-F238E27FC236}">
                <a16:creationId xmlns:a16="http://schemas.microsoft.com/office/drawing/2014/main" id="{F4A19F9D-7D68-E24D-8442-B04AD04AF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E4298FDA-B899-8940-9B46-293A1B5C5765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9035" y="140207"/>
            <a:ext cx="7019290" cy="1858010"/>
            <a:chOff x="1049035" y="140207"/>
            <a:chExt cx="7019290" cy="1858010"/>
          </a:xfrm>
        </p:grpSpPr>
        <p:sp>
          <p:nvSpPr>
            <p:cNvPr id="3" name="object 3"/>
            <p:cNvSpPr/>
            <p:nvPr/>
          </p:nvSpPr>
          <p:spPr>
            <a:xfrm>
              <a:off x="1049035" y="140207"/>
              <a:ext cx="7019293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2780" y="468630"/>
              <a:ext cx="2931541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002280" marR="5080" indent="-2572385">
              <a:lnSpc>
                <a:spcPts val="5800"/>
              </a:lnSpc>
              <a:spcBef>
                <a:spcPts val="860"/>
              </a:spcBef>
            </a:pPr>
            <a:r>
              <a:rPr dirty="0"/>
              <a:t>The system</a:t>
            </a:r>
            <a:r>
              <a:rPr spc="-110" dirty="0"/>
              <a:t> </a:t>
            </a:r>
            <a:r>
              <a:rPr dirty="0"/>
              <a:t>complexity  </a:t>
            </a:r>
            <a:r>
              <a:rPr spc="-5" dirty="0"/>
              <a:t>space</a:t>
            </a:r>
          </a:p>
        </p:txBody>
      </p:sp>
      <p:sp>
        <p:nvSpPr>
          <p:cNvPr id="6" name="object 6"/>
          <p:cNvSpPr/>
          <p:nvPr/>
        </p:nvSpPr>
        <p:spPr>
          <a:xfrm>
            <a:off x="1728215" y="2117615"/>
            <a:ext cx="5682787" cy="4008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9" name="a24x18.mp3" descr="a24x18.mp3">
            <a:hlinkClick r:id="" action="ppaction://media"/>
            <a:extLst>
              <a:ext uri="{FF2B5EF4-FFF2-40B4-BE49-F238E27FC236}">
                <a16:creationId xmlns:a16="http://schemas.microsoft.com/office/drawing/2014/main" id="{8E148B4A-330C-F542-BCEE-71F3D0C59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1F103C17-2C8E-8544-8097-C112F4C0F463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263" y="140207"/>
            <a:ext cx="6629511" cy="701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075" y="0"/>
            <a:ext cx="6657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</a:t>
            </a:r>
            <a:r>
              <a:rPr spc="-110" dirty="0"/>
              <a:t> </a:t>
            </a:r>
            <a:r>
              <a:rPr dirty="0"/>
              <a:t>complexity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52803"/>
            <a:ext cx="740410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About intricacy or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elaborateness</a:t>
            </a:r>
            <a:r>
              <a:rPr sz="3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of  user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actions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Includes cognitive</a:t>
            </a:r>
            <a:r>
              <a:rPr sz="3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density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3336797"/>
            <a:ext cx="4673346" cy="2784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8" name="a24x19.mp3" descr="a24x19.mp3">
            <a:hlinkClick r:id="" action="ppaction://media"/>
            <a:extLst>
              <a:ext uri="{FF2B5EF4-FFF2-40B4-BE49-F238E27FC236}">
                <a16:creationId xmlns:a16="http://schemas.microsoft.com/office/drawing/2014/main" id="{7C9E6428-C865-AC46-A866-F1495836C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7168579A-6212-F94A-9C9E-7861BCD66B76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970" y="140207"/>
            <a:ext cx="7512945" cy="701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0072" y="0"/>
            <a:ext cx="74847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Work </a:t>
            </a:r>
            <a:r>
              <a:rPr dirty="0"/>
              <a:t>domain</a:t>
            </a:r>
            <a:r>
              <a:rPr spc="-40" dirty="0"/>
              <a:t> </a:t>
            </a:r>
            <a:r>
              <a:rPr dirty="0"/>
              <a:t>complexity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2021331"/>
            <a:ext cx="7412990" cy="281686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High work domain</a:t>
            </a:r>
            <a:r>
              <a:rPr sz="3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complexity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Convoluted and elaborate work flow</a:t>
            </a:r>
            <a:r>
              <a:rPr sz="2400" spc="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mechanisms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Collaborative work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flow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Dependencies and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constraints</a:t>
            </a:r>
            <a:endParaRPr sz="2400">
              <a:latin typeface="Arial"/>
              <a:cs typeface="Arial"/>
            </a:endParaRPr>
          </a:p>
          <a:p>
            <a:pPr marL="755650" marR="2286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Example, geological fault analysis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earthquake  prediction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a24x20.mp3" descr="a24x20.mp3">
            <a:hlinkClick r:id="" action="ppaction://media"/>
            <a:extLst>
              <a:ext uri="{FF2B5EF4-FFF2-40B4-BE49-F238E27FC236}">
                <a16:creationId xmlns:a16="http://schemas.microsoft.com/office/drawing/2014/main" id="{E7942CFB-E9F4-0D45-957D-0BAFFDF19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9D5FBF9F-A552-C644-9C95-7CABD6CB85B9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814" y="140207"/>
            <a:ext cx="7383145" cy="1858010"/>
            <a:chOff x="896814" y="140207"/>
            <a:chExt cx="7383145" cy="1858010"/>
          </a:xfrm>
        </p:grpSpPr>
        <p:sp>
          <p:nvSpPr>
            <p:cNvPr id="3" name="object 3"/>
            <p:cNvSpPr/>
            <p:nvPr/>
          </p:nvSpPr>
          <p:spPr>
            <a:xfrm>
              <a:off x="896814" y="140207"/>
              <a:ext cx="7382602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4930" y="468630"/>
              <a:ext cx="6439154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154430" marR="5080" indent="-932815">
              <a:lnSpc>
                <a:spcPts val="5800"/>
              </a:lnSpc>
              <a:spcBef>
                <a:spcPts val="860"/>
              </a:spcBef>
            </a:pPr>
            <a:r>
              <a:rPr dirty="0"/>
              <a:t>Influence of system</a:t>
            </a:r>
            <a:r>
              <a:rPr spc="-125" dirty="0"/>
              <a:t> </a:t>
            </a:r>
            <a:r>
              <a:rPr dirty="0"/>
              <a:t>type  </a:t>
            </a:r>
            <a:r>
              <a:rPr spc="-5" dirty="0"/>
              <a:t>on process choice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137917"/>
            <a:ext cx="8003540" cy="248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5308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Complex interaction, complex work  domain </a:t>
            </a:r>
            <a:r>
              <a:rPr sz="3600" dirty="0">
                <a:solidFill>
                  <a:srgbClr val="404040"/>
                </a:solidFill>
                <a:latin typeface="Wingdings"/>
                <a:cs typeface="Wingdings"/>
              </a:rPr>
              <a:t>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strong requirement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for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rigorous process</a:t>
            </a:r>
            <a:endParaRPr sz="3600">
              <a:latin typeface="Arial"/>
              <a:cs typeface="Arial"/>
            </a:endParaRPr>
          </a:p>
          <a:p>
            <a:pPr marL="755650" marR="5080" indent="-285750">
              <a:lnSpc>
                <a:spcPct val="100000"/>
              </a:lnSpc>
              <a:spcBef>
                <a:spcPts val="610"/>
              </a:spcBef>
            </a:pPr>
            <a:r>
              <a:rPr sz="2400" dirty="0">
                <a:solidFill>
                  <a:srgbClr val="404040"/>
                </a:solidFill>
                <a:latin typeface="Courier New"/>
                <a:cs typeface="Courier New"/>
              </a:rPr>
              <a:t>o</a:t>
            </a:r>
            <a:r>
              <a:rPr sz="2400" spc="-540" dirty="0">
                <a:solidFill>
                  <a:srgbClr val="404040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Example, air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traffic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control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system,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air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traffic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controller  deciding landing orders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incoming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airliners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21.mp3" descr="a24x21.mp3">
            <a:hlinkClick r:id="" action="ppaction://media"/>
            <a:extLst>
              <a:ext uri="{FF2B5EF4-FFF2-40B4-BE49-F238E27FC236}">
                <a16:creationId xmlns:a16="http://schemas.microsoft.com/office/drawing/2014/main" id="{CBB6C821-7B23-E949-89C5-AF3213FBC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32DB1898-847F-5C4D-9852-D018A681E5EB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814" y="140207"/>
            <a:ext cx="7383145" cy="1858010"/>
            <a:chOff x="896814" y="140207"/>
            <a:chExt cx="7383145" cy="1858010"/>
          </a:xfrm>
        </p:grpSpPr>
        <p:sp>
          <p:nvSpPr>
            <p:cNvPr id="3" name="object 3"/>
            <p:cNvSpPr/>
            <p:nvPr/>
          </p:nvSpPr>
          <p:spPr>
            <a:xfrm>
              <a:off x="896814" y="140207"/>
              <a:ext cx="7382602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4930" y="468630"/>
              <a:ext cx="6439154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154430" marR="5080" indent="-932815">
              <a:lnSpc>
                <a:spcPts val="5800"/>
              </a:lnSpc>
              <a:spcBef>
                <a:spcPts val="860"/>
              </a:spcBef>
            </a:pPr>
            <a:r>
              <a:rPr dirty="0"/>
              <a:t>Influence of system</a:t>
            </a:r>
            <a:r>
              <a:rPr spc="-125" dirty="0"/>
              <a:t> </a:t>
            </a:r>
            <a:r>
              <a:rPr dirty="0"/>
              <a:t>type  </a:t>
            </a:r>
            <a:r>
              <a:rPr spc="-5" dirty="0"/>
              <a:t>on process choice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137917"/>
            <a:ext cx="7732395" cy="273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8834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Simple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interaction,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complex</a:t>
            </a:r>
            <a:r>
              <a:rPr sz="3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work  domain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10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User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tasks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relatively simple and easy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400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understand</a:t>
            </a:r>
            <a:endParaRPr sz="2400">
              <a:latin typeface="Arial"/>
              <a:cs typeface="Arial"/>
            </a:endParaRPr>
          </a:p>
          <a:p>
            <a:pPr marL="755650" marR="39370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But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domain complexity calls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more attention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contextual inquiry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analysis, modeling,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22.mp3" descr="a24x22.mp3">
            <a:hlinkClick r:id="" action="ppaction://media"/>
            <a:extLst>
              <a:ext uri="{FF2B5EF4-FFF2-40B4-BE49-F238E27FC236}">
                <a16:creationId xmlns:a16="http://schemas.microsoft.com/office/drawing/2014/main" id="{FEDA5D9E-0B54-C342-A045-0A2E31268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D66D9DFB-EDAA-CA4B-B168-3D6EDDB4316D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814" y="140207"/>
            <a:ext cx="7383145" cy="1858010"/>
            <a:chOff x="896814" y="140207"/>
            <a:chExt cx="7383145" cy="1858010"/>
          </a:xfrm>
        </p:grpSpPr>
        <p:sp>
          <p:nvSpPr>
            <p:cNvPr id="3" name="object 3"/>
            <p:cNvSpPr/>
            <p:nvPr/>
          </p:nvSpPr>
          <p:spPr>
            <a:xfrm>
              <a:off x="896814" y="140207"/>
              <a:ext cx="7382602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4930" y="468630"/>
              <a:ext cx="6439154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154430" marR="5080" indent="-932815">
              <a:lnSpc>
                <a:spcPts val="5800"/>
              </a:lnSpc>
              <a:spcBef>
                <a:spcPts val="860"/>
              </a:spcBef>
            </a:pPr>
            <a:r>
              <a:rPr dirty="0"/>
              <a:t>Influence of system</a:t>
            </a:r>
            <a:r>
              <a:rPr spc="-125" dirty="0"/>
              <a:t> </a:t>
            </a:r>
            <a:r>
              <a:rPr dirty="0"/>
              <a:t>type  </a:t>
            </a:r>
            <a:r>
              <a:rPr spc="-5" dirty="0"/>
              <a:t>on process choice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137917"/>
            <a:ext cx="7294245" cy="237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019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Simple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interaction,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complex</a:t>
            </a:r>
            <a:r>
              <a:rPr sz="3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work  domain</a:t>
            </a:r>
            <a:endParaRPr sz="36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10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Need insight into internal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system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complexity and  complex rules and compliance</a:t>
            </a:r>
            <a:r>
              <a:rPr sz="2400" spc="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Example,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tax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preparation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23.mp3" descr="a24x23.mp3">
            <a:hlinkClick r:id="" action="ppaction://media"/>
            <a:extLst>
              <a:ext uri="{FF2B5EF4-FFF2-40B4-BE49-F238E27FC236}">
                <a16:creationId xmlns:a16="http://schemas.microsoft.com/office/drawing/2014/main" id="{137AA18B-1F7D-4040-B2CD-AAF801EEC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CBC2F00C-7C8E-634B-950F-EB427865C3DB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814" y="140207"/>
            <a:ext cx="7383145" cy="1858010"/>
            <a:chOff x="896814" y="140207"/>
            <a:chExt cx="7383145" cy="1858010"/>
          </a:xfrm>
        </p:grpSpPr>
        <p:sp>
          <p:nvSpPr>
            <p:cNvPr id="3" name="object 3"/>
            <p:cNvSpPr/>
            <p:nvPr/>
          </p:nvSpPr>
          <p:spPr>
            <a:xfrm>
              <a:off x="896814" y="140207"/>
              <a:ext cx="7382602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4930" y="468630"/>
              <a:ext cx="6439154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154430" marR="5080" indent="-932815">
              <a:lnSpc>
                <a:spcPts val="5800"/>
              </a:lnSpc>
              <a:spcBef>
                <a:spcPts val="860"/>
              </a:spcBef>
            </a:pPr>
            <a:r>
              <a:rPr dirty="0"/>
              <a:t>Influence of system</a:t>
            </a:r>
            <a:r>
              <a:rPr spc="-125" dirty="0"/>
              <a:t> </a:t>
            </a:r>
            <a:r>
              <a:rPr dirty="0"/>
              <a:t>type  </a:t>
            </a:r>
            <a:r>
              <a:rPr spc="-5" dirty="0"/>
              <a:t>on process choice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137917"/>
            <a:ext cx="7533005" cy="3542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635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Complex interaction, simple work  domain</a:t>
            </a:r>
            <a:endParaRPr sz="36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10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Emphasis on design, ideation, and sketching, plus  evaluation within real</a:t>
            </a:r>
            <a:r>
              <a:rPr sz="24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usage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Example, designing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digital</a:t>
            </a:r>
            <a:r>
              <a:rPr sz="24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watch</a:t>
            </a:r>
            <a:endParaRPr sz="2400">
              <a:latin typeface="Arial"/>
              <a:cs typeface="Arial"/>
            </a:endParaRPr>
          </a:p>
          <a:p>
            <a:pPr marL="755650" marR="60325" lvl="1" indent="-28575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Attention needed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interaction design: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task 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interaction structure, screen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layouts,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user actions,  metaphors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24.mp3" descr="a24x24.mp3">
            <a:hlinkClick r:id="" action="ppaction://media"/>
            <a:extLst>
              <a:ext uri="{FF2B5EF4-FFF2-40B4-BE49-F238E27FC236}">
                <a16:creationId xmlns:a16="http://schemas.microsoft.com/office/drawing/2014/main" id="{85C052EF-2806-2F44-BDE9-5C56A4644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D2215C2E-1B94-7C44-BFF1-070E2C00C111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9152" y="140207"/>
            <a:ext cx="3342773" cy="560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1188" y="0"/>
            <a:ext cx="33426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dirty="0"/>
              <a:t>Wheel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64750" y="1600200"/>
            <a:ext cx="7686040" cy="332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38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Characterizes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course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evolution</a:t>
            </a:r>
            <a:r>
              <a:rPr sz="3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an interaction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design</a:t>
            </a:r>
            <a:endParaRPr sz="36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spc="-55" dirty="0">
                <a:solidFill>
                  <a:srgbClr val="404040"/>
                </a:solidFill>
                <a:latin typeface="Arial"/>
                <a:cs typeface="Arial"/>
              </a:rPr>
              <a:t>Template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a skeleton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development 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activities that must be instantiated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within each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project</a:t>
            </a:r>
            <a:endParaRPr sz="3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sz="2400" dirty="0">
                <a:solidFill>
                  <a:srgbClr val="404040"/>
                </a:solidFill>
                <a:latin typeface="Courier New"/>
                <a:cs typeface="Courier New"/>
              </a:rPr>
              <a:t>o</a:t>
            </a:r>
            <a:r>
              <a:rPr sz="2400" spc="-595" dirty="0">
                <a:solidFill>
                  <a:srgbClr val="404040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Based on project resources, goals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" name="a24x3.mp3" descr="a24x3.mp3">
            <a:hlinkClick r:id="" action="ppaction://media"/>
            <a:extLst>
              <a:ext uri="{FF2B5EF4-FFF2-40B4-BE49-F238E27FC236}">
                <a16:creationId xmlns:a16="http://schemas.microsoft.com/office/drawing/2014/main" id="{71AE5EA4-1B32-6642-A8B4-1A0F1E7B0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8827" y="3714046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814" y="140207"/>
            <a:ext cx="7383145" cy="1858010"/>
            <a:chOff x="896814" y="140207"/>
            <a:chExt cx="7383145" cy="1858010"/>
          </a:xfrm>
        </p:grpSpPr>
        <p:sp>
          <p:nvSpPr>
            <p:cNvPr id="3" name="object 3"/>
            <p:cNvSpPr/>
            <p:nvPr/>
          </p:nvSpPr>
          <p:spPr>
            <a:xfrm>
              <a:off x="896814" y="140207"/>
              <a:ext cx="7382602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4930" y="468630"/>
              <a:ext cx="6439154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154430" marR="5080" indent="-932815">
              <a:lnSpc>
                <a:spcPts val="5800"/>
              </a:lnSpc>
              <a:spcBef>
                <a:spcPts val="860"/>
              </a:spcBef>
            </a:pPr>
            <a:r>
              <a:rPr dirty="0"/>
              <a:t>Influence of system</a:t>
            </a:r>
            <a:r>
              <a:rPr spc="-125" dirty="0"/>
              <a:t> </a:t>
            </a:r>
            <a:r>
              <a:rPr dirty="0"/>
              <a:t>type  </a:t>
            </a:r>
            <a:r>
              <a:rPr spc="-5" dirty="0"/>
              <a:t>on process choice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137917"/>
            <a:ext cx="7581265" cy="317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1884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Simple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interaction,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simple</a:t>
            </a:r>
            <a:r>
              <a:rPr sz="3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work  domain</a:t>
            </a:r>
            <a:endParaRPr sz="3600">
              <a:latin typeface="Arial"/>
              <a:cs typeface="Arial"/>
            </a:endParaRPr>
          </a:p>
          <a:p>
            <a:pPr marL="755650" marR="113030" lvl="1" indent="-285750">
              <a:lnSpc>
                <a:spcPct val="100000"/>
              </a:lnSpc>
              <a:spcBef>
                <a:spcPts val="610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Smaller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Websites,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certain interactive applications,  some commercial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Can be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focus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emotional impact factors  such as aesthetics,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fun,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joy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Example, designing a new mp3 music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player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25.mp3" descr="a24x25.mp3">
            <a:hlinkClick r:id="" action="ppaction://media"/>
            <a:extLst>
              <a:ext uri="{FF2B5EF4-FFF2-40B4-BE49-F238E27FC236}">
                <a16:creationId xmlns:a16="http://schemas.microsoft.com/office/drawing/2014/main" id="{B55947FC-4121-0F4C-A86F-2E1616FD55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88EB57AF-C028-7D47-9A0E-F33C9B4C9592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177" y="275698"/>
            <a:ext cx="7898659" cy="523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900" y="81533"/>
            <a:ext cx="7950834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dirty="0"/>
              <a:t>Meet the user </a:t>
            </a:r>
            <a:r>
              <a:rPr sz="4900" spc="-5" dirty="0"/>
              <a:t>interface</a:t>
            </a:r>
            <a:r>
              <a:rPr sz="4900" spc="-30" dirty="0"/>
              <a:t> </a:t>
            </a:r>
            <a:r>
              <a:rPr sz="4900" dirty="0"/>
              <a:t>team</a:t>
            </a:r>
            <a:endParaRPr sz="4900"/>
          </a:p>
        </p:txBody>
      </p:sp>
      <p:sp>
        <p:nvSpPr>
          <p:cNvPr id="4" name="object 4"/>
          <p:cNvSpPr/>
          <p:nvPr/>
        </p:nvSpPr>
        <p:spPr>
          <a:xfrm>
            <a:off x="990599" y="914320"/>
            <a:ext cx="7158102" cy="5161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pic>
        <p:nvPicPr>
          <p:cNvPr id="7" name="a24x26.mp3" descr="a24x26.mp3">
            <a:hlinkClick r:id="" action="ppaction://media"/>
            <a:extLst>
              <a:ext uri="{FF2B5EF4-FFF2-40B4-BE49-F238E27FC236}">
                <a16:creationId xmlns:a16="http://schemas.microsoft.com/office/drawing/2014/main" id="{FD4B24B0-E5D0-1C40-BC64-2EDFDFFF2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56C40352-884A-F640-8AE0-5FB77C1D8617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7625" y="140207"/>
            <a:ext cx="6999605" cy="1858010"/>
            <a:chOff x="1087625" y="140207"/>
            <a:chExt cx="6999605" cy="1858010"/>
          </a:xfrm>
        </p:grpSpPr>
        <p:sp>
          <p:nvSpPr>
            <p:cNvPr id="3" name="object 3"/>
            <p:cNvSpPr/>
            <p:nvPr/>
          </p:nvSpPr>
          <p:spPr>
            <a:xfrm>
              <a:off x="1087625" y="140207"/>
              <a:ext cx="6999012" cy="560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5941" y="468630"/>
              <a:ext cx="2437891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155315" marR="5080" indent="-2744470">
              <a:lnSpc>
                <a:spcPts val="5800"/>
              </a:lnSpc>
              <a:spcBef>
                <a:spcPts val="860"/>
              </a:spcBef>
            </a:pPr>
            <a:r>
              <a:rPr dirty="0"/>
              <a:t>Meet the user</a:t>
            </a:r>
            <a:r>
              <a:rPr spc="-114" dirty="0"/>
              <a:t> </a:t>
            </a:r>
            <a:r>
              <a:rPr dirty="0"/>
              <a:t>interface  </a:t>
            </a:r>
            <a:r>
              <a:rPr spc="-5" dirty="0"/>
              <a:t>team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38857"/>
            <a:ext cx="7775575" cy="36804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solidFill>
                  <a:srgbClr val="404040"/>
                </a:solidFill>
                <a:latin typeface="Arial"/>
                <a:cs typeface="Arial"/>
              </a:rPr>
              <a:t>Project</a:t>
            </a:r>
            <a:r>
              <a:rPr sz="3300" spc="-5" dirty="0">
                <a:solidFill>
                  <a:srgbClr val="404040"/>
                </a:solidFill>
                <a:latin typeface="Arial"/>
                <a:cs typeface="Arial"/>
              </a:rPr>
              <a:t> manager</a:t>
            </a:r>
            <a:endParaRPr sz="3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3300" spc="-5" dirty="0">
                <a:solidFill>
                  <a:srgbClr val="404040"/>
                </a:solidFill>
                <a:latin typeface="Arial"/>
                <a:cs typeface="Arial"/>
              </a:rPr>
              <a:t>Lead UX</a:t>
            </a:r>
            <a:r>
              <a:rPr sz="3300" dirty="0">
                <a:solidFill>
                  <a:srgbClr val="404040"/>
                </a:solidFill>
                <a:latin typeface="Arial"/>
                <a:cs typeface="Arial"/>
              </a:rPr>
              <a:t> designer</a:t>
            </a:r>
            <a:endParaRPr sz="3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300" spc="-5" dirty="0">
                <a:solidFill>
                  <a:srgbClr val="404040"/>
                </a:solidFill>
                <a:latin typeface="Arial"/>
                <a:cs typeface="Arial"/>
              </a:rPr>
              <a:t>User </a:t>
            </a:r>
            <a:r>
              <a:rPr sz="3300" dirty="0">
                <a:solidFill>
                  <a:srgbClr val="404040"/>
                </a:solidFill>
                <a:latin typeface="Arial"/>
                <a:cs typeface="Arial"/>
              </a:rPr>
              <a:t>researcher</a:t>
            </a:r>
            <a:endParaRPr sz="3300">
              <a:latin typeface="Arial"/>
              <a:cs typeface="Arial"/>
            </a:endParaRPr>
          </a:p>
          <a:p>
            <a:pPr marL="755650" marR="324485" indent="-285750">
              <a:lnSpc>
                <a:spcPct val="100000"/>
              </a:lnSpc>
              <a:spcBef>
                <a:spcPts val="560"/>
              </a:spcBef>
            </a:pPr>
            <a:r>
              <a:rPr sz="2200" dirty="0">
                <a:solidFill>
                  <a:srgbClr val="404040"/>
                </a:solidFill>
                <a:latin typeface="Courier New"/>
                <a:cs typeface="Courier New"/>
              </a:rPr>
              <a:t>o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For contextual inquiry and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other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work domain</a:t>
            </a:r>
            <a:r>
              <a:rPr sz="2200" spc="-40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analysis  activities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solidFill>
                  <a:srgbClr val="404040"/>
                </a:solidFill>
                <a:latin typeface="Arial"/>
                <a:cs typeface="Arial"/>
              </a:rPr>
              <a:t>Users, </a:t>
            </a:r>
            <a:r>
              <a:rPr sz="3300" spc="-5" dirty="0">
                <a:solidFill>
                  <a:srgbClr val="404040"/>
                </a:solidFill>
                <a:latin typeface="Arial"/>
                <a:cs typeface="Arial"/>
              </a:rPr>
              <a:t>user </a:t>
            </a:r>
            <a:r>
              <a:rPr sz="3300" dirty="0">
                <a:solidFill>
                  <a:srgbClr val="404040"/>
                </a:solidFill>
                <a:latin typeface="Arial"/>
                <a:cs typeface="Arial"/>
              </a:rPr>
              <a:t>representatives,</a:t>
            </a:r>
            <a:r>
              <a:rPr sz="33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404040"/>
                </a:solidFill>
                <a:latin typeface="Arial"/>
                <a:cs typeface="Arial"/>
              </a:rPr>
              <a:t>customers,  </a:t>
            </a:r>
            <a:r>
              <a:rPr sz="3300" spc="-5" dirty="0">
                <a:solidFill>
                  <a:srgbClr val="404040"/>
                </a:solidFill>
                <a:latin typeface="Arial"/>
                <a:cs typeface="Arial"/>
              </a:rPr>
              <a:t>and subject </a:t>
            </a:r>
            <a:r>
              <a:rPr sz="3300" dirty="0">
                <a:solidFill>
                  <a:srgbClr val="404040"/>
                </a:solidFill>
                <a:latin typeface="Arial"/>
                <a:cs typeface="Arial"/>
              </a:rPr>
              <a:t>matter</a:t>
            </a:r>
            <a:r>
              <a:rPr sz="33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404040"/>
                </a:solidFill>
                <a:latin typeface="Arial"/>
                <a:cs typeface="Arial"/>
              </a:rPr>
              <a:t>experts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9" name="a24x27.mp3" descr="a24x27.mp3">
            <a:hlinkClick r:id="" action="ppaction://media"/>
            <a:extLst>
              <a:ext uri="{FF2B5EF4-FFF2-40B4-BE49-F238E27FC236}">
                <a16:creationId xmlns:a16="http://schemas.microsoft.com/office/drawing/2014/main" id="{BEE9FBA4-F8CF-4E44-9909-9163D5410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A707D9AA-7EDA-DA4B-85DC-4DC8F975DAA4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7625" y="140207"/>
            <a:ext cx="6999605" cy="1858010"/>
            <a:chOff x="1087625" y="140207"/>
            <a:chExt cx="6999605" cy="1858010"/>
          </a:xfrm>
        </p:grpSpPr>
        <p:sp>
          <p:nvSpPr>
            <p:cNvPr id="3" name="object 3"/>
            <p:cNvSpPr/>
            <p:nvPr/>
          </p:nvSpPr>
          <p:spPr>
            <a:xfrm>
              <a:off x="1087625" y="140207"/>
              <a:ext cx="6999012" cy="560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5941" y="468630"/>
              <a:ext cx="2437891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155315" marR="5080" indent="-2744470">
              <a:lnSpc>
                <a:spcPts val="5800"/>
              </a:lnSpc>
              <a:spcBef>
                <a:spcPts val="860"/>
              </a:spcBef>
            </a:pPr>
            <a:r>
              <a:rPr dirty="0"/>
              <a:t>Meet the user</a:t>
            </a:r>
            <a:r>
              <a:rPr spc="-114" dirty="0"/>
              <a:t> </a:t>
            </a:r>
            <a:r>
              <a:rPr dirty="0"/>
              <a:t>interface  </a:t>
            </a:r>
            <a:r>
              <a:rPr spc="-5" dirty="0"/>
              <a:t>team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18614" y="6305412"/>
            <a:ext cx="484759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Slides </a:t>
            </a:r>
            <a:r>
              <a:rPr sz="1000" spc="-5" dirty="0">
                <a:latin typeface="Arial"/>
                <a:cs typeface="Arial"/>
              </a:rPr>
              <a:t>adapted </a:t>
            </a:r>
            <a:r>
              <a:rPr sz="1000" dirty="0">
                <a:latin typeface="Arial"/>
                <a:cs typeface="Arial"/>
              </a:rPr>
              <a:t>from the </a:t>
            </a:r>
            <a:r>
              <a:rPr sz="1000" spc="-5" dirty="0">
                <a:latin typeface="Arial"/>
                <a:cs typeface="Arial"/>
              </a:rPr>
              <a:t>UXBook Supplmentary </a:t>
            </a:r>
            <a:r>
              <a:rPr sz="1000" dirty="0">
                <a:latin typeface="Arial"/>
                <a:cs typeface="Arial"/>
              </a:rPr>
              <a:t>Materials at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  <a:hlinkClick r:id="rId6"/>
              </a:rPr>
              <a:t>http://www.theuxbook.net/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dirty="0"/>
              <a:t>Interaction</a:t>
            </a:r>
            <a:r>
              <a:rPr spc="-25" dirty="0"/>
              <a:t> </a:t>
            </a:r>
            <a:r>
              <a:rPr dirty="0"/>
              <a:t>designer</a:t>
            </a:r>
          </a:p>
          <a:p>
            <a:pPr marL="755650" marR="508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ideation and sketching, conceptual and detailed  design, and low-fidelity prototyping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5600" algn="l"/>
              </a:tabLst>
            </a:pPr>
            <a:r>
              <a:rPr spc="-5" dirty="0"/>
              <a:t>UX analyst or</a:t>
            </a:r>
            <a:r>
              <a:rPr spc="5" dirty="0"/>
              <a:t> </a:t>
            </a:r>
            <a:r>
              <a:rPr spc="-5" dirty="0"/>
              <a:t>evaluator</a:t>
            </a:r>
          </a:p>
          <a:p>
            <a:pPr marL="755650" marR="34290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planning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performing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UX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evaluations,  analyzing UX problems, and suggesting redesign  solutions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a24x28.mp3" descr="a24x28.mp3">
            <a:hlinkClick r:id="" action="ppaction://media"/>
            <a:extLst>
              <a:ext uri="{FF2B5EF4-FFF2-40B4-BE49-F238E27FC236}">
                <a16:creationId xmlns:a16="http://schemas.microsoft.com/office/drawing/2014/main" id="{1721955F-B8D0-CF43-96B4-F16E9D8AE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7625" y="140207"/>
            <a:ext cx="6999605" cy="1858010"/>
            <a:chOff x="1087625" y="140207"/>
            <a:chExt cx="6999605" cy="1858010"/>
          </a:xfrm>
        </p:grpSpPr>
        <p:sp>
          <p:nvSpPr>
            <p:cNvPr id="3" name="object 3"/>
            <p:cNvSpPr/>
            <p:nvPr/>
          </p:nvSpPr>
          <p:spPr>
            <a:xfrm>
              <a:off x="1087625" y="140207"/>
              <a:ext cx="6999012" cy="560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5941" y="468630"/>
              <a:ext cx="2437891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155315" marR="5080" indent="-2744470">
              <a:lnSpc>
                <a:spcPts val="5800"/>
              </a:lnSpc>
              <a:spcBef>
                <a:spcPts val="860"/>
              </a:spcBef>
            </a:pPr>
            <a:r>
              <a:rPr dirty="0"/>
              <a:t>Meet the user</a:t>
            </a:r>
            <a:r>
              <a:rPr spc="-114" dirty="0"/>
              <a:t> </a:t>
            </a:r>
            <a:r>
              <a:rPr dirty="0"/>
              <a:t>interface  </a:t>
            </a:r>
            <a:r>
              <a:rPr spc="-5" dirty="0"/>
              <a:t>team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21331"/>
            <a:ext cx="7958455" cy="296354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Visual/graphic</a:t>
            </a:r>
            <a:r>
              <a:rPr sz="3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designer</a:t>
            </a:r>
            <a:endParaRPr sz="36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designing look and feel and branding and helping  interaction designers with visual aspects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designs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5600" algn="l"/>
              </a:tabLst>
            </a:pPr>
            <a:r>
              <a:rPr sz="3600" spc="-45" dirty="0">
                <a:solidFill>
                  <a:srgbClr val="404040"/>
                </a:solidFill>
                <a:latin typeface="Arial"/>
                <a:cs typeface="Arial"/>
              </a:rPr>
              <a:t>Technical</a:t>
            </a:r>
            <a:r>
              <a:rPr sz="3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writer</a:t>
            </a:r>
            <a:endParaRPr sz="3600">
              <a:latin typeface="Arial"/>
              <a:cs typeface="Arial"/>
            </a:endParaRPr>
          </a:p>
          <a:p>
            <a:pPr marL="755650" marR="1195705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documentation,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help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system design,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language aspects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interaction</a:t>
            </a:r>
            <a:r>
              <a:rPr sz="2400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designs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29.mp3" descr="a24x29.mp3">
            <a:hlinkClick r:id="" action="ppaction://media"/>
            <a:extLst>
              <a:ext uri="{FF2B5EF4-FFF2-40B4-BE49-F238E27FC236}">
                <a16:creationId xmlns:a16="http://schemas.microsoft.com/office/drawing/2014/main" id="{AF9DD3D7-0465-1E41-84A1-1E9333F31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8D02C270-89FD-994E-926C-A87F363D0DDC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7625" y="140207"/>
            <a:ext cx="6999605" cy="1858010"/>
            <a:chOff x="1087625" y="140207"/>
            <a:chExt cx="6999605" cy="1858010"/>
          </a:xfrm>
        </p:grpSpPr>
        <p:sp>
          <p:nvSpPr>
            <p:cNvPr id="3" name="object 3"/>
            <p:cNvSpPr/>
            <p:nvPr/>
          </p:nvSpPr>
          <p:spPr>
            <a:xfrm>
              <a:off x="1087625" y="140207"/>
              <a:ext cx="6999012" cy="560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5941" y="468630"/>
              <a:ext cx="2437891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155315" marR="5080" indent="-2744470">
              <a:lnSpc>
                <a:spcPts val="5800"/>
              </a:lnSpc>
              <a:spcBef>
                <a:spcPts val="860"/>
              </a:spcBef>
            </a:pPr>
            <a:r>
              <a:rPr dirty="0"/>
              <a:t>Meet the user</a:t>
            </a:r>
            <a:r>
              <a:rPr spc="-114" dirty="0"/>
              <a:t> </a:t>
            </a:r>
            <a:r>
              <a:rPr dirty="0"/>
              <a:t>interface  </a:t>
            </a:r>
            <a:r>
              <a:rPr spc="-5" dirty="0"/>
              <a:t>team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21331"/>
            <a:ext cx="7818120" cy="303657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UI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programmer</a:t>
            </a:r>
            <a:endParaRPr sz="3600">
              <a:latin typeface="Arial"/>
              <a:cs typeface="Arial"/>
            </a:endParaRPr>
          </a:p>
          <a:p>
            <a:pPr marL="755650" marR="12065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programming interactive high-fidelity UX design  prototypes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implement interaction designs in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system</a:t>
            </a:r>
            <a:r>
              <a:rPr sz="2400" spc="2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UX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manager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10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Overall responsibility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UX</a:t>
            </a:r>
            <a:r>
              <a:rPr sz="24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30.mp3" descr="a24x30.mp3">
            <a:hlinkClick r:id="" action="ppaction://media"/>
            <a:extLst>
              <a:ext uri="{FF2B5EF4-FFF2-40B4-BE49-F238E27FC236}">
                <a16:creationId xmlns:a16="http://schemas.microsoft.com/office/drawing/2014/main" id="{420B5380-FD35-7649-80C7-FB3C1B0BF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0F906E0A-8F99-5F46-8750-E93430FA9136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3362" y="140207"/>
            <a:ext cx="2450658" cy="560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9526" y="0"/>
            <a:ext cx="25063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Iterati</a:t>
            </a:r>
            <a:r>
              <a:rPr spc="15" dirty="0"/>
              <a:t>o</a:t>
            </a:r>
            <a:r>
              <a:rPr dirty="0"/>
              <a:t>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2021331"/>
            <a:ext cx="7191375" cy="1939289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Iteration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is good,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but not</a:t>
            </a:r>
            <a:r>
              <a:rPr sz="3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enough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Iteration can help you converge</a:t>
            </a:r>
            <a:r>
              <a:rPr sz="2400" spc="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locally</a:t>
            </a:r>
            <a:endParaRPr sz="24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Cannot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just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start with any old design and iterate  yourself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quality user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experience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a24x31.mp3" descr="a24x31.mp3">
            <a:hlinkClick r:id="" action="ppaction://media"/>
            <a:extLst>
              <a:ext uri="{FF2B5EF4-FFF2-40B4-BE49-F238E27FC236}">
                <a16:creationId xmlns:a16="http://schemas.microsoft.com/office/drawing/2014/main" id="{CB1D9E39-1483-D544-A575-E8937330B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8A7B5CC1-853F-0C4E-B304-57480456D7DB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481" y="140207"/>
            <a:ext cx="7743258" cy="701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337" y="0"/>
            <a:ext cx="78009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UX iteration scope</a:t>
            </a:r>
            <a:r>
              <a:rPr spc="-114" dirty="0"/>
              <a:t> </a:t>
            </a:r>
            <a:r>
              <a:rPr dirty="0"/>
              <a:t>limited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142490"/>
            <a:ext cx="2774315" cy="375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38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UX iteration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not 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same as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multiple  passes through  whole  development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Limited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small, 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early,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lightweight,  inexpensive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part  of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overall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lifecycle  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1399" y="1219165"/>
            <a:ext cx="4876799" cy="477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pic>
        <p:nvPicPr>
          <p:cNvPr id="8" name="a24x32.mp3" descr="a24x32.mp3">
            <a:hlinkClick r:id="" action="ppaction://media"/>
            <a:extLst>
              <a:ext uri="{FF2B5EF4-FFF2-40B4-BE49-F238E27FC236}">
                <a16:creationId xmlns:a16="http://schemas.microsoft.com/office/drawing/2014/main" id="{E009A53F-B45C-E14C-B0F6-97C7E7D80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DDA3F39F-BA2B-BA4B-8949-668E815741BA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7487" y="140207"/>
            <a:ext cx="5848350" cy="1858010"/>
            <a:chOff x="1677487" y="140207"/>
            <a:chExt cx="5848350" cy="1858010"/>
          </a:xfrm>
        </p:grpSpPr>
        <p:sp>
          <p:nvSpPr>
            <p:cNvPr id="3" name="object 3"/>
            <p:cNvSpPr/>
            <p:nvPr/>
          </p:nvSpPr>
          <p:spPr>
            <a:xfrm>
              <a:off x="1677487" y="140207"/>
              <a:ext cx="5848018" cy="560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93491" y="468630"/>
              <a:ext cx="3542664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602865" marR="5080" indent="-1601470">
              <a:lnSpc>
                <a:spcPts val="5800"/>
              </a:lnSpc>
              <a:spcBef>
                <a:spcPts val="860"/>
              </a:spcBef>
            </a:pPr>
            <a:r>
              <a:rPr dirty="0"/>
              <a:t>Four basic</a:t>
            </a:r>
            <a:r>
              <a:rPr spc="-105" dirty="0"/>
              <a:t> </a:t>
            </a:r>
            <a:r>
              <a:rPr dirty="0"/>
              <a:t>abstract  activities</a:t>
            </a:r>
          </a:p>
        </p:txBody>
      </p:sp>
      <p:sp>
        <p:nvSpPr>
          <p:cNvPr id="6" name="object 6"/>
          <p:cNvSpPr/>
          <p:nvPr/>
        </p:nvSpPr>
        <p:spPr>
          <a:xfrm>
            <a:off x="989837" y="2117600"/>
            <a:ext cx="7150366" cy="4008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BD01E7DD-673A-2342-92DB-908BD335F5C8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  <p:pic>
        <p:nvPicPr>
          <p:cNvPr id="7" name="a24x4.mp3" descr="a24x4.mp3">
            <a:hlinkClick r:id="" action="ppaction://media"/>
            <a:extLst>
              <a:ext uri="{FF2B5EF4-FFF2-40B4-BE49-F238E27FC236}">
                <a16:creationId xmlns:a16="http://schemas.microsoft.com/office/drawing/2014/main" id="{CE5B041F-E3B1-9148-9049-96B4CFC02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20287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2561" y="140207"/>
            <a:ext cx="6391275" cy="1858010"/>
            <a:chOff x="1392561" y="140207"/>
            <a:chExt cx="6391275" cy="1858010"/>
          </a:xfrm>
        </p:grpSpPr>
        <p:sp>
          <p:nvSpPr>
            <p:cNvPr id="3" name="object 3"/>
            <p:cNvSpPr/>
            <p:nvPr/>
          </p:nvSpPr>
          <p:spPr>
            <a:xfrm>
              <a:off x="1392561" y="140207"/>
              <a:ext cx="6390848" cy="5608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6391" y="468630"/>
              <a:ext cx="2856864" cy="152946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946400" marR="5080" indent="-2229485">
              <a:lnSpc>
                <a:spcPts val="5800"/>
              </a:lnSpc>
              <a:spcBef>
                <a:spcPts val="860"/>
              </a:spcBef>
            </a:pPr>
            <a:r>
              <a:rPr dirty="0"/>
              <a:t>How these fit into</a:t>
            </a:r>
            <a:r>
              <a:rPr spc="-114" dirty="0"/>
              <a:t> </a:t>
            </a:r>
            <a:r>
              <a:rPr dirty="0"/>
              <a:t>the  </a:t>
            </a:r>
            <a:r>
              <a:rPr spc="-5" dirty="0"/>
              <a:t>Wheel</a:t>
            </a:r>
          </a:p>
        </p:txBody>
      </p:sp>
      <p:sp>
        <p:nvSpPr>
          <p:cNvPr id="6" name="object 6"/>
          <p:cNvSpPr/>
          <p:nvPr/>
        </p:nvSpPr>
        <p:spPr>
          <a:xfrm>
            <a:off x="1673351" y="1447854"/>
            <a:ext cx="5795384" cy="4677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9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5798A7AA-7F81-A044-A177-1A3D6C92D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pic>
        <p:nvPicPr>
          <p:cNvPr id="10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3CA347A4-1FD3-C840-8B76-94D1089FBE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76486" y="3022600"/>
            <a:ext cx="812800" cy="812800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D6F0D60E-D4C3-7740-9155-FD4BBFD12491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0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161" y="140207"/>
            <a:ext cx="7562215" cy="1858010"/>
            <a:chOff x="821161" y="140207"/>
            <a:chExt cx="7562215" cy="1858010"/>
          </a:xfrm>
        </p:grpSpPr>
        <p:sp>
          <p:nvSpPr>
            <p:cNvPr id="3" name="object 3"/>
            <p:cNvSpPr/>
            <p:nvPr/>
          </p:nvSpPr>
          <p:spPr>
            <a:xfrm>
              <a:off x="821161" y="140207"/>
              <a:ext cx="7562156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32454" y="468630"/>
              <a:ext cx="1864868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442335" marR="5080" indent="-3296920">
              <a:lnSpc>
                <a:spcPts val="5800"/>
              </a:lnSpc>
              <a:spcBef>
                <a:spcPts val="860"/>
              </a:spcBef>
            </a:pPr>
            <a:r>
              <a:rPr dirty="0"/>
              <a:t>Flow among activities</a:t>
            </a:r>
            <a:r>
              <a:rPr spc="-114" dirty="0"/>
              <a:t> </a:t>
            </a:r>
            <a:r>
              <a:rPr dirty="0"/>
              <a:t>for  </a:t>
            </a:r>
            <a:r>
              <a:rPr spc="-5" dirty="0"/>
              <a:t>UX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28189"/>
            <a:ext cx="6515734" cy="30981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Activities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iterate,</a:t>
            </a:r>
            <a:r>
              <a:rPr sz="3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overlap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Process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managed with</a:t>
            </a:r>
            <a:r>
              <a:rPr sz="3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activity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transition criteria</a:t>
            </a:r>
            <a:endParaRPr sz="3600">
              <a:latin typeface="Arial"/>
              <a:cs typeface="Arial"/>
            </a:endParaRPr>
          </a:p>
          <a:p>
            <a:pPr marL="355600" marR="639445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Main goal: Move forward</a:t>
            </a:r>
            <a:r>
              <a:rPr sz="36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to  production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0" name="a24x10.mp3" descr="a24x10.mp3">
            <a:hlinkClick r:id="" action="ppaction://media"/>
            <a:extLst>
              <a:ext uri="{FF2B5EF4-FFF2-40B4-BE49-F238E27FC236}">
                <a16:creationId xmlns:a16="http://schemas.microsoft.com/office/drawing/2014/main" id="{D41A637C-E5E7-7943-9F56-183BB87EA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49E188F6-C22D-E944-9F9C-5F052B8BBB6A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9" y="140207"/>
            <a:ext cx="7771130" cy="1858010"/>
            <a:chOff x="688349" y="140207"/>
            <a:chExt cx="7771130" cy="1858010"/>
          </a:xfrm>
        </p:grpSpPr>
        <p:sp>
          <p:nvSpPr>
            <p:cNvPr id="3" name="object 3"/>
            <p:cNvSpPr/>
            <p:nvPr/>
          </p:nvSpPr>
          <p:spPr>
            <a:xfrm>
              <a:off x="688349" y="140207"/>
              <a:ext cx="7770517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8741" y="468630"/>
              <a:ext cx="3541140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698750" marR="5080" indent="-2686050">
              <a:lnSpc>
                <a:spcPts val="5800"/>
              </a:lnSpc>
              <a:spcBef>
                <a:spcPts val="860"/>
              </a:spcBef>
            </a:pPr>
            <a:r>
              <a:rPr dirty="0"/>
              <a:t>Managing progress</a:t>
            </a:r>
            <a:r>
              <a:rPr spc="-110" dirty="0"/>
              <a:t> </a:t>
            </a:r>
            <a:r>
              <a:rPr spc="-5" dirty="0"/>
              <a:t>within  </a:t>
            </a:r>
            <a:r>
              <a:rPr dirty="0"/>
              <a:t>lifecycle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21331"/>
            <a:ext cx="6444615" cy="2012314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3600" spc="-105" dirty="0">
                <a:solidFill>
                  <a:srgbClr val="404040"/>
                </a:solidFill>
                <a:latin typeface="Arial"/>
                <a:cs typeface="Arial"/>
              </a:rPr>
              <a:t>Team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must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be able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3600" spc="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decide: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leave an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Where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go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after any given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revisit a previous process</a:t>
            </a:r>
            <a:r>
              <a:rPr sz="2400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11.mp3" descr="a24x11.mp3">
            <a:hlinkClick r:id="" action="ppaction://media"/>
            <a:extLst>
              <a:ext uri="{FF2B5EF4-FFF2-40B4-BE49-F238E27FC236}">
                <a16:creationId xmlns:a16="http://schemas.microsoft.com/office/drawing/2014/main" id="{979334BE-EE7B-B043-B6CB-03D0E7225E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A20DAA8F-115C-7241-ABDF-9A51B9120DBD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9" y="140207"/>
            <a:ext cx="7771130" cy="1858010"/>
            <a:chOff x="688349" y="140207"/>
            <a:chExt cx="7771130" cy="1858010"/>
          </a:xfrm>
        </p:grpSpPr>
        <p:sp>
          <p:nvSpPr>
            <p:cNvPr id="3" name="object 3"/>
            <p:cNvSpPr/>
            <p:nvPr/>
          </p:nvSpPr>
          <p:spPr>
            <a:xfrm>
              <a:off x="688349" y="140207"/>
              <a:ext cx="7770517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8741" y="468630"/>
              <a:ext cx="3352291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698750" marR="5080" indent="-2686050">
              <a:lnSpc>
                <a:spcPts val="5800"/>
              </a:lnSpc>
              <a:spcBef>
                <a:spcPts val="860"/>
              </a:spcBef>
            </a:pPr>
            <a:r>
              <a:rPr dirty="0"/>
              <a:t>Managing progress</a:t>
            </a:r>
            <a:r>
              <a:rPr spc="-110" dirty="0"/>
              <a:t> </a:t>
            </a:r>
            <a:r>
              <a:rPr spc="-5" dirty="0"/>
              <a:t>within  </a:t>
            </a:r>
            <a:r>
              <a:rPr dirty="0"/>
              <a:t>lifecycle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21331"/>
            <a:ext cx="7785734" cy="310959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3600" spc="-105" dirty="0">
                <a:solidFill>
                  <a:srgbClr val="404040"/>
                </a:solidFill>
                <a:latin typeface="Arial"/>
                <a:cs typeface="Arial"/>
              </a:rPr>
              <a:t>Team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must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be able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3600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decide:</a:t>
            </a:r>
            <a:endParaRPr sz="3600">
              <a:latin typeface="Arial"/>
              <a:cs typeface="Arial"/>
            </a:endParaRPr>
          </a:p>
          <a:p>
            <a:pPr marL="755650" marR="564515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stop making transitions and proceed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  <a:p>
            <a:pPr marL="1155065" marR="157480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Answers depend on transition criterion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end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  each process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  <a:p>
            <a:pPr marL="1155065" marR="5080" lvl="2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Based on whether designers have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met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goals and  objectives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current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iteration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12.mp3" descr="a24x12.mp3">
            <a:hlinkClick r:id="" action="ppaction://media"/>
            <a:extLst>
              <a:ext uri="{FF2B5EF4-FFF2-40B4-BE49-F238E27FC236}">
                <a16:creationId xmlns:a16="http://schemas.microsoft.com/office/drawing/2014/main" id="{4E30A149-B2D1-4449-85A5-F8022CBD6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E8B56B8-5B27-4D40-93CE-470D00AA9D42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9" y="140207"/>
            <a:ext cx="7771130" cy="1858010"/>
            <a:chOff x="688349" y="140207"/>
            <a:chExt cx="7771130" cy="1858010"/>
          </a:xfrm>
        </p:grpSpPr>
        <p:sp>
          <p:nvSpPr>
            <p:cNvPr id="3" name="object 3"/>
            <p:cNvSpPr/>
            <p:nvPr/>
          </p:nvSpPr>
          <p:spPr>
            <a:xfrm>
              <a:off x="688349" y="140207"/>
              <a:ext cx="7770517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8741" y="468630"/>
              <a:ext cx="3352291" cy="1529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698750" marR="5080" indent="-2686050">
              <a:lnSpc>
                <a:spcPts val="5800"/>
              </a:lnSpc>
              <a:spcBef>
                <a:spcPts val="860"/>
              </a:spcBef>
            </a:pPr>
            <a:r>
              <a:rPr dirty="0"/>
              <a:t>Managing progress</a:t>
            </a:r>
            <a:r>
              <a:rPr spc="-110" dirty="0"/>
              <a:t> </a:t>
            </a:r>
            <a:r>
              <a:rPr spc="-5" dirty="0"/>
              <a:t>within  </a:t>
            </a:r>
            <a:r>
              <a:rPr dirty="0"/>
              <a:t>lifecycle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21331"/>
            <a:ext cx="6800215" cy="157353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Resources limits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Especially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time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budget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trump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other criteria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stopping</a:t>
            </a:r>
            <a:r>
              <a:rPr sz="2400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a24x13.mp3" descr="a24x13.mp3">
            <a:hlinkClick r:id="" action="ppaction://media"/>
            <a:extLst>
              <a:ext uri="{FF2B5EF4-FFF2-40B4-BE49-F238E27FC236}">
                <a16:creationId xmlns:a16="http://schemas.microsoft.com/office/drawing/2014/main" id="{8C5E9E24-ABF7-E440-96BF-209964524F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CA3E9EBA-B2D7-5641-A84C-716AC3404E9A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5231" y="194004"/>
            <a:ext cx="7928609" cy="1761489"/>
            <a:chOff x="615231" y="194004"/>
            <a:chExt cx="7928609" cy="1761489"/>
          </a:xfrm>
        </p:grpSpPr>
        <p:sp>
          <p:nvSpPr>
            <p:cNvPr id="3" name="object 3"/>
            <p:cNvSpPr/>
            <p:nvPr/>
          </p:nvSpPr>
          <p:spPr>
            <a:xfrm>
              <a:off x="615231" y="194004"/>
              <a:ext cx="7928170" cy="6374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7454" y="565404"/>
              <a:ext cx="5673979" cy="1390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5333"/>
            <a:ext cx="7950200" cy="15093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552575" marR="5080" indent="-1540510">
              <a:lnSpc>
                <a:spcPts val="5800"/>
              </a:lnSpc>
              <a:spcBef>
                <a:spcPts val="360"/>
              </a:spcBef>
            </a:pPr>
            <a:r>
              <a:rPr sz="4900" dirty="0"/>
              <a:t>Project parameters</a:t>
            </a:r>
            <a:r>
              <a:rPr sz="4900" spc="-75" dirty="0"/>
              <a:t> </a:t>
            </a:r>
            <a:r>
              <a:rPr sz="4900" dirty="0"/>
              <a:t>influence  choice of</a:t>
            </a:r>
            <a:r>
              <a:rPr sz="4900" spc="-20" dirty="0"/>
              <a:t> </a:t>
            </a:r>
            <a:r>
              <a:rPr sz="4900" dirty="0"/>
              <a:t>process</a:t>
            </a:r>
            <a:endParaRPr sz="4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21331"/>
            <a:ext cx="6922134" cy="376364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3600" spc="-45" dirty="0">
                <a:solidFill>
                  <a:srgbClr val="404040"/>
                </a:solidFill>
                <a:latin typeface="Arial"/>
                <a:cs typeface="Arial"/>
              </a:rPr>
              <a:t>Tolerance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3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risk</a:t>
            </a:r>
            <a:endParaRPr sz="3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things going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wrong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features or requirements being</a:t>
            </a:r>
            <a:r>
              <a:rPr sz="24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missing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565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 not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meeting needs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users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30"/>
              </a:spcBef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less tolerance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3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risks—the 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more need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rigor and  </a:t>
            </a:r>
            <a:r>
              <a:rPr sz="3600" dirty="0">
                <a:solidFill>
                  <a:srgbClr val="404040"/>
                </a:solidFill>
                <a:latin typeface="Arial"/>
                <a:cs typeface="Arial"/>
              </a:rPr>
              <a:t>completeness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3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Arial"/>
                <a:cs typeface="Arial"/>
              </a:rPr>
              <a:t>process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9" name="a24x14.mp3" descr="a24x14.mp3">
            <a:hlinkClick r:id="" action="ppaction://media"/>
            <a:extLst>
              <a:ext uri="{FF2B5EF4-FFF2-40B4-BE49-F238E27FC236}">
                <a16:creationId xmlns:a16="http://schemas.microsoft.com/office/drawing/2014/main" id="{CEB588A1-891E-844A-8FA3-A9EC3D5FF2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397E1EA1-66C3-A743-89A0-358C4F5D8C58}"/>
              </a:ext>
            </a:extLst>
          </p:cNvPr>
          <p:cNvSpPr txBox="1"/>
          <p:nvPr/>
        </p:nvSpPr>
        <p:spPr>
          <a:xfrm>
            <a:off x="2118614" y="6305412"/>
            <a:ext cx="4847590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/>
              <a:t>© Kristian </a:t>
            </a:r>
            <a:r>
              <a:rPr lang="en-US" sz="1000" spc="-5" dirty="0" err="1"/>
              <a:t>Secor</a:t>
            </a:r>
            <a:r>
              <a:rPr lang="en-US" sz="1000" spc="-5" dirty="0"/>
              <a:t> 2020 UC San Diego Extension Online Learning Course: User Interface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1151</Words>
  <Application>Microsoft Macintosh PowerPoint</Application>
  <PresentationFormat>On-screen Show (4:3)</PresentationFormat>
  <Paragraphs>153</Paragraphs>
  <Slides>27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Wingdings</vt:lpstr>
      <vt:lpstr>Office Theme</vt:lpstr>
      <vt:lpstr>Session #2: The Wheel</vt:lpstr>
      <vt:lpstr>The Wheel</vt:lpstr>
      <vt:lpstr>Four basic abstract  activities</vt:lpstr>
      <vt:lpstr>How these fit into the  Wheel</vt:lpstr>
      <vt:lpstr>Flow among activities for  UX</vt:lpstr>
      <vt:lpstr>Managing progress within  lifecycle</vt:lpstr>
      <vt:lpstr>Managing progress within  lifecycle</vt:lpstr>
      <vt:lpstr>Managing progress within  lifecycle</vt:lpstr>
      <vt:lpstr>Project parameters influence  choice of process</vt:lpstr>
      <vt:lpstr>Project parameters influence  choice of process</vt:lpstr>
      <vt:lpstr>Project parameters influence  choice of process</vt:lpstr>
      <vt:lpstr>Mapping project parameters  to process choices</vt:lpstr>
      <vt:lpstr>The system complexity  space</vt:lpstr>
      <vt:lpstr>Interaction complexity</vt:lpstr>
      <vt:lpstr>Work domain complexity</vt:lpstr>
      <vt:lpstr>Influence of system type  on process choice</vt:lpstr>
      <vt:lpstr>Influence of system type  on process choice</vt:lpstr>
      <vt:lpstr>Influence of system type  on process choice</vt:lpstr>
      <vt:lpstr>Influence of system type  on process choice</vt:lpstr>
      <vt:lpstr>Influence of system type  on process choice</vt:lpstr>
      <vt:lpstr>Meet the user interface team</vt:lpstr>
      <vt:lpstr>Meet the user interface  team</vt:lpstr>
      <vt:lpstr>Meet the user interface  team</vt:lpstr>
      <vt:lpstr>Meet the user interface  team</vt:lpstr>
      <vt:lpstr>Meet the user interface  team</vt:lpstr>
      <vt:lpstr>Iteration</vt:lpstr>
      <vt:lpstr>UX iteration scope limited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Toxicology</dc:title>
  <dc:creator>gfurman</dc:creator>
  <cp:lastModifiedBy>Kristian Secor</cp:lastModifiedBy>
  <cp:revision>9</cp:revision>
  <dcterms:created xsi:type="dcterms:W3CDTF">2020-10-03T16:20:27Z</dcterms:created>
  <dcterms:modified xsi:type="dcterms:W3CDTF">2020-10-10T16:24:15Z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2020-10-03T00:00:00Z</vt:filetime>
  </property>
</Properties>
</file>