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>
      <p:cViewPr varScale="1">
        <p:scale>
          <a:sx n="102" d="100"/>
          <a:sy n="102" d="100"/>
        </p:scale>
        <p:origin x="1384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C3E8F-0CA5-C04C-918C-DBD464D7434B}" type="datetimeFigureOut">
              <a:rPr lang="en-US" smtClean="0"/>
              <a:t>5/7/18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B9578-E33B-2749-B14A-AC24DCBA1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64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B9578-E33B-2749-B14A-AC24DCBA19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94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6107A-5094-9A49-A232-709700168771}" type="datetime1">
              <a:rPr lang="en-US" smtClean="0"/>
              <a:t>5/7/18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B10DB-9154-4E48-BCF7-B6924AD9C2BC}" type="datetime1">
              <a:rPr lang="en-US" smtClean="0"/>
              <a:t>5/7/18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70483" y="1662938"/>
            <a:ext cx="2572385" cy="3683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367528" y="1666747"/>
            <a:ext cx="2985134" cy="4049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4473E-DD3A-B845-9E77-0AB2927118D0}" type="datetime1">
              <a:rPr lang="en-US" smtClean="0"/>
              <a:t>5/7/18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90303-8DC3-144C-9DA4-70F62E03029C}" type="datetime1">
              <a:rPr lang="en-US" smtClean="0"/>
              <a:t>5/7/18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767B4-A216-5F45-B873-FCDA77A9B0D2}" type="datetime1">
              <a:rPr lang="en-US" smtClean="0"/>
              <a:t>5/7/18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81000" y="533400"/>
            <a:ext cx="8305800" cy="5715000"/>
          </a:xfrm>
          <a:custGeom>
            <a:avLst/>
            <a:gdLst/>
            <a:ahLst/>
            <a:cxnLst/>
            <a:rect l="l" t="t" r="r" b="b"/>
            <a:pathLst>
              <a:path w="8305800" h="5715000">
                <a:moveTo>
                  <a:pt x="0" y="784478"/>
                </a:moveTo>
                <a:lnTo>
                  <a:pt x="1435" y="736726"/>
                </a:lnTo>
                <a:lnTo>
                  <a:pt x="5676" y="689610"/>
                </a:lnTo>
                <a:lnTo>
                  <a:pt x="12636" y="643509"/>
                </a:lnTo>
                <a:lnTo>
                  <a:pt x="22250" y="598170"/>
                </a:lnTo>
                <a:lnTo>
                  <a:pt x="34429" y="553974"/>
                </a:lnTo>
                <a:lnTo>
                  <a:pt x="49085" y="510794"/>
                </a:lnTo>
                <a:lnTo>
                  <a:pt x="66128" y="468757"/>
                </a:lnTo>
                <a:lnTo>
                  <a:pt x="85509" y="427989"/>
                </a:lnTo>
                <a:lnTo>
                  <a:pt x="107111" y="388620"/>
                </a:lnTo>
                <a:lnTo>
                  <a:pt x="130860" y="350520"/>
                </a:lnTo>
                <a:lnTo>
                  <a:pt x="156692" y="314071"/>
                </a:lnTo>
                <a:lnTo>
                  <a:pt x="184505" y="279019"/>
                </a:lnTo>
                <a:lnTo>
                  <a:pt x="214223" y="245745"/>
                </a:lnTo>
                <a:lnTo>
                  <a:pt x="245770" y="214249"/>
                </a:lnTo>
                <a:lnTo>
                  <a:pt x="279057" y="184530"/>
                </a:lnTo>
                <a:lnTo>
                  <a:pt x="314007" y="156717"/>
                </a:lnTo>
                <a:lnTo>
                  <a:pt x="350532" y="130937"/>
                </a:lnTo>
                <a:lnTo>
                  <a:pt x="388543" y="107061"/>
                </a:lnTo>
                <a:lnTo>
                  <a:pt x="427977" y="85471"/>
                </a:lnTo>
                <a:lnTo>
                  <a:pt x="468744" y="66166"/>
                </a:lnTo>
                <a:lnTo>
                  <a:pt x="510768" y="49022"/>
                </a:lnTo>
                <a:lnTo>
                  <a:pt x="553948" y="34416"/>
                </a:lnTo>
                <a:lnTo>
                  <a:pt x="598220" y="22225"/>
                </a:lnTo>
                <a:lnTo>
                  <a:pt x="643483" y="12700"/>
                </a:lnTo>
                <a:lnTo>
                  <a:pt x="689686" y="5714"/>
                </a:lnTo>
                <a:lnTo>
                  <a:pt x="736714" y="1397"/>
                </a:lnTo>
                <a:lnTo>
                  <a:pt x="784504" y="0"/>
                </a:lnTo>
                <a:lnTo>
                  <a:pt x="7521321" y="0"/>
                </a:lnTo>
                <a:lnTo>
                  <a:pt x="7569073" y="1397"/>
                </a:lnTo>
                <a:lnTo>
                  <a:pt x="7616190" y="5714"/>
                </a:lnTo>
                <a:lnTo>
                  <a:pt x="7662291" y="12700"/>
                </a:lnTo>
                <a:lnTo>
                  <a:pt x="7707630" y="22225"/>
                </a:lnTo>
                <a:lnTo>
                  <a:pt x="7751826" y="34416"/>
                </a:lnTo>
                <a:lnTo>
                  <a:pt x="7795006" y="49022"/>
                </a:lnTo>
                <a:lnTo>
                  <a:pt x="7837043" y="66166"/>
                </a:lnTo>
                <a:lnTo>
                  <a:pt x="7877809" y="85471"/>
                </a:lnTo>
                <a:lnTo>
                  <a:pt x="7917180" y="107061"/>
                </a:lnTo>
                <a:lnTo>
                  <a:pt x="7955280" y="130937"/>
                </a:lnTo>
                <a:lnTo>
                  <a:pt x="7991729" y="156717"/>
                </a:lnTo>
                <a:lnTo>
                  <a:pt x="8026781" y="184530"/>
                </a:lnTo>
                <a:lnTo>
                  <a:pt x="8060055" y="214249"/>
                </a:lnTo>
                <a:lnTo>
                  <a:pt x="8091551" y="245745"/>
                </a:lnTo>
                <a:lnTo>
                  <a:pt x="8121269" y="279019"/>
                </a:lnTo>
                <a:lnTo>
                  <a:pt x="8149082" y="314071"/>
                </a:lnTo>
                <a:lnTo>
                  <a:pt x="8174863" y="350520"/>
                </a:lnTo>
                <a:lnTo>
                  <a:pt x="8198739" y="388620"/>
                </a:lnTo>
                <a:lnTo>
                  <a:pt x="8220329" y="427989"/>
                </a:lnTo>
                <a:lnTo>
                  <a:pt x="8239633" y="468757"/>
                </a:lnTo>
                <a:lnTo>
                  <a:pt x="8256651" y="510794"/>
                </a:lnTo>
                <a:lnTo>
                  <a:pt x="8271383" y="553974"/>
                </a:lnTo>
                <a:lnTo>
                  <a:pt x="8283575" y="598170"/>
                </a:lnTo>
                <a:lnTo>
                  <a:pt x="8293100" y="643509"/>
                </a:lnTo>
                <a:lnTo>
                  <a:pt x="8300084" y="689610"/>
                </a:lnTo>
                <a:lnTo>
                  <a:pt x="8304403" y="736726"/>
                </a:lnTo>
                <a:lnTo>
                  <a:pt x="8305800" y="784478"/>
                </a:lnTo>
                <a:lnTo>
                  <a:pt x="8305800" y="4930521"/>
                </a:lnTo>
                <a:lnTo>
                  <a:pt x="8304403" y="4978273"/>
                </a:lnTo>
                <a:lnTo>
                  <a:pt x="8300084" y="5025390"/>
                </a:lnTo>
                <a:lnTo>
                  <a:pt x="8293100" y="5071529"/>
                </a:lnTo>
                <a:lnTo>
                  <a:pt x="8283575" y="5116804"/>
                </a:lnTo>
                <a:lnTo>
                  <a:pt x="8271383" y="5161064"/>
                </a:lnTo>
                <a:lnTo>
                  <a:pt x="8256651" y="5204244"/>
                </a:lnTo>
                <a:lnTo>
                  <a:pt x="8239633" y="5246255"/>
                </a:lnTo>
                <a:lnTo>
                  <a:pt x="8220329" y="5287022"/>
                </a:lnTo>
                <a:lnTo>
                  <a:pt x="8198739" y="5326456"/>
                </a:lnTo>
                <a:lnTo>
                  <a:pt x="8174863" y="5364480"/>
                </a:lnTo>
                <a:lnTo>
                  <a:pt x="8149082" y="5401005"/>
                </a:lnTo>
                <a:lnTo>
                  <a:pt x="8121269" y="5435942"/>
                </a:lnTo>
                <a:lnTo>
                  <a:pt x="8091551" y="5469229"/>
                </a:lnTo>
                <a:lnTo>
                  <a:pt x="8060055" y="5500776"/>
                </a:lnTo>
                <a:lnTo>
                  <a:pt x="8026781" y="5530494"/>
                </a:lnTo>
                <a:lnTo>
                  <a:pt x="7991729" y="5558307"/>
                </a:lnTo>
                <a:lnTo>
                  <a:pt x="7955280" y="5584139"/>
                </a:lnTo>
                <a:lnTo>
                  <a:pt x="7917180" y="5607888"/>
                </a:lnTo>
                <a:lnTo>
                  <a:pt x="7877809" y="5629490"/>
                </a:lnTo>
                <a:lnTo>
                  <a:pt x="7837043" y="5648871"/>
                </a:lnTo>
                <a:lnTo>
                  <a:pt x="7795006" y="5665914"/>
                </a:lnTo>
                <a:lnTo>
                  <a:pt x="7751826" y="5680570"/>
                </a:lnTo>
                <a:lnTo>
                  <a:pt x="7707630" y="5692749"/>
                </a:lnTo>
                <a:lnTo>
                  <a:pt x="7662291" y="5702363"/>
                </a:lnTo>
                <a:lnTo>
                  <a:pt x="7616190" y="5709323"/>
                </a:lnTo>
                <a:lnTo>
                  <a:pt x="7569073" y="5713564"/>
                </a:lnTo>
                <a:lnTo>
                  <a:pt x="7521321" y="5715000"/>
                </a:lnTo>
                <a:lnTo>
                  <a:pt x="784491" y="5715000"/>
                </a:lnTo>
                <a:lnTo>
                  <a:pt x="736714" y="5713564"/>
                </a:lnTo>
                <a:lnTo>
                  <a:pt x="689686" y="5709323"/>
                </a:lnTo>
                <a:lnTo>
                  <a:pt x="643483" y="5702363"/>
                </a:lnTo>
                <a:lnTo>
                  <a:pt x="598220" y="5692749"/>
                </a:lnTo>
                <a:lnTo>
                  <a:pt x="553948" y="5680570"/>
                </a:lnTo>
                <a:lnTo>
                  <a:pt x="510768" y="5665914"/>
                </a:lnTo>
                <a:lnTo>
                  <a:pt x="468744" y="5648871"/>
                </a:lnTo>
                <a:lnTo>
                  <a:pt x="427977" y="5629490"/>
                </a:lnTo>
                <a:lnTo>
                  <a:pt x="388543" y="5607888"/>
                </a:lnTo>
                <a:lnTo>
                  <a:pt x="350532" y="5584139"/>
                </a:lnTo>
                <a:lnTo>
                  <a:pt x="314007" y="5558307"/>
                </a:lnTo>
                <a:lnTo>
                  <a:pt x="279057" y="5530494"/>
                </a:lnTo>
                <a:lnTo>
                  <a:pt x="245770" y="5500776"/>
                </a:lnTo>
                <a:lnTo>
                  <a:pt x="214223" y="5469229"/>
                </a:lnTo>
                <a:lnTo>
                  <a:pt x="184505" y="5435942"/>
                </a:lnTo>
                <a:lnTo>
                  <a:pt x="156692" y="5401005"/>
                </a:lnTo>
                <a:lnTo>
                  <a:pt x="130860" y="5364480"/>
                </a:lnTo>
                <a:lnTo>
                  <a:pt x="107111" y="5326456"/>
                </a:lnTo>
                <a:lnTo>
                  <a:pt x="85509" y="5287022"/>
                </a:lnTo>
                <a:lnTo>
                  <a:pt x="66128" y="5246255"/>
                </a:lnTo>
                <a:lnTo>
                  <a:pt x="49085" y="5204244"/>
                </a:lnTo>
                <a:lnTo>
                  <a:pt x="34429" y="5161064"/>
                </a:lnTo>
                <a:lnTo>
                  <a:pt x="22250" y="5116804"/>
                </a:lnTo>
                <a:lnTo>
                  <a:pt x="12636" y="5071529"/>
                </a:lnTo>
                <a:lnTo>
                  <a:pt x="5676" y="5025390"/>
                </a:lnTo>
                <a:lnTo>
                  <a:pt x="1435" y="4978273"/>
                </a:lnTo>
                <a:lnTo>
                  <a:pt x="0" y="4930521"/>
                </a:lnTo>
                <a:lnTo>
                  <a:pt x="0" y="784478"/>
                </a:lnTo>
                <a:close/>
              </a:path>
            </a:pathLst>
          </a:custGeom>
          <a:ln w="50800">
            <a:solidFill>
              <a:srgbClr val="A9AF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51129"/>
            <a:ext cx="8534400" cy="1220470"/>
          </a:xfrm>
          <a:custGeom>
            <a:avLst/>
            <a:gdLst/>
            <a:ahLst/>
            <a:cxnLst/>
            <a:rect l="l" t="t" r="r" b="b"/>
            <a:pathLst>
              <a:path w="8534400" h="1220470">
                <a:moveTo>
                  <a:pt x="7924800" y="0"/>
                </a:moveTo>
                <a:lnTo>
                  <a:pt x="0" y="1270"/>
                </a:lnTo>
                <a:lnTo>
                  <a:pt x="0" y="1220470"/>
                </a:lnTo>
                <a:lnTo>
                  <a:pt x="7923530" y="1220470"/>
                </a:lnTo>
                <a:lnTo>
                  <a:pt x="7971282" y="1218692"/>
                </a:lnTo>
                <a:lnTo>
                  <a:pt x="8018145" y="1213231"/>
                </a:lnTo>
                <a:lnTo>
                  <a:pt x="8063738" y="1204341"/>
                </a:lnTo>
                <a:lnTo>
                  <a:pt x="8108060" y="1192149"/>
                </a:lnTo>
                <a:lnTo>
                  <a:pt x="8150986" y="1176909"/>
                </a:lnTo>
                <a:lnTo>
                  <a:pt x="8192389" y="1158494"/>
                </a:lnTo>
                <a:lnTo>
                  <a:pt x="8232013" y="1137158"/>
                </a:lnTo>
                <a:lnTo>
                  <a:pt x="8269858" y="1113155"/>
                </a:lnTo>
                <a:lnTo>
                  <a:pt x="8305800" y="1086485"/>
                </a:lnTo>
                <a:lnTo>
                  <a:pt x="8339582" y="1057402"/>
                </a:lnTo>
                <a:lnTo>
                  <a:pt x="8371078" y="1025779"/>
                </a:lnTo>
                <a:lnTo>
                  <a:pt x="8400288" y="992124"/>
                </a:lnTo>
                <a:lnTo>
                  <a:pt x="8427085" y="956310"/>
                </a:lnTo>
                <a:lnTo>
                  <a:pt x="8451088" y="918464"/>
                </a:lnTo>
                <a:lnTo>
                  <a:pt x="8472424" y="878840"/>
                </a:lnTo>
                <a:lnTo>
                  <a:pt x="8490712" y="837692"/>
                </a:lnTo>
                <a:lnTo>
                  <a:pt x="8506079" y="794766"/>
                </a:lnTo>
                <a:lnTo>
                  <a:pt x="8518271" y="750570"/>
                </a:lnTo>
                <a:lnTo>
                  <a:pt x="8527161" y="705104"/>
                </a:lnTo>
                <a:lnTo>
                  <a:pt x="8532622" y="658495"/>
                </a:lnTo>
                <a:lnTo>
                  <a:pt x="8534400" y="610870"/>
                </a:lnTo>
                <a:lnTo>
                  <a:pt x="8532622" y="563118"/>
                </a:lnTo>
                <a:lnTo>
                  <a:pt x="8527161" y="516382"/>
                </a:lnTo>
                <a:lnTo>
                  <a:pt x="8518271" y="470789"/>
                </a:lnTo>
                <a:lnTo>
                  <a:pt x="8506079" y="426466"/>
                </a:lnTo>
                <a:lnTo>
                  <a:pt x="8490839" y="383667"/>
                </a:lnTo>
                <a:lnTo>
                  <a:pt x="8472424" y="342265"/>
                </a:lnTo>
                <a:lnTo>
                  <a:pt x="8451088" y="302641"/>
                </a:lnTo>
                <a:lnTo>
                  <a:pt x="8427085" y="264922"/>
                </a:lnTo>
                <a:lnTo>
                  <a:pt x="8400415" y="229108"/>
                </a:lnTo>
                <a:lnTo>
                  <a:pt x="8371332" y="195325"/>
                </a:lnTo>
                <a:lnTo>
                  <a:pt x="8339708" y="163829"/>
                </a:lnTo>
                <a:lnTo>
                  <a:pt x="8306054" y="134620"/>
                </a:lnTo>
                <a:lnTo>
                  <a:pt x="8270240" y="107950"/>
                </a:lnTo>
                <a:lnTo>
                  <a:pt x="8232394" y="83947"/>
                </a:lnTo>
                <a:lnTo>
                  <a:pt x="8192770" y="62611"/>
                </a:lnTo>
                <a:lnTo>
                  <a:pt x="8151622" y="44196"/>
                </a:lnTo>
                <a:lnTo>
                  <a:pt x="8108696" y="28828"/>
                </a:lnTo>
                <a:lnTo>
                  <a:pt x="8064500" y="16510"/>
                </a:lnTo>
                <a:lnTo>
                  <a:pt x="8019033" y="7493"/>
                </a:lnTo>
                <a:lnTo>
                  <a:pt x="7972425" y="2031"/>
                </a:lnTo>
                <a:lnTo>
                  <a:pt x="7924800" y="0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1219200"/>
            <a:ext cx="8077200" cy="0"/>
          </a:xfrm>
          <a:custGeom>
            <a:avLst/>
            <a:gdLst/>
            <a:ahLst/>
            <a:cxnLst/>
            <a:rect l="l" t="t" r="r" b="b"/>
            <a:pathLst>
              <a:path w="8077200">
                <a:moveTo>
                  <a:pt x="0" y="0"/>
                </a:moveTo>
                <a:lnTo>
                  <a:pt x="8077200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1365" y="323596"/>
            <a:ext cx="8621268" cy="665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5640" y="1602485"/>
            <a:ext cx="5249545" cy="1854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36194" y="6501500"/>
            <a:ext cx="5142865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8644B-1586-2F45-84E3-3DE25500C508}" type="datetime1">
              <a:rPr lang="en-US" smtClean="0"/>
              <a:t>5/7/18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2057400"/>
            <a:ext cx="7391400" cy="3352800"/>
          </a:xfrm>
          <a:custGeom>
            <a:avLst/>
            <a:gdLst/>
            <a:ahLst/>
            <a:cxnLst/>
            <a:rect l="l" t="t" r="r" b="b"/>
            <a:pathLst>
              <a:path w="7391400" h="3352800">
                <a:moveTo>
                  <a:pt x="0" y="558800"/>
                </a:moveTo>
                <a:lnTo>
                  <a:pt x="2044" y="510539"/>
                </a:lnTo>
                <a:lnTo>
                  <a:pt x="8089" y="463550"/>
                </a:lnTo>
                <a:lnTo>
                  <a:pt x="17957" y="417702"/>
                </a:lnTo>
                <a:lnTo>
                  <a:pt x="31483" y="373507"/>
                </a:lnTo>
                <a:lnTo>
                  <a:pt x="48488" y="330835"/>
                </a:lnTo>
                <a:lnTo>
                  <a:pt x="68808" y="289940"/>
                </a:lnTo>
                <a:lnTo>
                  <a:pt x="92290" y="251078"/>
                </a:lnTo>
                <a:lnTo>
                  <a:pt x="118745" y="214375"/>
                </a:lnTo>
                <a:lnTo>
                  <a:pt x="148031" y="179959"/>
                </a:lnTo>
                <a:lnTo>
                  <a:pt x="179959" y="148082"/>
                </a:lnTo>
                <a:lnTo>
                  <a:pt x="214363" y="118745"/>
                </a:lnTo>
                <a:lnTo>
                  <a:pt x="251091" y="92328"/>
                </a:lnTo>
                <a:lnTo>
                  <a:pt x="289953" y="68834"/>
                </a:lnTo>
                <a:lnTo>
                  <a:pt x="330796" y="48513"/>
                </a:lnTo>
                <a:lnTo>
                  <a:pt x="373456" y="31496"/>
                </a:lnTo>
                <a:lnTo>
                  <a:pt x="417753" y="17907"/>
                </a:lnTo>
                <a:lnTo>
                  <a:pt x="463511" y="8127"/>
                </a:lnTo>
                <a:lnTo>
                  <a:pt x="510590" y="2032"/>
                </a:lnTo>
                <a:lnTo>
                  <a:pt x="558812" y="0"/>
                </a:lnTo>
                <a:lnTo>
                  <a:pt x="6832600" y="0"/>
                </a:lnTo>
                <a:lnTo>
                  <a:pt x="6880859" y="2032"/>
                </a:lnTo>
                <a:lnTo>
                  <a:pt x="6927850" y="8127"/>
                </a:lnTo>
                <a:lnTo>
                  <a:pt x="6973697" y="17907"/>
                </a:lnTo>
                <a:lnTo>
                  <a:pt x="7017893" y="31496"/>
                </a:lnTo>
                <a:lnTo>
                  <a:pt x="7060565" y="48513"/>
                </a:lnTo>
                <a:lnTo>
                  <a:pt x="7101458" y="68834"/>
                </a:lnTo>
                <a:lnTo>
                  <a:pt x="7140321" y="92328"/>
                </a:lnTo>
                <a:lnTo>
                  <a:pt x="7177024" y="118745"/>
                </a:lnTo>
                <a:lnTo>
                  <a:pt x="7211441" y="148082"/>
                </a:lnTo>
                <a:lnTo>
                  <a:pt x="7243318" y="179959"/>
                </a:lnTo>
                <a:lnTo>
                  <a:pt x="7272655" y="214375"/>
                </a:lnTo>
                <a:lnTo>
                  <a:pt x="7299071" y="251078"/>
                </a:lnTo>
                <a:lnTo>
                  <a:pt x="7322566" y="289940"/>
                </a:lnTo>
                <a:lnTo>
                  <a:pt x="7342885" y="330835"/>
                </a:lnTo>
                <a:lnTo>
                  <a:pt x="7359904" y="373507"/>
                </a:lnTo>
                <a:lnTo>
                  <a:pt x="7373493" y="417702"/>
                </a:lnTo>
                <a:lnTo>
                  <a:pt x="7383272" y="463550"/>
                </a:lnTo>
                <a:lnTo>
                  <a:pt x="7389368" y="510539"/>
                </a:lnTo>
                <a:lnTo>
                  <a:pt x="7391400" y="558800"/>
                </a:lnTo>
                <a:lnTo>
                  <a:pt x="7391400" y="2794000"/>
                </a:lnTo>
                <a:lnTo>
                  <a:pt x="7389368" y="2842260"/>
                </a:lnTo>
                <a:lnTo>
                  <a:pt x="7383272" y="2889250"/>
                </a:lnTo>
                <a:lnTo>
                  <a:pt x="7373493" y="2935097"/>
                </a:lnTo>
                <a:lnTo>
                  <a:pt x="7359904" y="2979293"/>
                </a:lnTo>
                <a:lnTo>
                  <a:pt x="7342885" y="3021965"/>
                </a:lnTo>
                <a:lnTo>
                  <a:pt x="7322566" y="3062859"/>
                </a:lnTo>
                <a:lnTo>
                  <a:pt x="7299071" y="3101721"/>
                </a:lnTo>
                <a:lnTo>
                  <a:pt x="7272655" y="3138424"/>
                </a:lnTo>
                <a:lnTo>
                  <a:pt x="7243318" y="3172841"/>
                </a:lnTo>
                <a:lnTo>
                  <a:pt x="7211441" y="3204718"/>
                </a:lnTo>
                <a:lnTo>
                  <a:pt x="7177024" y="3234055"/>
                </a:lnTo>
                <a:lnTo>
                  <a:pt x="7140321" y="3260471"/>
                </a:lnTo>
                <a:lnTo>
                  <a:pt x="7101458" y="3283966"/>
                </a:lnTo>
                <a:lnTo>
                  <a:pt x="7060565" y="3304286"/>
                </a:lnTo>
                <a:lnTo>
                  <a:pt x="7017893" y="3321304"/>
                </a:lnTo>
                <a:lnTo>
                  <a:pt x="6973697" y="3334893"/>
                </a:lnTo>
                <a:lnTo>
                  <a:pt x="6927850" y="3344672"/>
                </a:lnTo>
                <a:lnTo>
                  <a:pt x="6880859" y="3350768"/>
                </a:lnTo>
                <a:lnTo>
                  <a:pt x="6832600" y="3352800"/>
                </a:lnTo>
                <a:lnTo>
                  <a:pt x="558812" y="3352800"/>
                </a:lnTo>
                <a:lnTo>
                  <a:pt x="510590" y="3350768"/>
                </a:lnTo>
                <a:lnTo>
                  <a:pt x="463511" y="3344672"/>
                </a:lnTo>
                <a:lnTo>
                  <a:pt x="417753" y="3334893"/>
                </a:lnTo>
                <a:lnTo>
                  <a:pt x="373456" y="3321304"/>
                </a:lnTo>
                <a:lnTo>
                  <a:pt x="330796" y="3304286"/>
                </a:lnTo>
                <a:lnTo>
                  <a:pt x="289953" y="3283966"/>
                </a:lnTo>
                <a:lnTo>
                  <a:pt x="251091" y="3260471"/>
                </a:lnTo>
                <a:lnTo>
                  <a:pt x="214363" y="3234055"/>
                </a:lnTo>
                <a:lnTo>
                  <a:pt x="179959" y="3204718"/>
                </a:lnTo>
                <a:lnTo>
                  <a:pt x="148031" y="3172841"/>
                </a:lnTo>
                <a:lnTo>
                  <a:pt x="118745" y="3138424"/>
                </a:lnTo>
                <a:lnTo>
                  <a:pt x="92290" y="3101721"/>
                </a:lnTo>
                <a:lnTo>
                  <a:pt x="68808" y="3062859"/>
                </a:lnTo>
                <a:lnTo>
                  <a:pt x="48488" y="3021965"/>
                </a:lnTo>
                <a:lnTo>
                  <a:pt x="31483" y="2979293"/>
                </a:lnTo>
                <a:lnTo>
                  <a:pt x="17957" y="2935097"/>
                </a:lnTo>
                <a:lnTo>
                  <a:pt x="8089" y="2889250"/>
                </a:lnTo>
                <a:lnTo>
                  <a:pt x="2044" y="2842260"/>
                </a:lnTo>
                <a:lnTo>
                  <a:pt x="0" y="2794000"/>
                </a:lnTo>
                <a:lnTo>
                  <a:pt x="0" y="558800"/>
                </a:lnTo>
                <a:close/>
              </a:path>
            </a:pathLst>
          </a:custGeom>
          <a:ln w="50800">
            <a:solidFill>
              <a:srgbClr val="A9AF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8600" y="914400"/>
            <a:ext cx="7162800" cy="990600"/>
          </a:xfrm>
          <a:custGeom>
            <a:avLst/>
            <a:gdLst/>
            <a:ahLst/>
            <a:cxnLst/>
            <a:rect l="l" t="t" r="r" b="b"/>
            <a:pathLst>
              <a:path w="7162800" h="990600">
                <a:moveTo>
                  <a:pt x="0" y="990600"/>
                </a:moveTo>
                <a:lnTo>
                  <a:pt x="7162800" y="990600"/>
                </a:lnTo>
                <a:lnTo>
                  <a:pt x="7162800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ln w="57150">
            <a:solidFill>
              <a:srgbClr val="A9AF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369822"/>
            <a:ext cx="8991600" cy="1830705"/>
          </a:xfrm>
          <a:custGeom>
            <a:avLst/>
            <a:gdLst/>
            <a:ahLst/>
            <a:cxnLst/>
            <a:rect l="l" t="t" r="r" b="b"/>
            <a:pathLst>
              <a:path w="8991600" h="1830705">
                <a:moveTo>
                  <a:pt x="8077200" y="0"/>
                </a:moveTo>
                <a:lnTo>
                  <a:pt x="0" y="1777"/>
                </a:lnTo>
                <a:lnTo>
                  <a:pt x="0" y="1830577"/>
                </a:lnTo>
                <a:lnTo>
                  <a:pt x="8075422" y="1830577"/>
                </a:lnTo>
                <a:lnTo>
                  <a:pt x="8124190" y="1829307"/>
                </a:lnTo>
                <a:lnTo>
                  <a:pt x="8172196" y="1825498"/>
                </a:lnTo>
                <a:lnTo>
                  <a:pt x="8219440" y="1819402"/>
                </a:lnTo>
                <a:lnTo>
                  <a:pt x="8266049" y="1810765"/>
                </a:lnTo>
                <a:lnTo>
                  <a:pt x="8311642" y="1799970"/>
                </a:lnTo>
                <a:lnTo>
                  <a:pt x="8356346" y="1786763"/>
                </a:lnTo>
                <a:lnTo>
                  <a:pt x="8400161" y="1771523"/>
                </a:lnTo>
                <a:lnTo>
                  <a:pt x="8442833" y="1754124"/>
                </a:lnTo>
                <a:lnTo>
                  <a:pt x="8484489" y="1734692"/>
                </a:lnTo>
                <a:lnTo>
                  <a:pt x="8524875" y="1713229"/>
                </a:lnTo>
                <a:lnTo>
                  <a:pt x="8564118" y="1689862"/>
                </a:lnTo>
                <a:lnTo>
                  <a:pt x="8601964" y="1664715"/>
                </a:lnTo>
                <a:lnTo>
                  <a:pt x="8638540" y="1637664"/>
                </a:lnTo>
                <a:lnTo>
                  <a:pt x="8673592" y="1608836"/>
                </a:lnTo>
                <a:lnTo>
                  <a:pt x="8707247" y="1578482"/>
                </a:lnTo>
                <a:lnTo>
                  <a:pt x="8739378" y="1546478"/>
                </a:lnTo>
                <a:lnTo>
                  <a:pt x="8769731" y="1512824"/>
                </a:lnTo>
                <a:lnTo>
                  <a:pt x="8798560" y="1477772"/>
                </a:lnTo>
                <a:lnTo>
                  <a:pt x="8825611" y="1441323"/>
                </a:lnTo>
                <a:lnTo>
                  <a:pt x="8850884" y="1403477"/>
                </a:lnTo>
                <a:lnTo>
                  <a:pt x="8874252" y="1364361"/>
                </a:lnTo>
                <a:lnTo>
                  <a:pt x="8895715" y="1323975"/>
                </a:lnTo>
                <a:lnTo>
                  <a:pt x="8915146" y="1282573"/>
                </a:lnTo>
                <a:lnTo>
                  <a:pt x="8932545" y="1239901"/>
                </a:lnTo>
                <a:lnTo>
                  <a:pt x="8947785" y="1196213"/>
                </a:lnTo>
                <a:lnTo>
                  <a:pt x="8960993" y="1151636"/>
                </a:lnTo>
                <a:lnTo>
                  <a:pt x="8971788" y="1106169"/>
                </a:lnTo>
                <a:lnTo>
                  <a:pt x="8980424" y="1059688"/>
                </a:lnTo>
                <a:lnTo>
                  <a:pt x="8986520" y="1012570"/>
                </a:lnTo>
                <a:lnTo>
                  <a:pt x="8990330" y="964691"/>
                </a:lnTo>
                <a:lnTo>
                  <a:pt x="8991600" y="916177"/>
                </a:lnTo>
                <a:lnTo>
                  <a:pt x="8990330" y="867410"/>
                </a:lnTo>
                <a:lnTo>
                  <a:pt x="8986520" y="819403"/>
                </a:lnTo>
                <a:lnTo>
                  <a:pt x="8980424" y="772160"/>
                </a:lnTo>
                <a:lnTo>
                  <a:pt x="8971788" y="725677"/>
                </a:lnTo>
                <a:lnTo>
                  <a:pt x="8960993" y="680085"/>
                </a:lnTo>
                <a:lnTo>
                  <a:pt x="8947785" y="635380"/>
                </a:lnTo>
                <a:lnTo>
                  <a:pt x="8932545" y="591692"/>
                </a:lnTo>
                <a:lnTo>
                  <a:pt x="8915146" y="549020"/>
                </a:lnTo>
                <a:lnTo>
                  <a:pt x="8895715" y="507491"/>
                </a:lnTo>
                <a:lnTo>
                  <a:pt x="8874252" y="467105"/>
                </a:lnTo>
                <a:lnTo>
                  <a:pt x="8850884" y="427989"/>
                </a:lnTo>
                <a:lnTo>
                  <a:pt x="8825738" y="390143"/>
                </a:lnTo>
                <a:lnTo>
                  <a:pt x="8798687" y="353567"/>
                </a:lnTo>
                <a:lnTo>
                  <a:pt x="8769985" y="318515"/>
                </a:lnTo>
                <a:lnTo>
                  <a:pt x="8739505" y="284988"/>
                </a:lnTo>
                <a:lnTo>
                  <a:pt x="8707501" y="252983"/>
                </a:lnTo>
                <a:lnTo>
                  <a:pt x="8673973" y="222503"/>
                </a:lnTo>
                <a:lnTo>
                  <a:pt x="8638921" y="193801"/>
                </a:lnTo>
                <a:lnTo>
                  <a:pt x="8602345" y="166750"/>
                </a:lnTo>
                <a:lnTo>
                  <a:pt x="8564626" y="141477"/>
                </a:lnTo>
                <a:lnTo>
                  <a:pt x="8525510" y="118110"/>
                </a:lnTo>
                <a:lnTo>
                  <a:pt x="8485124" y="96647"/>
                </a:lnTo>
                <a:lnTo>
                  <a:pt x="8443595" y="77215"/>
                </a:lnTo>
                <a:lnTo>
                  <a:pt x="8401050" y="59816"/>
                </a:lnTo>
                <a:lnTo>
                  <a:pt x="8357361" y="44450"/>
                </a:lnTo>
                <a:lnTo>
                  <a:pt x="8312658" y="31241"/>
                </a:lnTo>
                <a:lnTo>
                  <a:pt x="8267192" y="20319"/>
                </a:lnTo>
                <a:lnTo>
                  <a:pt x="8220836" y="11683"/>
                </a:lnTo>
                <a:lnTo>
                  <a:pt x="8173593" y="5333"/>
                </a:lnTo>
                <a:lnTo>
                  <a:pt x="8125714" y="1397"/>
                </a:lnTo>
                <a:lnTo>
                  <a:pt x="8077200" y="0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3048000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0" y="0"/>
                </a:moveTo>
                <a:lnTo>
                  <a:pt x="8305800" y="0"/>
                </a:lnTo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07592" y="1870455"/>
            <a:ext cx="6093207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/>
              <a:t>Session</a:t>
            </a:r>
            <a:r>
              <a:rPr spc="-85"/>
              <a:t> </a:t>
            </a:r>
            <a:r>
              <a:rPr spc="-10" smtClean="0"/>
              <a:t>#</a:t>
            </a:r>
            <a:r>
              <a:rPr lang="en-US" spc="-10" smtClean="0"/>
              <a:t>1</a:t>
            </a:r>
            <a:r>
              <a:rPr spc="-10" smtClean="0"/>
              <a:t>4:Overview</a:t>
            </a:r>
            <a:endParaRPr spc="-10" dirty="0"/>
          </a:p>
        </p:txBody>
      </p:sp>
      <p:sp>
        <p:nvSpPr>
          <p:cNvPr id="7" name="object 7"/>
          <p:cNvSpPr/>
          <p:nvPr/>
        </p:nvSpPr>
        <p:spPr>
          <a:xfrm>
            <a:off x="6400800" y="4343336"/>
            <a:ext cx="2387600" cy="17161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dirty="0" smtClean="0"/>
              <a:t>© Kristian Secor 2018 Mesa College: HTML5 and jQuery</a:t>
            </a:r>
            <a:endParaRPr spc="-1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7406"/>
            <a:ext cx="784860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5" dirty="0">
                <a:latin typeface="Arial"/>
                <a:cs typeface="Arial"/>
              </a:rPr>
              <a:t>Protecting the $ Alias </a:t>
            </a:r>
            <a:r>
              <a:rPr sz="3200" b="1" spc="-10" dirty="0">
                <a:latin typeface="Arial"/>
                <a:cs typeface="Arial"/>
              </a:rPr>
              <a:t>and </a:t>
            </a:r>
            <a:r>
              <a:rPr sz="3200" b="1" spc="-5" dirty="0">
                <a:latin typeface="Arial"/>
                <a:cs typeface="Arial"/>
              </a:rPr>
              <a:t>Adding Scope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51941" y="2022093"/>
            <a:ext cx="3864610" cy="258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(</a:t>
            </a:r>
            <a:r>
              <a:rPr sz="2800" b="1" spc="-5" dirty="0">
                <a:latin typeface="Calibri"/>
                <a:cs typeface="Calibri"/>
              </a:rPr>
              <a:t>function </a:t>
            </a:r>
            <a:r>
              <a:rPr sz="2800" dirty="0">
                <a:latin typeface="Calibri"/>
                <a:cs typeface="Calibri"/>
              </a:rPr>
              <a:t>( $ )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{</a:t>
            </a: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spc="-5" dirty="0">
                <a:latin typeface="Calibri"/>
                <a:cs typeface="Calibri"/>
              </a:rPr>
              <a:t>$.fn.greenify </a:t>
            </a:r>
            <a:r>
              <a:rPr sz="2800" dirty="0">
                <a:latin typeface="Calibri"/>
                <a:cs typeface="Calibri"/>
              </a:rPr>
              <a:t>= </a:t>
            </a:r>
            <a:r>
              <a:rPr sz="2800" b="1" spc="-5" dirty="0">
                <a:latin typeface="Calibri"/>
                <a:cs typeface="Calibri"/>
              </a:rPr>
              <a:t>function</a:t>
            </a:r>
            <a:r>
              <a:rPr sz="2800" spc="-5" dirty="0">
                <a:latin typeface="Calibri"/>
                <a:cs typeface="Calibri"/>
              </a:rPr>
              <a:t>() </a:t>
            </a:r>
            <a:r>
              <a:rPr sz="2800" dirty="0">
                <a:latin typeface="Calibri"/>
                <a:cs typeface="Calibri"/>
              </a:rPr>
              <a:t>{  </a:t>
            </a:r>
            <a:r>
              <a:rPr sz="2800" b="1" spc="-5" dirty="0">
                <a:latin typeface="Calibri"/>
                <a:cs typeface="Calibri"/>
              </a:rPr>
              <a:t>this</a:t>
            </a:r>
            <a:r>
              <a:rPr sz="2800" spc="-5" dirty="0">
                <a:latin typeface="Calibri"/>
                <a:cs typeface="Calibri"/>
              </a:rPr>
              <a:t>.css( "color", </a:t>
            </a:r>
            <a:r>
              <a:rPr sz="2800" dirty="0">
                <a:latin typeface="Calibri"/>
                <a:cs typeface="Calibri"/>
              </a:rPr>
              <a:t>"green" </a:t>
            </a:r>
            <a:r>
              <a:rPr sz="2800" spc="-5" dirty="0">
                <a:latin typeface="Calibri"/>
                <a:cs typeface="Calibri"/>
              </a:rPr>
              <a:t>);  </a:t>
            </a:r>
            <a:r>
              <a:rPr sz="2800" b="1" spc="-5" dirty="0">
                <a:latin typeface="Calibri"/>
                <a:cs typeface="Calibri"/>
              </a:rPr>
              <a:t>return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this</a:t>
            </a:r>
            <a:r>
              <a:rPr sz="2800" dirty="0">
                <a:latin typeface="Calibri"/>
                <a:cs typeface="Calibri"/>
              </a:rPr>
              <a:t>;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};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Calibri"/>
                <a:cs typeface="Calibri"/>
              </a:rPr>
              <a:t>}( jQuery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));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527494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Using each </a:t>
            </a:r>
            <a:r>
              <a:rPr dirty="0"/>
              <a:t>in </a:t>
            </a:r>
            <a:r>
              <a:rPr spc="-5" dirty="0"/>
              <a:t>a</a:t>
            </a:r>
            <a:r>
              <a:rPr spc="-15" dirty="0"/>
              <a:t> </a:t>
            </a:r>
            <a:r>
              <a:rPr spc="-5" dirty="0"/>
              <a:t>plugin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75640" y="1596389"/>
            <a:ext cx="6403340" cy="3439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5" dirty="0">
                <a:latin typeface="Calibri"/>
                <a:cs typeface="Calibri"/>
              </a:rPr>
              <a:t>$.fn.myNewPlugin = </a:t>
            </a:r>
            <a:r>
              <a:rPr sz="3200" b="1" spc="-5" dirty="0">
                <a:latin typeface="Calibri"/>
                <a:cs typeface="Calibri"/>
              </a:rPr>
              <a:t>function</a:t>
            </a:r>
            <a:r>
              <a:rPr sz="3200" spc="-5" dirty="0">
                <a:latin typeface="Calibri"/>
                <a:cs typeface="Calibri"/>
              </a:rPr>
              <a:t>()</a:t>
            </a:r>
            <a:r>
              <a:rPr sz="3200" spc="5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{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b="1" spc="-10" dirty="0">
                <a:latin typeface="Calibri"/>
                <a:cs typeface="Calibri"/>
              </a:rPr>
              <a:t>return </a:t>
            </a:r>
            <a:r>
              <a:rPr sz="3200" b="1" spc="-5" dirty="0">
                <a:latin typeface="Calibri"/>
                <a:cs typeface="Calibri"/>
              </a:rPr>
              <a:t>this</a:t>
            </a:r>
            <a:r>
              <a:rPr sz="3200" spc="-5" dirty="0">
                <a:latin typeface="Calibri"/>
                <a:cs typeface="Calibri"/>
              </a:rPr>
              <a:t>.each(</a:t>
            </a:r>
            <a:r>
              <a:rPr sz="3200" b="1" spc="-5" dirty="0">
                <a:latin typeface="Calibri"/>
                <a:cs typeface="Calibri"/>
              </a:rPr>
              <a:t>function</a:t>
            </a:r>
            <a:r>
              <a:rPr sz="3200" spc="-5" dirty="0">
                <a:latin typeface="Calibri"/>
                <a:cs typeface="Calibri"/>
              </a:rPr>
              <a:t>()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{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i="1" dirty="0">
                <a:latin typeface="Calibri"/>
                <a:cs typeface="Calibri"/>
              </a:rPr>
              <a:t>// </a:t>
            </a:r>
            <a:r>
              <a:rPr sz="3200" i="1" spc="-5" dirty="0">
                <a:latin typeface="Calibri"/>
                <a:cs typeface="Calibri"/>
              </a:rPr>
              <a:t>Do something </a:t>
            </a:r>
            <a:r>
              <a:rPr sz="3200" i="1" dirty="0">
                <a:latin typeface="Calibri"/>
                <a:cs typeface="Calibri"/>
              </a:rPr>
              <a:t>to each element</a:t>
            </a:r>
            <a:r>
              <a:rPr sz="3200" i="1" spc="-45" dirty="0">
                <a:latin typeface="Calibri"/>
                <a:cs typeface="Calibri"/>
              </a:rPr>
              <a:t> </a:t>
            </a:r>
            <a:r>
              <a:rPr sz="3200" i="1" spc="-5" dirty="0">
                <a:latin typeface="Calibri"/>
                <a:cs typeface="Calibri"/>
              </a:rPr>
              <a:t>here.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Calibri"/>
                <a:cs typeface="Calibri"/>
              </a:rPr>
              <a:t>});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spc="-5" dirty="0">
                <a:latin typeface="Calibri"/>
                <a:cs typeface="Calibri"/>
              </a:rPr>
              <a:t>};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367030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 Best</a:t>
            </a:r>
            <a:r>
              <a:rPr spc="-114" dirty="0"/>
              <a:t> </a:t>
            </a:r>
            <a:r>
              <a:rPr dirty="0"/>
              <a:t>Practice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(</a:t>
            </a:r>
            <a:r>
              <a:rPr b="1" spc="-5" dirty="0">
                <a:latin typeface="Calibri"/>
                <a:cs typeface="Calibri"/>
              </a:rPr>
              <a:t>function</a:t>
            </a:r>
            <a:r>
              <a:rPr spc="-5" dirty="0"/>
              <a:t>( </a:t>
            </a:r>
            <a:r>
              <a:rPr dirty="0"/>
              <a:t>$ )</a:t>
            </a:r>
            <a:r>
              <a:rPr spc="-60" dirty="0"/>
              <a:t> </a:t>
            </a:r>
            <a:r>
              <a:rPr dirty="0"/>
              <a:t>{</a:t>
            </a:r>
          </a:p>
          <a:p>
            <a:pPr marL="12700">
              <a:lnSpc>
                <a:spcPct val="100000"/>
              </a:lnSpc>
            </a:pPr>
            <a:r>
              <a:rPr spc="-5" dirty="0"/>
              <a:t>$.fn.openPopup</a:t>
            </a:r>
            <a:r>
              <a:rPr spc="-25" dirty="0"/>
              <a:t> </a:t>
            </a:r>
            <a:r>
              <a:rPr dirty="0"/>
              <a:t>=</a:t>
            </a:r>
          </a:p>
          <a:p>
            <a:pPr marL="12700">
              <a:lnSpc>
                <a:spcPct val="100000"/>
              </a:lnSpc>
            </a:pPr>
            <a:r>
              <a:rPr b="1" spc="-5" dirty="0">
                <a:latin typeface="Calibri"/>
                <a:cs typeface="Calibri"/>
              </a:rPr>
              <a:t>function</a:t>
            </a:r>
            <a:r>
              <a:rPr spc="-5" dirty="0"/>
              <a:t>()</a:t>
            </a:r>
            <a:r>
              <a:rPr spc="-25" dirty="0"/>
              <a:t> </a:t>
            </a:r>
            <a:r>
              <a:rPr dirty="0"/>
              <a:t>{</a:t>
            </a:r>
          </a:p>
          <a:p>
            <a:pPr marL="12700">
              <a:lnSpc>
                <a:spcPct val="100000"/>
              </a:lnSpc>
            </a:pPr>
            <a:r>
              <a:rPr i="1" dirty="0">
                <a:latin typeface="Calibri"/>
                <a:cs typeface="Calibri"/>
              </a:rPr>
              <a:t>// </a:t>
            </a:r>
            <a:r>
              <a:rPr i="1" spc="-5" dirty="0">
                <a:latin typeface="Calibri"/>
                <a:cs typeface="Calibri"/>
              </a:rPr>
              <a:t>Open popup</a:t>
            </a:r>
            <a:r>
              <a:rPr i="1" spc="-85" dirty="0">
                <a:latin typeface="Calibri"/>
                <a:cs typeface="Calibri"/>
              </a:rPr>
              <a:t> </a:t>
            </a:r>
            <a:r>
              <a:rPr i="1" spc="-5" dirty="0">
                <a:latin typeface="Calibri"/>
                <a:cs typeface="Calibri"/>
              </a:rPr>
              <a:t>code.</a:t>
            </a:r>
          </a:p>
          <a:p>
            <a:pPr marL="12700">
              <a:lnSpc>
                <a:spcPct val="100000"/>
              </a:lnSpc>
            </a:pPr>
            <a:r>
              <a:rPr dirty="0"/>
              <a:t>};</a:t>
            </a:r>
          </a:p>
          <a:p>
            <a:pPr marL="12700">
              <a:lnSpc>
                <a:spcPct val="100000"/>
              </a:lnSpc>
            </a:pPr>
            <a:r>
              <a:rPr spc="-5" dirty="0"/>
              <a:t>$.fn.closePopup</a:t>
            </a:r>
            <a:r>
              <a:rPr spc="-30" dirty="0"/>
              <a:t> </a:t>
            </a:r>
            <a:r>
              <a:rPr dirty="0"/>
              <a:t>=</a:t>
            </a:r>
          </a:p>
          <a:p>
            <a:pPr marL="12700">
              <a:lnSpc>
                <a:spcPct val="100000"/>
              </a:lnSpc>
            </a:pPr>
            <a:r>
              <a:rPr b="1" spc="-5" dirty="0">
                <a:latin typeface="Calibri"/>
                <a:cs typeface="Calibri"/>
              </a:rPr>
              <a:t>function</a:t>
            </a:r>
            <a:r>
              <a:rPr spc="-5" dirty="0"/>
              <a:t>()</a:t>
            </a:r>
            <a:r>
              <a:rPr spc="-25" dirty="0"/>
              <a:t> </a:t>
            </a:r>
            <a:r>
              <a:rPr dirty="0"/>
              <a:t>{</a:t>
            </a:r>
          </a:p>
          <a:p>
            <a:pPr marL="12700">
              <a:lnSpc>
                <a:spcPct val="100000"/>
              </a:lnSpc>
            </a:pPr>
            <a:r>
              <a:rPr i="1" dirty="0">
                <a:latin typeface="Calibri"/>
                <a:cs typeface="Calibri"/>
              </a:rPr>
              <a:t>// </a:t>
            </a:r>
            <a:r>
              <a:rPr i="1" spc="-5" dirty="0">
                <a:latin typeface="Calibri"/>
                <a:cs typeface="Calibri"/>
              </a:rPr>
              <a:t>Close popup</a:t>
            </a:r>
            <a:r>
              <a:rPr i="1" spc="-85" dirty="0">
                <a:latin typeface="Calibri"/>
                <a:cs typeface="Calibri"/>
              </a:rPr>
              <a:t> </a:t>
            </a:r>
            <a:r>
              <a:rPr i="1" spc="-5" dirty="0">
                <a:latin typeface="Calibri"/>
                <a:cs typeface="Calibri"/>
              </a:rPr>
              <a:t>code.</a:t>
            </a:r>
          </a:p>
          <a:p>
            <a:pPr marL="12700">
              <a:lnSpc>
                <a:spcPct val="100000"/>
              </a:lnSpc>
            </a:pPr>
            <a:r>
              <a:rPr dirty="0"/>
              <a:t>};</a:t>
            </a:r>
          </a:p>
          <a:p>
            <a:pPr marL="12700">
              <a:lnSpc>
                <a:spcPct val="100000"/>
              </a:lnSpc>
            </a:pPr>
            <a:r>
              <a:rPr spc="-5" dirty="0"/>
              <a:t>}( jQuery</a:t>
            </a:r>
            <a:r>
              <a:rPr spc="-25" dirty="0"/>
              <a:t> </a:t>
            </a:r>
            <a:r>
              <a:rPr spc="-5" dirty="0"/>
              <a:t>));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193794" y="2656078"/>
            <a:ext cx="89852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30" dirty="0">
                <a:latin typeface="Calibri"/>
                <a:cs typeface="Calibri"/>
              </a:rPr>
              <a:t>V</a:t>
            </a:r>
            <a:r>
              <a:rPr sz="5400" spc="-5" dirty="0">
                <a:latin typeface="Calibri"/>
                <a:cs typeface="Calibri"/>
              </a:rPr>
              <a:t>S.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(</a:t>
            </a:r>
            <a:r>
              <a:rPr b="1" spc="-5" dirty="0">
                <a:latin typeface="Calibri"/>
                <a:cs typeface="Calibri"/>
              </a:rPr>
              <a:t>function</a:t>
            </a:r>
            <a:r>
              <a:rPr spc="-5" dirty="0"/>
              <a:t>( </a:t>
            </a:r>
            <a:r>
              <a:rPr dirty="0"/>
              <a:t>$ )</a:t>
            </a:r>
            <a:r>
              <a:rPr spc="-55" dirty="0"/>
              <a:t> </a:t>
            </a:r>
            <a:r>
              <a:rPr dirty="0"/>
              <a:t>{</a:t>
            </a:r>
          </a:p>
          <a:p>
            <a:pPr marL="12700" marR="166370">
              <a:lnSpc>
                <a:spcPct val="100000"/>
              </a:lnSpc>
            </a:pPr>
            <a:r>
              <a:rPr spc="-10" dirty="0"/>
              <a:t>$.fn.popup </a:t>
            </a:r>
            <a:r>
              <a:rPr dirty="0"/>
              <a:t>= </a:t>
            </a:r>
            <a:r>
              <a:rPr b="1" spc="-5" dirty="0">
                <a:latin typeface="Calibri"/>
                <a:cs typeface="Calibri"/>
              </a:rPr>
              <a:t>function</a:t>
            </a:r>
            <a:r>
              <a:rPr spc="-5" dirty="0"/>
              <a:t>(  action </a:t>
            </a:r>
            <a:r>
              <a:rPr dirty="0"/>
              <a:t>)</a:t>
            </a:r>
            <a:r>
              <a:rPr spc="-35" dirty="0"/>
              <a:t> </a:t>
            </a:r>
            <a:r>
              <a:rPr dirty="0"/>
              <a:t>{</a:t>
            </a:r>
          </a:p>
          <a:p>
            <a:pPr marL="12700">
              <a:lnSpc>
                <a:spcPct val="100000"/>
              </a:lnSpc>
            </a:pPr>
            <a:r>
              <a:rPr b="1" spc="-5" dirty="0">
                <a:latin typeface="Calibri"/>
                <a:cs typeface="Calibri"/>
              </a:rPr>
              <a:t>if </a:t>
            </a:r>
            <a:r>
              <a:rPr dirty="0"/>
              <a:t>( </a:t>
            </a:r>
            <a:r>
              <a:rPr spc="-5" dirty="0"/>
              <a:t>action === "open")</a:t>
            </a:r>
            <a:r>
              <a:rPr spc="-60" dirty="0"/>
              <a:t> </a:t>
            </a:r>
            <a:r>
              <a:rPr dirty="0"/>
              <a:t>{</a:t>
            </a:r>
          </a:p>
          <a:p>
            <a:pPr marL="12700">
              <a:lnSpc>
                <a:spcPct val="100000"/>
              </a:lnSpc>
            </a:pPr>
            <a:r>
              <a:rPr i="1" dirty="0">
                <a:latin typeface="Calibri"/>
                <a:cs typeface="Calibri"/>
              </a:rPr>
              <a:t>// </a:t>
            </a:r>
            <a:r>
              <a:rPr i="1" spc="-5" dirty="0">
                <a:latin typeface="Calibri"/>
                <a:cs typeface="Calibri"/>
              </a:rPr>
              <a:t>Open popup</a:t>
            </a:r>
            <a:r>
              <a:rPr i="1" spc="-30" dirty="0">
                <a:latin typeface="Calibri"/>
                <a:cs typeface="Calibri"/>
              </a:rPr>
              <a:t> </a:t>
            </a:r>
            <a:r>
              <a:rPr i="1" spc="-10" dirty="0">
                <a:latin typeface="Calibri"/>
                <a:cs typeface="Calibri"/>
              </a:rPr>
              <a:t>code.</a:t>
            </a:r>
          </a:p>
          <a:p>
            <a:pPr marL="12700">
              <a:lnSpc>
                <a:spcPct val="100000"/>
              </a:lnSpc>
            </a:pPr>
            <a:r>
              <a:rPr dirty="0"/>
              <a:t>}</a:t>
            </a:r>
          </a:p>
          <a:p>
            <a:pPr marL="12700">
              <a:lnSpc>
                <a:spcPct val="100000"/>
              </a:lnSpc>
            </a:pPr>
            <a:r>
              <a:rPr b="1" spc="-5" dirty="0">
                <a:latin typeface="Calibri"/>
                <a:cs typeface="Calibri"/>
              </a:rPr>
              <a:t>if </a:t>
            </a:r>
            <a:r>
              <a:rPr dirty="0"/>
              <a:t>( </a:t>
            </a:r>
            <a:r>
              <a:rPr spc="-5" dirty="0"/>
              <a:t>action === </a:t>
            </a:r>
            <a:r>
              <a:rPr dirty="0"/>
              <a:t>"close" )</a:t>
            </a:r>
            <a:r>
              <a:rPr spc="-114" dirty="0"/>
              <a:t> </a:t>
            </a:r>
            <a:r>
              <a:rPr dirty="0"/>
              <a:t>{</a:t>
            </a:r>
          </a:p>
          <a:p>
            <a:pPr marL="12700">
              <a:lnSpc>
                <a:spcPct val="100000"/>
              </a:lnSpc>
            </a:pPr>
            <a:r>
              <a:rPr i="1" dirty="0">
                <a:latin typeface="Calibri"/>
                <a:cs typeface="Calibri"/>
              </a:rPr>
              <a:t>// </a:t>
            </a:r>
            <a:r>
              <a:rPr i="1" spc="-5" dirty="0">
                <a:latin typeface="Calibri"/>
                <a:cs typeface="Calibri"/>
              </a:rPr>
              <a:t>Close popup</a:t>
            </a:r>
            <a:r>
              <a:rPr i="1" spc="-40" dirty="0">
                <a:latin typeface="Calibri"/>
                <a:cs typeface="Calibri"/>
              </a:rPr>
              <a:t> </a:t>
            </a:r>
            <a:r>
              <a:rPr i="1" spc="-10" dirty="0">
                <a:latin typeface="Calibri"/>
                <a:cs typeface="Calibri"/>
              </a:rPr>
              <a:t>code.</a:t>
            </a:r>
          </a:p>
          <a:p>
            <a:pPr marL="12700">
              <a:lnSpc>
                <a:spcPct val="100000"/>
              </a:lnSpc>
            </a:pPr>
            <a:r>
              <a:rPr dirty="0"/>
              <a:t>}</a:t>
            </a:r>
          </a:p>
          <a:p>
            <a:pPr marL="12700">
              <a:lnSpc>
                <a:spcPct val="100000"/>
              </a:lnSpc>
            </a:pPr>
            <a:r>
              <a:rPr dirty="0"/>
              <a:t>};</a:t>
            </a:r>
          </a:p>
          <a:p>
            <a:pPr marL="12700">
              <a:lnSpc>
                <a:spcPct val="100000"/>
              </a:lnSpc>
            </a:pPr>
            <a:r>
              <a:rPr spc="-5" dirty="0"/>
              <a:t>}( jQuery</a:t>
            </a:r>
            <a:r>
              <a:rPr spc="-15" dirty="0"/>
              <a:t> </a:t>
            </a:r>
            <a:r>
              <a:rPr spc="-5" dirty="0"/>
              <a:t>));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476567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Arial"/>
                <a:cs typeface="Arial"/>
              </a:rPr>
              <a:t>Accepting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spc="-5" dirty="0">
                <a:latin typeface="Arial"/>
                <a:cs typeface="Arial"/>
              </a:rPr>
              <a:t>Options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75640" y="1607820"/>
            <a:ext cx="333629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(function ( $ )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{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5" dirty="0">
                <a:latin typeface="Calibri"/>
                <a:cs typeface="Calibri"/>
              </a:rPr>
              <a:t>$.fn.greenify </a:t>
            </a:r>
            <a:r>
              <a:rPr sz="1800" b="1" dirty="0">
                <a:latin typeface="Calibri"/>
                <a:cs typeface="Calibri"/>
              </a:rPr>
              <a:t>= </a:t>
            </a:r>
            <a:r>
              <a:rPr sz="1800" b="1" spc="-5" dirty="0">
                <a:latin typeface="Calibri"/>
                <a:cs typeface="Calibri"/>
              </a:rPr>
              <a:t>function( options </a:t>
            </a:r>
            <a:r>
              <a:rPr sz="1800" b="1" dirty="0">
                <a:latin typeface="Calibri"/>
                <a:cs typeface="Calibri"/>
              </a:rPr>
              <a:t>) {  </a:t>
            </a:r>
            <a:r>
              <a:rPr sz="1800" b="1" spc="-5" dirty="0">
                <a:latin typeface="Calibri"/>
                <a:cs typeface="Calibri"/>
              </a:rPr>
              <a:t>var settings </a:t>
            </a:r>
            <a:r>
              <a:rPr sz="1800" b="1" dirty="0">
                <a:latin typeface="Calibri"/>
                <a:cs typeface="Calibri"/>
              </a:rPr>
              <a:t>=</a:t>
            </a:r>
            <a:r>
              <a:rPr sz="1800" b="1" spc="-5" dirty="0">
                <a:latin typeface="Calibri"/>
                <a:cs typeface="Calibri"/>
              </a:rPr>
              <a:t> $.extend({</a:t>
            </a:r>
            <a:endParaRPr sz="1800">
              <a:latin typeface="Calibri"/>
              <a:cs typeface="Calibri"/>
            </a:endParaRPr>
          </a:p>
          <a:p>
            <a:pPr marL="12700" marR="835660">
              <a:lnSpc>
                <a:spcPct val="100000"/>
              </a:lnSpc>
            </a:pPr>
            <a:r>
              <a:rPr sz="1800" b="1" spc="-5" dirty="0">
                <a:latin typeface="Calibri"/>
                <a:cs typeface="Calibri"/>
              </a:rPr>
              <a:t>color: "#556b2f",  backgroundColor: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"white"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}, </a:t>
            </a:r>
            <a:r>
              <a:rPr sz="1800" b="1" spc="-5" dirty="0">
                <a:latin typeface="Calibri"/>
                <a:cs typeface="Calibri"/>
              </a:rPr>
              <a:t>options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);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5640" y="3528314"/>
            <a:ext cx="4183379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3202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return this.css({  color:</a:t>
            </a:r>
            <a:r>
              <a:rPr sz="1800" b="1" spc="-7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settings.color,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Calibri"/>
                <a:cs typeface="Calibri"/>
              </a:rPr>
              <a:t>backgroundColor: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settings.backgroundColor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});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5640" y="4899914"/>
            <a:ext cx="11264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};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}( </a:t>
            </a:r>
            <a:r>
              <a:rPr sz="1800" b="1" spc="-5" dirty="0">
                <a:latin typeface="Calibri"/>
                <a:cs typeface="Calibri"/>
              </a:rPr>
              <a:t>jQuery</a:t>
            </a:r>
            <a:r>
              <a:rPr sz="1800" b="1" spc="-8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));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51447" y="4057396"/>
            <a:ext cx="186436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eg: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$( </a:t>
            </a:r>
            <a:r>
              <a:rPr sz="1800" b="1" spc="-5" dirty="0">
                <a:latin typeface="Calibri"/>
                <a:cs typeface="Calibri"/>
              </a:rPr>
              <a:t>"div"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).greenify({  color: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"orange"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});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450278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So what is</a:t>
            </a:r>
            <a:r>
              <a:rPr spc="-20" dirty="0"/>
              <a:t> </a:t>
            </a:r>
            <a:r>
              <a:rPr spc="-5" dirty="0"/>
              <a:t>helpful?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(</a:t>
            </a:r>
            <a:r>
              <a:rPr b="1" spc="-5" dirty="0">
                <a:latin typeface="Calibri"/>
                <a:cs typeface="Calibri"/>
              </a:rPr>
              <a:t>function</a:t>
            </a:r>
            <a:r>
              <a:rPr spc="-5" dirty="0"/>
              <a:t>( </a:t>
            </a:r>
            <a:r>
              <a:rPr dirty="0"/>
              <a:t>$ )</a:t>
            </a:r>
            <a:r>
              <a:rPr spc="-45" dirty="0"/>
              <a:t> </a:t>
            </a:r>
            <a:r>
              <a:rPr dirty="0"/>
              <a:t>{</a:t>
            </a:r>
          </a:p>
          <a:p>
            <a:pPr marL="12700" marR="762635">
              <a:lnSpc>
                <a:spcPct val="100000"/>
              </a:lnSpc>
            </a:pPr>
            <a:r>
              <a:rPr spc="-5" dirty="0"/>
              <a:t>$.fn.showLinkLocation </a:t>
            </a:r>
            <a:r>
              <a:rPr dirty="0"/>
              <a:t>= </a:t>
            </a:r>
            <a:r>
              <a:rPr b="1" spc="-5" dirty="0">
                <a:latin typeface="Calibri"/>
                <a:cs typeface="Calibri"/>
              </a:rPr>
              <a:t>function</a:t>
            </a:r>
            <a:r>
              <a:rPr spc="-5" dirty="0"/>
              <a:t>() </a:t>
            </a:r>
            <a:r>
              <a:rPr dirty="0"/>
              <a:t>{  </a:t>
            </a:r>
            <a:r>
              <a:rPr b="1" spc="-5" dirty="0">
                <a:latin typeface="Calibri"/>
                <a:cs typeface="Calibri"/>
              </a:rPr>
              <a:t>this</a:t>
            </a:r>
            <a:r>
              <a:rPr spc="-5" dirty="0"/>
              <a:t>.filter( </a:t>
            </a:r>
            <a:r>
              <a:rPr dirty="0"/>
              <a:t>"a" </a:t>
            </a:r>
            <a:r>
              <a:rPr spc="-5" dirty="0"/>
              <a:t>).each(</a:t>
            </a:r>
            <a:r>
              <a:rPr b="1" spc="-5" dirty="0">
                <a:latin typeface="Calibri"/>
                <a:cs typeface="Calibri"/>
              </a:rPr>
              <a:t>function</a:t>
            </a:r>
            <a:r>
              <a:rPr spc="-5" dirty="0"/>
              <a:t>() </a:t>
            </a:r>
            <a:r>
              <a:rPr dirty="0"/>
              <a:t>{  </a:t>
            </a:r>
            <a:r>
              <a:rPr b="1" spc="-5" dirty="0">
                <a:latin typeface="Calibri"/>
                <a:cs typeface="Calibri"/>
              </a:rPr>
              <a:t>var </a:t>
            </a:r>
            <a:r>
              <a:rPr dirty="0"/>
              <a:t>link = $( </a:t>
            </a:r>
            <a:r>
              <a:rPr b="1" dirty="0">
                <a:latin typeface="Calibri"/>
                <a:cs typeface="Calibri"/>
              </a:rPr>
              <a:t>this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spc="-5" dirty="0"/>
              <a:t>);</a:t>
            </a:r>
          </a:p>
          <a:p>
            <a:pPr marL="12700">
              <a:lnSpc>
                <a:spcPct val="100000"/>
              </a:lnSpc>
            </a:pPr>
            <a:r>
              <a:rPr spc="-5" dirty="0"/>
              <a:t>link.append( </a:t>
            </a:r>
            <a:r>
              <a:rPr dirty="0"/>
              <a:t>" </a:t>
            </a:r>
            <a:r>
              <a:rPr spc="-5" dirty="0"/>
              <a:t>(" </a:t>
            </a:r>
            <a:r>
              <a:rPr dirty="0"/>
              <a:t>+ </a:t>
            </a:r>
            <a:r>
              <a:rPr spc="-5" dirty="0"/>
              <a:t>link.attr( "href" </a:t>
            </a:r>
            <a:r>
              <a:rPr dirty="0"/>
              <a:t>) + ")"</a:t>
            </a:r>
            <a:r>
              <a:rPr spc="-45" dirty="0"/>
              <a:t> </a:t>
            </a:r>
            <a:r>
              <a:rPr spc="-5" dirty="0"/>
              <a:t>);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75640" y="3431540"/>
            <a:ext cx="3444875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});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b="1" spc="-5" dirty="0">
                <a:latin typeface="Calibri"/>
                <a:cs typeface="Calibri"/>
              </a:rPr>
              <a:t>return </a:t>
            </a:r>
            <a:r>
              <a:rPr sz="2400" b="1" dirty="0">
                <a:latin typeface="Calibri"/>
                <a:cs typeface="Calibri"/>
              </a:rPr>
              <a:t>this</a:t>
            </a:r>
            <a:r>
              <a:rPr sz="2400" dirty="0">
                <a:latin typeface="Calibri"/>
                <a:cs typeface="Calibri"/>
              </a:rPr>
              <a:t>;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};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}( jQuery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));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i="1" dirty="0">
                <a:latin typeface="Calibri"/>
                <a:cs typeface="Calibri"/>
              </a:rPr>
              <a:t>// Usage</a:t>
            </a:r>
            <a:r>
              <a:rPr sz="2400" i="1" spc="-3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example: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$( "a"</a:t>
            </a:r>
            <a:r>
              <a:rPr sz="2400" spc="-10" dirty="0">
                <a:latin typeface="Calibri"/>
                <a:cs typeface="Calibri"/>
              </a:rPr>
              <a:t> ).showLinkLocation();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48328" y="3676395"/>
            <a:ext cx="392366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latin typeface="Calibri"/>
                <a:cs typeface="Calibri"/>
              </a:rPr>
              <a:t>&lt;!-- </a:t>
            </a:r>
            <a:r>
              <a:rPr sz="1800" i="1" spc="-10" dirty="0">
                <a:latin typeface="Calibri"/>
                <a:cs typeface="Calibri"/>
              </a:rPr>
              <a:t>Before </a:t>
            </a:r>
            <a:r>
              <a:rPr sz="1800" i="1" spc="-5" dirty="0">
                <a:latin typeface="Calibri"/>
                <a:cs typeface="Calibri"/>
              </a:rPr>
              <a:t>plugin </a:t>
            </a:r>
            <a:r>
              <a:rPr sz="1800" i="1" dirty="0">
                <a:latin typeface="Calibri"/>
                <a:cs typeface="Calibri"/>
              </a:rPr>
              <a:t>is </a:t>
            </a:r>
            <a:r>
              <a:rPr sz="1800" i="1" spc="-10" dirty="0">
                <a:latin typeface="Calibri"/>
                <a:cs typeface="Calibri"/>
              </a:rPr>
              <a:t>called: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--&gt;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&lt;a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href="page.html"&gt;Foo&lt;/a&gt;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i="1" spc="-5" dirty="0">
                <a:latin typeface="Calibri"/>
                <a:cs typeface="Calibri"/>
              </a:rPr>
              <a:t>&lt;!-- After plugin </a:t>
            </a:r>
            <a:r>
              <a:rPr sz="1800" i="1" dirty="0">
                <a:latin typeface="Calibri"/>
                <a:cs typeface="Calibri"/>
              </a:rPr>
              <a:t>is </a:t>
            </a:r>
            <a:r>
              <a:rPr sz="1800" i="1" spc="-10" dirty="0">
                <a:latin typeface="Calibri"/>
                <a:cs typeface="Calibri"/>
              </a:rPr>
              <a:t>called: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--&gt;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&lt;a </a:t>
            </a:r>
            <a:r>
              <a:rPr sz="1800" spc="-10" dirty="0">
                <a:latin typeface="Calibri"/>
                <a:cs typeface="Calibri"/>
              </a:rPr>
              <a:t>href="page.html"&gt;Foo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(page.html)&lt;/a&gt;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494665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jQuery </a:t>
            </a:r>
            <a:r>
              <a:rPr dirty="0"/>
              <a:t>Store</a:t>
            </a:r>
            <a:r>
              <a:rPr spc="-35" dirty="0"/>
              <a:t> </a:t>
            </a:r>
            <a:r>
              <a:rPr spc="-5" dirty="0"/>
              <a:t>Locator</a:t>
            </a:r>
          </a:p>
        </p:txBody>
      </p:sp>
      <p:sp>
        <p:nvSpPr>
          <p:cNvPr id="3" name="object 3"/>
          <p:cNvSpPr/>
          <p:nvPr/>
        </p:nvSpPr>
        <p:spPr>
          <a:xfrm>
            <a:off x="535940" y="1714754"/>
            <a:ext cx="7236079" cy="3481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74139" y="5238750"/>
            <a:ext cx="264922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954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$(function()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{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$('#somediv).storeLocator();</a:t>
            </a:r>
            <a:endParaRPr sz="1800">
              <a:latin typeface="Calibri"/>
              <a:cs typeface="Calibri"/>
            </a:endParaRPr>
          </a:p>
          <a:p>
            <a:pPr marR="584200" algn="ctr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});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387985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Locator</a:t>
            </a:r>
            <a:r>
              <a:rPr spc="-65" dirty="0"/>
              <a:t> </a:t>
            </a:r>
            <a:r>
              <a:rPr dirty="0"/>
              <a:t>Settings</a:t>
            </a:r>
          </a:p>
        </p:txBody>
      </p:sp>
      <p:sp>
        <p:nvSpPr>
          <p:cNvPr id="3" name="object 3"/>
          <p:cNvSpPr/>
          <p:nvPr/>
        </p:nvSpPr>
        <p:spPr>
          <a:xfrm>
            <a:off x="838200" y="1523961"/>
            <a:ext cx="7543800" cy="46356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459359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Developing Plugins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75640" y="1602485"/>
            <a:ext cx="7427595" cy="404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Part </a:t>
            </a:r>
            <a:r>
              <a:rPr sz="2400" spc="-5" dirty="0">
                <a:latin typeface="Calibri"/>
                <a:cs typeface="Calibri"/>
              </a:rPr>
              <a:t>of jQuery’s beauty </a:t>
            </a:r>
            <a:r>
              <a:rPr sz="2400" dirty="0">
                <a:latin typeface="Calibri"/>
                <a:cs typeface="Calibri"/>
              </a:rPr>
              <a:t>is its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simplicity.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DRY </a:t>
            </a:r>
            <a:r>
              <a:rPr sz="2400" dirty="0">
                <a:latin typeface="Calibri"/>
                <a:cs typeface="Calibri"/>
              </a:rPr>
              <a:t>– </a:t>
            </a:r>
            <a:r>
              <a:rPr sz="2400" spc="-5" dirty="0">
                <a:latin typeface="Calibri"/>
                <a:cs typeface="Calibri"/>
              </a:rPr>
              <a:t>Don’t </a:t>
            </a:r>
            <a:r>
              <a:rPr sz="2400" dirty="0">
                <a:latin typeface="Calibri"/>
                <a:cs typeface="Calibri"/>
              </a:rPr>
              <a:t>Repeat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Yourself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10922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By extending </a:t>
            </a:r>
            <a:r>
              <a:rPr sz="2400" spc="-5" dirty="0">
                <a:latin typeface="Calibri"/>
                <a:cs typeface="Calibri"/>
              </a:rPr>
              <a:t>jQuery, </a:t>
            </a:r>
            <a:r>
              <a:rPr sz="2400" dirty="0">
                <a:latin typeface="Calibri"/>
                <a:cs typeface="Calibri"/>
              </a:rPr>
              <a:t>you create </a:t>
            </a:r>
            <a:r>
              <a:rPr sz="2400" spc="-5" dirty="0">
                <a:latin typeface="Calibri"/>
                <a:cs typeface="Calibri"/>
              </a:rPr>
              <a:t>reusable </a:t>
            </a:r>
            <a:r>
              <a:rPr sz="2400" dirty="0">
                <a:latin typeface="Calibri"/>
                <a:cs typeface="Calibri"/>
              </a:rPr>
              <a:t>components that  can </a:t>
            </a:r>
            <a:r>
              <a:rPr sz="2400" spc="-5" dirty="0">
                <a:latin typeface="Calibri"/>
                <a:cs typeface="Calibri"/>
              </a:rPr>
              <a:t>be used on any </a:t>
            </a:r>
            <a:r>
              <a:rPr sz="2400" dirty="0">
                <a:latin typeface="Calibri"/>
                <a:cs typeface="Calibri"/>
              </a:rPr>
              <a:t>web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page.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Your </a:t>
            </a:r>
            <a:r>
              <a:rPr sz="2400" dirty="0">
                <a:latin typeface="Calibri"/>
                <a:cs typeface="Calibri"/>
              </a:rPr>
              <a:t>code is encapsulated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dirty="0">
                <a:latin typeface="Calibri"/>
                <a:cs typeface="Calibri"/>
              </a:rPr>
              <a:t>there is less </a:t>
            </a:r>
            <a:r>
              <a:rPr sz="2400" spc="-5" dirty="0">
                <a:latin typeface="Calibri"/>
                <a:cs typeface="Calibri"/>
              </a:rPr>
              <a:t>risk </a:t>
            </a:r>
            <a:r>
              <a:rPr sz="2400" dirty="0">
                <a:latin typeface="Calibri"/>
                <a:cs typeface="Calibri"/>
              </a:rPr>
              <a:t>that you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  </a:t>
            </a:r>
            <a:r>
              <a:rPr sz="2400" spc="-5" dirty="0">
                <a:latin typeface="Calibri"/>
                <a:cs typeface="Calibri"/>
              </a:rPr>
              <a:t>use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same function names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elsewhere.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Similar </a:t>
            </a:r>
            <a:r>
              <a:rPr sz="2400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JavaScript’s prototype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functionality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708152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Javascript </a:t>
            </a:r>
            <a:r>
              <a:rPr dirty="0"/>
              <a:t>Prototype</a:t>
            </a:r>
            <a:r>
              <a:rPr spc="-10" dirty="0"/>
              <a:t> </a:t>
            </a:r>
            <a:r>
              <a:rPr spc="-5" dirty="0"/>
              <a:t>Example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75640" y="1610868"/>
            <a:ext cx="3835400" cy="45065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Calibri"/>
                <a:cs typeface="Calibri"/>
              </a:rPr>
              <a:t>Date.prototype.myMet=function(){</a:t>
            </a:r>
            <a:endParaRPr sz="1400">
              <a:latin typeface="Calibri"/>
              <a:cs typeface="Calibri"/>
            </a:endParaRPr>
          </a:p>
          <a:p>
            <a:pPr marL="12700" marR="25019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if (this.getMonth()==0){this.myProp="January"};  if (this.getMonth()==1){this.myProp="February"};  if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(this.getMonth()==2){this.myProp="March"};</a:t>
            </a:r>
            <a:endParaRPr sz="1400">
              <a:latin typeface="Calibri"/>
              <a:cs typeface="Calibri"/>
            </a:endParaRPr>
          </a:p>
          <a:p>
            <a:pPr marL="12700" marR="556895" algn="just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if (this.getMonth()==3){this.myProp="April"};  </a:t>
            </a:r>
            <a:r>
              <a:rPr sz="1400" dirty="0">
                <a:latin typeface="Calibri"/>
                <a:cs typeface="Calibri"/>
              </a:rPr>
              <a:t>if </a:t>
            </a:r>
            <a:r>
              <a:rPr sz="1400" spc="-5" dirty="0">
                <a:latin typeface="Calibri"/>
                <a:cs typeface="Calibri"/>
              </a:rPr>
              <a:t>(this.getMonth()==4){this.myProp="May"};  if (this.getMonth()==5){this.myProp="June"};  if</a:t>
            </a:r>
            <a:r>
              <a:rPr sz="1400" spc="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(this.getMonth()==6){this.myProp="July"};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Calibri"/>
                <a:cs typeface="Calibri"/>
              </a:rPr>
              <a:t>if (this.getMonth()==7){this.myProp="August"};</a:t>
            </a:r>
            <a:endParaRPr sz="1400">
              <a:latin typeface="Calibri"/>
              <a:cs typeface="Calibri"/>
            </a:endParaRPr>
          </a:p>
          <a:p>
            <a:pPr marL="12700" marR="99695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if (this.getMonth()==8){this.myProp="September"};  if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(this.getMonth()==9){this.myProp="October"};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if (this.getMonth()==10){this.myProp="November"};  if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(this.getMonth()==11){this.myProp="December"};}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marR="215392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function myFunction(){  var d = new Date();  d.myMet();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var</a:t>
            </a:r>
            <a:r>
              <a:rPr sz="1400" spc="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x=document.getElementById("demo");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x.innerHTML=d.myProp;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Calibri"/>
                <a:cs typeface="Calibri"/>
              </a:rPr>
              <a:t>}</a:t>
            </a:r>
            <a:endParaRPr sz="1400">
              <a:latin typeface="Calibri"/>
              <a:cs typeface="Calibri"/>
            </a:endParaRPr>
          </a:p>
          <a:p>
            <a:pPr marL="131445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myFunction();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328612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Using</a:t>
            </a:r>
            <a:r>
              <a:rPr spc="-45" dirty="0"/>
              <a:t> </a:t>
            </a:r>
            <a:r>
              <a:rPr spc="-5" dirty="0"/>
              <a:t>Plugins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75640" y="1599437"/>
            <a:ext cx="7625715" cy="3439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64515" indent="-4572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800" spc="-5" dirty="0">
                <a:latin typeface="Calibri"/>
                <a:cs typeface="Calibri"/>
              </a:rPr>
              <a:t>The idea of </a:t>
            </a:r>
            <a:r>
              <a:rPr sz="2800" dirty="0">
                <a:latin typeface="Calibri"/>
                <a:cs typeface="Calibri"/>
              </a:rPr>
              <a:t>a </a:t>
            </a:r>
            <a:r>
              <a:rPr sz="2800" b="1" dirty="0">
                <a:latin typeface="Calibri"/>
                <a:cs typeface="Calibri"/>
              </a:rPr>
              <a:t>plugin </a:t>
            </a:r>
            <a:r>
              <a:rPr sz="2800" dirty="0">
                <a:latin typeface="Calibri"/>
                <a:cs typeface="Calibri"/>
              </a:rPr>
              <a:t>is to </a:t>
            </a:r>
            <a:r>
              <a:rPr sz="2800" spc="-5" dirty="0">
                <a:latin typeface="Calibri"/>
                <a:cs typeface="Calibri"/>
              </a:rPr>
              <a:t>do something </a:t>
            </a:r>
            <a:r>
              <a:rPr sz="2800" dirty="0">
                <a:latin typeface="Calibri"/>
                <a:cs typeface="Calibri"/>
              </a:rPr>
              <a:t>with a  </a:t>
            </a:r>
            <a:r>
              <a:rPr sz="2800" spc="-5" dirty="0">
                <a:latin typeface="Calibri"/>
                <a:cs typeface="Calibri"/>
              </a:rPr>
              <a:t>collection of elements.</a:t>
            </a:r>
            <a:endParaRPr sz="28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800" spc="-5" dirty="0">
                <a:latin typeface="Calibri"/>
                <a:cs typeface="Calibri"/>
              </a:rPr>
              <a:t>You could consider </a:t>
            </a:r>
            <a:r>
              <a:rPr sz="2800" dirty="0">
                <a:latin typeface="Calibri"/>
                <a:cs typeface="Calibri"/>
              </a:rPr>
              <a:t>each </a:t>
            </a:r>
            <a:r>
              <a:rPr sz="2800" spc="-5" dirty="0">
                <a:latin typeface="Calibri"/>
                <a:cs typeface="Calibri"/>
              </a:rPr>
              <a:t>method </a:t>
            </a:r>
            <a:r>
              <a:rPr sz="2800" dirty="0">
                <a:latin typeface="Calibri"/>
                <a:cs typeface="Calibri"/>
              </a:rPr>
              <a:t>that comes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</a:t>
            </a:r>
            <a:endParaRPr sz="28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latin typeface="Calibri"/>
                <a:cs typeface="Calibri"/>
              </a:rPr>
              <a:t>the </a:t>
            </a:r>
            <a:r>
              <a:rPr sz="2800" b="1" spc="-5" dirty="0">
                <a:latin typeface="Calibri"/>
                <a:cs typeface="Calibri"/>
              </a:rPr>
              <a:t>jQuery </a:t>
            </a:r>
            <a:r>
              <a:rPr sz="2800" dirty="0">
                <a:latin typeface="Calibri"/>
                <a:cs typeface="Calibri"/>
              </a:rPr>
              <a:t>core a </a:t>
            </a:r>
            <a:r>
              <a:rPr sz="2800" b="1" dirty="0">
                <a:latin typeface="Calibri"/>
                <a:cs typeface="Calibri"/>
              </a:rPr>
              <a:t>plugin</a:t>
            </a:r>
            <a:r>
              <a:rPr sz="2800" dirty="0">
                <a:latin typeface="Calibri"/>
                <a:cs typeface="Calibri"/>
              </a:rPr>
              <a:t>, like </a:t>
            </a:r>
            <a:r>
              <a:rPr sz="2800" spc="-5" dirty="0">
                <a:latin typeface="Calibri"/>
                <a:cs typeface="Calibri"/>
              </a:rPr>
              <a:t>.fadeOut()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or</a:t>
            </a:r>
            <a:endParaRPr sz="28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r>
              <a:rPr sz="2800" spc="-5" dirty="0">
                <a:latin typeface="Calibri"/>
                <a:cs typeface="Calibri"/>
              </a:rPr>
              <a:t>.addClass()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marR="130175" indent="-457200">
              <a:lnSpc>
                <a:spcPct val="100000"/>
              </a:lnSpc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800" spc="-5" dirty="0">
                <a:latin typeface="Calibri"/>
                <a:cs typeface="Calibri"/>
              </a:rPr>
              <a:t>You </a:t>
            </a:r>
            <a:r>
              <a:rPr sz="2800" dirty="0">
                <a:latin typeface="Calibri"/>
                <a:cs typeface="Calibri"/>
              </a:rPr>
              <a:t>can make your </a:t>
            </a:r>
            <a:r>
              <a:rPr sz="2800" spc="-5" dirty="0">
                <a:latin typeface="Calibri"/>
                <a:cs typeface="Calibri"/>
              </a:rPr>
              <a:t>own </a:t>
            </a:r>
            <a:r>
              <a:rPr sz="2800" b="1" dirty="0">
                <a:latin typeface="Calibri"/>
                <a:cs typeface="Calibri"/>
              </a:rPr>
              <a:t>plugins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b="1" dirty="0">
                <a:latin typeface="Calibri"/>
                <a:cs typeface="Calibri"/>
              </a:rPr>
              <a:t>use </a:t>
            </a:r>
            <a:r>
              <a:rPr sz="2800" dirty="0">
                <a:latin typeface="Calibri"/>
                <a:cs typeface="Calibri"/>
              </a:rPr>
              <a:t>them  </a:t>
            </a:r>
            <a:r>
              <a:rPr sz="2800" spc="-5" dirty="0">
                <a:latin typeface="Calibri"/>
                <a:cs typeface="Calibri"/>
              </a:rPr>
              <a:t>privately </a:t>
            </a:r>
            <a:r>
              <a:rPr sz="2800" dirty="0">
                <a:latin typeface="Calibri"/>
                <a:cs typeface="Calibri"/>
              </a:rPr>
              <a:t>in your code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dirty="0">
                <a:latin typeface="Calibri"/>
                <a:cs typeface="Calibri"/>
              </a:rPr>
              <a:t>you </a:t>
            </a:r>
            <a:r>
              <a:rPr sz="2800" spc="-5" dirty="0">
                <a:latin typeface="Calibri"/>
                <a:cs typeface="Calibri"/>
              </a:rPr>
              <a:t>upload them </a:t>
            </a:r>
            <a:r>
              <a:rPr sz="2800" dirty="0">
                <a:latin typeface="Calibri"/>
                <a:cs typeface="Calibri"/>
              </a:rPr>
              <a:t>to the  </a:t>
            </a:r>
            <a:r>
              <a:rPr sz="2800" spc="-5" dirty="0">
                <a:latin typeface="Calibri"/>
                <a:cs typeface="Calibri"/>
              </a:rPr>
              <a:t>jQuery plugin </a:t>
            </a:r>
            <a:r>
              <a:rPr sz="2800" dirty="0">
                <a:latin typeface="Calibri"/>
                <a:cs typeface="Calibri"/>
              </a:rPr>
              <a:t>registry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257492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The</a:t>
            </a:r>
            <a:r>
              <a:rPr spc="-65" dirty="0"/>
              <a:t> </a:t>
            </a:r>
            <a:r>
              <a:rPr spc="-5" dirty="0"/>
              <a:t>SetUp</a:t>
            </a:r>
          </a:p>
        </p:txBody>
      </p:sp>
      <p:sp>
        <p:nvSpPr>
          <p:cNvPr id="3" name="object 3"/>
          <p:cNvSpPr/>
          <p:nvPr/>
        </p:nvSpPr>
        <p:spPr>
          <a:xfrm>
            <a:off x="858723" y="2438374"/>
            <a:ext cx="4127500" cy="33729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097532" y="1510538"/>
            <a:ext cx="35045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&lt;script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src="js/jquery.js"&gt;&lt;/script&gt;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&lt;script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src="js/myPlugin.js"&gt;&lt;/script&gt;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705294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Creating a Plugin: </a:t>
            </a:r>
            <a:r>
              <a:rPr dirty="0"/>
              <a:t>The</a:t>
            </a:r>
            <a:r>
              <a:rPr spc="15" dirty="0"/>
              <a:t> </a:t>
            </a:r>
            <a:r>
              <a:rPr spc="-5" dirty="0"/>
              <a:t>Basics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75640" y="1586484"/>
            <a:ext cx="6718934" cy="3879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18159" algn="l"/>
                <a:tab pos="1124585" algn="l"/>
                <a:tab pos="2079625" algn="l"/>
                <a:tab pos="3349625" algn="l"/>
                <a:tab pos="4275455" algn="l"/>
              </a:tabLst>
            </a:pPr>
            <a:r>
              <a:rPr sz="2800" spc="35" dirty="0">
                <a:latin typeface="Arial"/>
                <a:cs typeface="Arial"/>
              </a:rPr>
              <a:t>$(	</a:t>
            </a:r>
            <a:r>
              <a:rPr sz="2800" spc="15" dirty="0">
                <a:latin typeface="Arial"/>
                <a:cs typeface="Arial"/>
              </a:rPr>
              <a:t>"</a:t>
            </a:r>
            <a:r>
              <a:rPr sz="2800" spc="15" dirty="0">
                <a:latin typeface="Calibri"/>
                <a:cs typeface="Calibri"/>
              </a:rPr>
              <a:t>a</a:t>
            </a:r>
            <a:r>
              <a:rPr sz="2800" spc="15" dirty="0">
                <a:latin typeface="Arial"/>
                <a:cs typeface="Arial"/>
              </a:rPr>
              <a:t>"	</a:t>
            </a:r>
            <a:r>
              <a:rPr sz="2800" spc="10" dirty="0">
                <a:latin typeface="Arial"/>
                <a:cs typeface="Arial"/>
              </a:rPr>
              <a:t>).</a:t>
            </a:r>
            <a:r>
              <a:rPr sz="2800" spc="10" dirty="0">
                <a:latin typeface="Calibri"/>
                <a:cs typeface="Calibri"/>
              </a:rPr>
              <a:t>css</a:t>
            </a:r>
            <a:r>
              <a:rPr sz="2800" spc="10" dirty="0">
                <a:latin typeface="Arial"/>
                <a:cs typeface="Arial"/>
              </a:rPr>
              <a:t>(	</a:t>
            </a:r>
            <a:r>
              <a:rPr sz="2800" spc="5" dirty="0">
                <a:latin typeface="Arial"/>
                <a:cs typeface="Arial"/>
              </a:rPr>
              <a:t>"</a:t>
            </a:r>
            <a:r>
              <a:rPr sz="2800" spc="5" dirty="0">
                <a:latin typeface="Calibri"/>
                <a:cs typeface="Calibri"/>
              </a:rPr>
              <a:t>color</a:t>
            </a:r>
            <a:r>
              <a:rPr sz="2800" spc="5" dirty="0">
                <a:latin typeface="Arial"/>
                <a:cs typeface="Arial"/>
              </a:rPr>
              <a:t>",	"</a:t>
            </a:r>
            <a:r>
              <a:rPr sz="2800" spc="5" dirty="0">
                <a:latin typeface="Calibri"/>
                <a:cs typeface="Calibri"/>
              </a:rPr>
              <a:t>red</a:t>
            </a:r>
            <a:r>
              <a:rPr sz="2800" spc="5" dirty="0">
                <a:latin typeface="Arial"/>
                <a:cs typeface="Arial"/>
              </a:rPr>
              <a:t>"	</a:t>
            </a:r>
            <a:r>
              <a:rPr sz="2800" spc="25" dirty="0">
                <a:latin typeface="Arial"/>
                <a:cs typeface="Arial"/>
              </a:rPr>
              <a:t>);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65"/>
              </a:spcBef>
            </a:pPr>
            <a:r>
              <a:rPr sz="2800" spc="-5" dirty="0">
                <a:latin typeface="Calibri"/>
                <a:cs typeface="Calibri"/>
              </a:rPr>
              <a:t>So…..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2685415" algn="l"/>
                <a:tab pos="3068320" algn="l"/>
              </a:tabLst>
            </a:pPr>
            <a:r>
              <a:rPr sz="2800" spc="-5" dirty="0">
                <a:latin typeface="Calibri"/>
                <a:cs typeface="Calibri"/>
              </a:rPr>
              <a:t>jQuery.prototype	</a:t>
            </a:r>
            <a:r>
              <a:rPr sz="2800" dirty="0">
                <a:latin typeface="Calibri"/>
                <a:cs typeface="Calibri"/>
              </a:rPr>
              <a:t>is	</a:t>
            </a:r>
            <a:r>
              <a:rPr sz="2800" spc="-5" dirty="0">
                <a:latin typeface="Calibri"/>
                <a:cs typeface="Calibri"/>
              </a:rPr>
              <a:t>$.fn!!!!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Calibri"/>
                <a:cs typeface="Calibri"/>
              </a:rPr>
              <a:t>$.fn.greenify </a:t>
            </a:r>
            <a:r>
              <a:rPr sz="2800" dirty="0">
                <a:latin typeface="Calibri"/>
                <a:cs typeface="Calibri"/>
              </a:rPr>
              <a:t>= </a:t>
            </a:r>
            <a:r>
              <a:rPr sz="2800" b="1" spc="-5" dirty="0">
                <a:latin typeface="Calibri"/>
                <a:cs typeface="Calibri"/>
              </a:rPr>
              <a:t>function</a:t>
            </a:r>
            <a:r>
              <a:rPr sz="2800" spc="-5" dirty="0">
                <a:latin typeface="Calibri"/>
                <a:cs typeface="Calibri"/>
              </a:rPr>
              <a:t>()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{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b="1" spc="-5" dirty="0">
                <a:latin typeface="Calibri"/>
                <a:cs typeface="Calibri"/>
              </a:rPr>
              <a:t>this</a:t>
            </a:r>
            <a:r>
              <a:rPr sz="2800" spc="-5" dirty="0">
                <a:latin typeface="Calibri"/>
                <a:cs typeface="Calibri"/>
              </a:rPr>
              <a:t>.css( "color", </a:t>
            </a:r>
            <a:r>
              <a:rPr sz="2800" dirty="0">
                <a:latin typeface="Calibri"/>
                <a:cs typeface="Calibri"/>
              </a:rPr>
              <a:t>"green"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);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};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$( "a" </a:t>
            </a:r>
            <a:r>
              <a:rPr sz="2800" spc="-5" dirty="0">
                <a:latin typeface="Calibri"/>
                <a:cs typeface="Calibri"/>
              </a:rPr>
              <a:t>).greenify(); </a:t>
            </a:r>
            <a:r>
              <a:rPr sz="2800" i="1" dirty="0">
                <a:latin typeface="Calibri"/>
                <a:cs typeface="Calibri"/>
              </a:rPr>
              <a:t>// Makes </a:t>
            </a:r>
            <a:r>
              <a:rPr sz="2800" i="1" spc="-5" dirty="0">
                <a:latin typeface="Calibri"/>
                <a:cs typeface="Calibri"/>
              </a:rPr>
              <a:t>all </a:t>
            </a:r>
            <a:r>
              <a:rPr sz="2800" i="1" dirty="0">
                <a:latin typeface="Calibri"/>
                <a:cs typeface="Calibri"/>
              </a:rPr>
              <a:t>the </a:t>
            </a:r>
            <a:r>
              <a:rPr sz="2800" i="1" spc="-5" dirty="0">
                <a:latin typeface="Calibri"/>
                <a:cs typeface="Calibri"/>
              </a:rPr>
              <a:t>links</a:t>
            </a:r>
            <a:r>
              <a:rPr sz="2800" i="1" spc="-20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green.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619315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We </a:t>
            </a:r>
            <a:r>
              <a:rPr spc="-5" dirty="0"/>
              <a:t>can Chain </a:t>
            </a:r>
            <a:r>
              <a:rPr dirty="0"/>
              <a:t>with</a:t>
            </a:r>
            <a:r>
              <a:rPr spc="-20" dirty="0"/>
              <a:t> </a:t>
            </a:r>
            <a:r>
              <a:rPr spc="-5" dirty="0"/>
              <a:t>jQuery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75640" y="1602485"/>
            <a:ext cx="7671434" cy="2774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Calibri"/>
                <a:cs typeface="Calibri"/>
              </a:rPr>
              <a:t>Method </a:t>
            </a:r>
            <a:r>
              <a:rPr sz="2400" b="1" i="1" spc="-5" dirty="0">
                <a:latin typeface="Calibri-BoldItalic"/>
                <a:cs typeface="Calibri-BoldItalic"/>
              </a:rPr>
              <a:t>chaining</a:t>
            </a:r>
            <a:r>
              <a:rPr sz="2400" i="1" spc="-5" dirty="0">
                <a:latin typeface="Calibri"/>
                <a:cs typeface="Calibri"/>
              </a:rPr>
              <a:t>, also </a:t>
            </a:r>
            <a:r>
              <a:rPr sz="2400" i="1" dirty="0">
                <a:latin typeface="Calibri"/>
                <a:cs typeface="Calibri"/>
              </a:rPr>
              <a:t>known </a:t>
            </a:r>
            <a:r>
              <a:rPr sz="2400" i="1" spc="-5" dirty="0">
                <a:latin typeface="Calibri"/>
                <a:cs typeface="Calibri"/>
              </a:rPr>
              <a:t>as named parameter </a:t>
            </a:r>
            <a:r>
              <a:rPr sz="2400" i="1" dirty="0">
                <a:latin typeface="Calibri"/>
                <a:cs typeface="Calibri"/>
              </a:rPr>
              <a:t>idiom, is a  </a:t>
            </a:r>
            <a:r>
              <a:rPr sz="2400" i="1" spc="-5" dirty="0">
                <a:latin typeface="Calibri"/>
                <a:cs typeface="Calibri"/>
              </a:rPr>
              <a:t>common syntax for </a:t>
            </a:r>
            <a:r>
              <a:rPr sz="2400" i="1" dirty="0">
                <a:latin typeface="Calibri"/>
                <a:cs typeface="Calibri"/>
              </a:rPr>
              <a:t>invoking </a:t>
            </a:r>
            <a:r>
              <a:rPr sz="2400" i="1" spc="-5" dirty="0">
                <a:latin typeface="Calibri"/>
                <a:cs typeface="Calibri"/>
              </a:rPr>
              <a:t>multiple method calls </a:t>
            </a:r>
            <a:r>
              <a:rPr sz="2400" i="1" dirty="0">
                <a:latin typeface="Calibri"/>
                <a:cs typeface="Calibri"/>
              </a:rPr>
              <a:t>in </a:t>
            </a:r>
            <a:r>
              <a:rPr sz="2400" i="1" spc="-5" dirty="0">
                <a:latin typeface="Calibri"/>
                <a:cs typeface="Calibri"/>
              </a:rPr>
              <a:t>object-  oriented </a:t>
            </a:r>
            <a:r>
              <a:rPr sz="2400" b="1" i="1" spc="-5" dirty="0">
                <a:latin typeface="Calibri-BoldItalic"/>
                <a:cs typeface="Calibri-BoldItalic"/>
              </a:rPr>
              <a:t>programming </a:t>
            </a:r>
            <a:r>
              <a:rPr sz="2400" i="1" spc="-5" dirty="0">
                <a:latin typeface="Calibri"/>
                <a:cs typeface="Calibri"/>
              </a:rPr>
              <a:t>languages. Each method </a:t>
            </a:r>
            <a:r>
              <a:rPr sz="2400" i="1" dirty="0">
                <a:latin typeface="Calibri"/>
                <a:cs typeface="Calibri"/>
              </a:rPr>
              <a:t>returns </a:t>
            </a:r>
            <a:r>
              <a:rPr sz="2400" i="1" spc="-5" dirty="0">
                <a:latin typeface="Calibri"/>
                <a:cs typeface="Calibri"/>
              </a:rPr>
              <a:t>an  object, allowing </a:t>
            </a:r>
            <a:r>
              <a:rPr sz="2400" i="1" dirty="0">
                <a:latin typeface="Calibri"/>
                <a:cs typeface="Calibri"/>
              </a:rPr>
              <a:t>the </a:t>
            </a:r>
            <a:r>
              <a:rPr sz="2400" i="1" spc="-5" dirty="0">
                <a:latin typeface="Calibri"/>
                <a:cs typeface="Calibri"/>
              </a:rPr>
              <a:t>calls </a:t>
            </a:r>
            <a:r>
              <a:rPr sz="2400" i="1" dirty="0">
                <a:latin typeface="Calibri"/>
                <a:cs typeface="Calibri"/>
              </a:rPr>
              <a:t>to </a:t>
            </a:r>
            <a:r>
              <a:rPr sz="2400" i="1" spc="-5" dirty="0">
                <a:latin typeface="Calibri"/>
                <a:cs typeface="Calibri"/>
              </a:rPr>
              <a:t>be </a:t>
            </a:r>
            <a:r>
              <a:rPr sz="2400" b="1" i="1" dirty="0">
                <a:latin typeface="Calibri-BoldItalic"/>
                <a:cs typeface="Calibri-BoldItalic"/>
              </a:rPr>
              <a:t>chained </a:t>
            </a:r>
            <a:r>
              <a:rPr sz="2400" i="1" dirty="0">
                <a:latin typeface="Calibri"/>
                <a:cs typeface="Calibri"/>
              </a:rPr>
              <a:t>together in a </a:t>
            </a:r>
            <a:r>
              <a:rPr sz="2400" i="1" spc="-5" dirty="0">
                <a:latin typeface="Calibri"/>
                <a:cs typeface="Calibri"/>
              </a:rPr>
              <a:t>single  statement </a:t>
            </a:r>
            <a:r>
              <a:rPr sz="2400" i="1" dirty="0">
                <a:latin typeface="Calibri"/>
                <a:cs typeface="Calibri"/>
              </a:rPr>
              <a:t>without </a:t>
            </a:r>
            <a:r>
              <a:rPr sz="2400" i="1" spc="-5" dirty="0">
                <a:latin typeface="Calibri"/>
                <a:cs typeface="Calibri"/>
              </a:rPr>
              <a:t>requiring </a:t>
            </a:r>
            <a:r>
              <a:rPr sz="2400" i="1" dirty="0">
                <a:latin typeface="Calibri"/>
                <a:cs typeface="Calibri"/>
              </a:rPr>
              <a:t>variables to </a:t>
            </a:r>
            <a:r>
              <a:rPr sz="2400" i="1" spc="-5" dirty="0">
                <a:latin typeface="Calibri"/>
                <a:cs typeface="Calibri"/>
              </a:rPr>
              <a:t>store </a:t>
            </a:r>
            <a:r>
              <a:rPr sz="2400" i="1" dirty="0">
                <a:latin typeface="Calibri"/>
                <a:cs typeface="Calibri"/>
              </a:rPr>
              <a:t>the  intermediate </a:t>
            </a:r>
            <a:r>
              <a:rPr sz="2400" i="1" spc="-5" dirty="0">
                <a:latin typeface="Calibri"/>
                <a:cs typeface="Calibri"/>
              </a:rPr>
              <a:t>results.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alibri"/>
                <a:cs typeface="Calibri"/>
              </a:rPr>
              <a:t>https://en.wikipedia.org/wiki/Method_chaining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536257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jQuery Chain</a:t>
            </a:r>
            <a:r>
              <a:rPr spc="-10" dirty="0"/>
              <a:t> </a:t>
            </a:r>
            <a:r>
              <a:rPr spc="-5" dirty="0"/>
              <a:t>Example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75640" y="1599437"/>
            <a:ext cx="6102985" cy="3013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We can link </a:t>
            </a:r>
            <a:r>
              <a:rPr sz="2800" spc="-5" dirty="0">
                <a:latin typeface="Calibri"/>
                <a:cs typeface="Calibri"/>
              </a:rPr>
              <a:t>multiple actions </a:t>
            </a:r>
            <a:r>
              <a:rPr sz="2800" dirty="0">
                <a:latin typeface="Calibri"/>
                <a:cs typeface="Calibri"/>
              </a:rPr>
              <a:t>in 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selector: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 marR="2242820" algn="just">
              <a:lnSpc>
                <a:spcPct val="100000"/>
              </a:lnSpc>
            </a:pPr>
            <a:r>
              <a:rPr sz="2800" spc="-5" dirty="0">
                <a:latin typeface="Calibri"/>
                <a:cs typeface="Calibri"/>
              </a:rPr>
              <a:t>$.fn.greenify </a:t>
            </a:r>
            <a:r>
              <a:rPr sz="2800" dirty="0">
                <a:latin typeface="Calibri"/>
                <a:cs typeface="Calibri"/>
              </a:rPr>
              <a:t>= </a:t>
            </a:r>
            <a:r>
              <a:rPr sz="2800" b="1" spc="-5" dirty="0">
                <a:latin typeface="Calibri"/>
                <a:cs typeface="Calibri"/>
              </a:rPr>
              <a:t>function</a:t>
            </a:r>
            <a:r>
              <a:rPr sz="2800" spc="-5" dirty="0">
                <a:latin typeface="Calibri"/>
                <a:cs typeface="Calibri"/>
              </a:rPr>
              <a:t>() </a:t>
            </a:r>
            <a:r>
              <a:rPr sz="2800" dirty="0">
                <a:latin typeface="Calibri"/>
                <a:cs typeface="Calibri"/>
              </a:rPr>
              <a:t>{  </a:t>
            </a:r>
            <a:r>
              <a:rPr sz="2800" b="1" spc="-5" dirty="0">
                <a:latin typeface="Calibri"/>
                <a:cs typeface="Calibri"/>
              </a:rPr>
              <a:t>this</a:t>
            </a:r>
            <a:r>
              <a:rPr sz="2800" spc="-5" dirty="0">
                <a:latin typeface="Calibri"/>
                <a:cs typeface="Calibri"/>
              </a:rPr>
              <a:t>.css( "color", </a:t>
            </a:r>
            <a:r>
              <a:rPr sz="2800" dirty="0">
                <a:latin typeface="Calibri"/>
                <a:cs typeface="Calibri"/>
              </a:rPr>
              <a:t>"green" </a:t>
            </a:r>
            <a:r>
              <a:rPr sz="2800" spc="-5" dirty="0">
                <a:latin typeface="Calibri"/>
                <a:cs typeface="Calibri"/>
              </a:rPr>
              <a:t>);  </a:t>
            </a:r>
            <a:r>
              <a:rPr sz="2800" b="1" spc="-5" dirty="0">
                <a:latin typeface="Calibri"/>
                <a:cs typeface="Calibri"/>
              </a:rPr>
              <a:t>return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this</a:t>
            </a:r>
            <a:r>
              <a:rPr sz="2800" dirty="0">
                <a:latin typeface="Calibri"/>
                <a:cs typeface="Calibri"/>
              </a:rPr>
              <a:t>;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latin typeface="Calibri"/>
                <a:cs typeface="Calibri"/>
              </a:rPr>
              <a:t>}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$( "a" </a:t>
            </a:r>
            <a:r>
              <a:rPr sz="2800" spc="-5" dirty="0">
                <a:latin typeface="Calibri"/>
                <a:cs typeface="Calibri"/>
              </a:rPr>
              <a:t>).greenify().addClass( "greenified"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);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365" y="323596"/>
            <a:ext cx="447040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jQuery.noConflict()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mtClean="0"/>
              <a:t>© Kristian Secor 2018 Mesa College: HTML5 and jQuery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75640" y="1602485"/>
            <a:ext cx="6192520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&lt;script src="other_lib.js"&gt;&lt;/script&gt;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&lt;script src="jquery.js"&gt;&lt;/script&gt;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&lt;script&gt;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$.noConflict();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jQuery( document ).ready(</a:t>
            </a:r>
            <a:r>
              <a:rPr sz="2400" b="1" spc="-5" dirty="0">
                <a:latin typeface="Calibri"/>
                <a:cs typeface="Calibri"/>
              </a:rPr>
              <a:t>function</a:t>
            </a:r>
            <a:r>
              <a:rPr sz="2400" spc="-5" dirty="0">
                <a:latin typeface="Calibri"/>
                <a:cs typeface="Calibri"/>
              </a:rPr>
              <a:t>( </a:t>
            </a:r>
            <a:r>
              <a:rPr sz="2400" dirty="0">
                <a:latin typeface="Calibri"/>
                <a:cs typeface="Calibri"/>
              </a:rPr>
              <a:t>$ )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{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i="1" dirty="0">
                <a:latin typeface="Calibri"/>
                <a:cs typeface="Calibri"/>
              </a:rPr>
              <a:t>// </a:t>
            </a:r>
            <a:r>
              <a:rPr sz="2400" i="1" spc="-5" dirty="0">
                <a:latin typeface="Calibri"/>
                <a:cs typeface="Calibri"/>
              </a:rPr>
              <a:t>Code that uses jQuery's </a:t>
            </a:r>
            <a:r>
              <a:rPr sz="2400" i="1" dirty="0">
                <a:latin typeface="Calibri"/>
                <a:cs typeface="Calibri"/>
              </a:rPr>
              <a:t>$ </a:t>
            </a:r>
            <a:r>
              <a:rPr sz="2400" i="1" spc="-5" dirty="0">
                <a:latin typeface="Calibri"/>
                <a:cs typeface="Calibri"/>
              </a:rPr>
              <a:t>can follow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here.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});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i="1" dirty="0">
                <a:latin typeface="Calibri"/>
                <a:cs typeface="Calibri"/>
              </a:rPr>
              <a:t>// </a:t>
            </a:r>
            <a:r>
              <a:rPr sz="2400" i="1" spc="-5" dirty="0">
                <a:latin typeface="Calibri"/>
                <a:cs typeface="Calibri"/>
              </a:rPr>
              <a:t>Code that uses other </a:t>
            </a:r>
            <a:r>
              <a:rPr sz="2400" i="1" dirty="0">
                <a:latin typeface="Calibri"/>
                <a:cs typeface="Calibri"/>
              </a:rPr>
              <a:t>library's $ </a:t>
            </a:r>
            <a:r>
              <a:rPr sz="2400" i="1" spc="-5" dirty="0">
                <a:latin typeface="Calibri"/>
                <a:cs typeface="Calibri"/>
              </a:rPr>
              <a:t>can follow</a:t>
            </a:r>
            <a:r>
              <a:rPr sz="2400" i="1" spc="-7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here.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&lt;/script&gt;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941</Words>
  <Application>Microsoft Macintosh PowerPoint</Application>
  <PresentationFormat>On-screen Show (4:3)</PresentationFormat>
  <Paragraphs>146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Calibri-BoldItalic</vt:lpstr>
      <vt:lpstr>Times New Roman</vt:lpstr>
      <vt:lpstr>Office Theme</vt:lpstr>
      <vt:lpstr>Session #14:Overview</vt:lpstr>
      <vt:lpstr>Developing Plugins</vt:lpstr>
      <vt:lpstr>Javascript Prototype Example</vt:lpstr>
      <vt:lpstr>Using Plugins</vt:lpstr>
      <vt:lpstr>The SetUp</vt:lpstr>
      <vt:lpstr>Creating a Plugin: The Basics</vt:lpstr>
      <vt:lpstr>We can Chain with jQuery</vt:lpstr>
      <vt:lpstr>jQuery Chain Example</vt:lpstr>
      <vt:lpstr>jQuery.noConflict()</vt:lpstr>
      <vt:lpstr>Protecting the $ Alias and Adding Scope</vt:lpstr>
      <vt:lpstr>Using each in a plugin</vt:lpstr>
      <vt:lpstr>A Best Practice</vt:lpstr>
      <vt:lpstr>Accepting Options</vt:lpstr>
      <vt:lpstr>So what is helpful?</vt:lpstr>
      <vt:lpstr>jQuery Store Locator</vt:lpstr>
      <vt:lpstr>Locator Settings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Discovery Toxicology</dc:title>
  <dc:creator>gfurman</dc:creator>
  <cp:lastModifiedBy>Kristian Secor</cp:lastModifiedBy>
  <cp:revision>2</cp:revision>
  <dcterms:created xsi:type="dcterms:W3CDTF">2018-05-07T19:09:03Z</dcterms:created>
  <dcterms:modified xsi:type="dcterms:W3CDTF">2018-05-07T19:16:13Z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2017-04-25T00:00:00Z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2018-05-07T00:00:00Z</vt:filetime>
  </property>
</Properties>
</file>