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825" y="1572590"/>
            <a:ext cx="7318349" cy="2270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4585" y="3865245"/>
            <a:ext cx="7094829" cy="1391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81000" y="533400"/>
            <a:ext cx="8305800" cy="5715000"/>
          </a:xfrm>
          <a:custGeom>
            <a:avLst/>
            <a:gdLst/>
            <a:ahLst/>
            <a:cxnLst/>
            <a:rect l="l" t="t" r="r" b="b"/>
            <a:pathLst>
              <a:path w="8305800" h="5715000">
                <a:moveTo>
                  <a:pt x="0" y="784478"/>
                </a:moveTo>
                <a:lnTo>
                  <a:pt x="1431" y="736696"/>
                </a:lnTo>
                <a:lnTo>
                  <a:pt x="5672" y="689670"/>
                </a:lnTo>
                <a:lnTo>
                  <a:pt x="12639" y="643483"/>
                </a:lnTo>
                <a:lnTo>
                  <a:pt x="22251" y="598216"/>
                </a:lnTo>
                <a:lnTo>
                  <a:pt x="34425" y="553952"/>
                </a:lnTo>
                <a:lnTo>
                  <a:pt x="49080" y="510772"/>
                </a:lnTo>
                <a:lnTo>
                  <a:pt x="66133" y="468759"/>
                </a:lnTo>
                <a:lnTo>
                  <a:pt x="85502" y="427996"/>
                </a:lnTo>
                <a:lnTo>
                  <a:pt x="107106" y="388563"/>
                </a:lnTo>
                <a:lnTo>
                  <a:pt x="130862" y="350544"/>
                </a:lnTo>
                <a:lnTo>
                  <a:pt x="156688" y="314020"/>
                </a:lnTo>
                <a:lnTo>
                  <a:pt x="184503" y="279073"/>
                </a:lnTo>
                <a:lnTo>
                  <a:pt x="214223" y="245786"/>
                </a:lnTo>
                <a:lnTo>
                  <a:pt x="245768" y="214240"/>
                </a:lnTo>
                <a:lnTo>
                  <a:pt x="279054" y="184518"/>
                </a:lnTo>
                <a:lnTo>
                  <a:pt x="314000" y="156703"/>
                </a:lnTo>
                <a:lnTo>
                  <a:pt x="350524" y="130875"/>
                </a:lnTo>
                <a:lnTo>
                  <a:pt x="388544" y="107117"/>
                </a:lnTo>
                <a:lnTo>
                  <a:pt x="427978" y="85511"/>
                </a:lnTo>
                <a:lnTo>
                  <a:pt x="468743" y="66140"/>
                </a:lnTo>
                <a:lnTo>
                  <a:pt x="510758" y="49085"/>
                </a:lnTo>
                <a:lnTo>
                  <a:pt x="553940" y="34429"/>
                </a:lnTo>
                <a:lnTo>
                  <a:pt x="598207" y="22253"/>
                </a:lnTo>
                <a:lnTo>
                  <a:pt x="643478" y="12640"/>
                </a:lnTo>
                <a:lnTo>
                  <a:pt x="689671" y="5672"/>
                </a:lnTo>
                <a:lnTo>
                  <a:pt x="736702" y="1431"/>
                </a:lnTo>
                <a:lnTo>
                  <a:pt x="784491" y="0"/>
                </a:lnTo>
                <a:lnTo>
                  <a:pt x="7521321" y="0"/>
                </a:lnTo>
                <a:lnTo>
                  <a:pt x="7569103" y="1431"/>
                </a:lnTo>
                <a:lnTo>
                  <a:pt x="7616129" y="5672"/>
                </a:lnTo>
                <a:lnTo>
                  <a:pt x="7662316" y="12640"/>
                </a:lnTo>
                <a:lnTo>
                  <a:pt x="7707583" y="22253"/>
                </a:lnTo>
                <a:lnTo>
                  <a:pt x="7751847" y="34429"/>
                </a:lnTo>
                <a:lnTo>
                  <a:pt x="7795027" y="49085"/>
                </a:lnTo>
                <a:lnTo>
                  <a:pt x="7837040" y="66140"/>
                </a:lnTo>
                <a:lnTo>
                  <a:pt x="7877803" y="85511"/>
                </a:lnTo>
                <a:lnTo>
                  <a:pt x="7917236" y="107117"/>
                </a:lnTo>
                <a:lnTo>
                  <a:pt x="7955255" y="130875"/>
                </a:lnTo>
                <a:lnTo>
                  <a:pt x="7991779" y="156703"/>
                </a:lnTo>
                <a:lnTo>
                  <a:pt x="8026726" y="184518"/>
                </a:lnTo>
                <a:lnTo>
                  <a:pt x="8060013" y="214240"/>
                </a:lnTo>
                <a:lnTo>
                  <a:pt x="8091559" y="245786"/>
                </a:lnTo>
                <a:lnTo>
                  <a:pt x="8121281" y="279073"/>
                </a:lnTo>
                <a:lnTo>
                  <a:pt x="8149096" y="314020"/>
                </a:lnTo>
                <a:lnTo>
                  <a:pt x="8174924" y="350544"/>
                </a:lnTo>
                <a:lnTo>
                  <a:pt x="8198682" y="388563"/>
                </a:lnTo>
                <a:lnTo>
                  <a:pt x="8220288" y="427996"/>
                </a:lnTo>
                <a:lnTo>
                  <a:pt x="8239659" y="468759"/>
                </a:lnTo>
                <a:lnTo>
                  <a:pt x="8256714" y="510772"/>
                </a:lnTo>
                <a:lnTo>
                  <a:pt x="8271370" y="553952"/>
                </a:lnTo>
                <a:lnTo>
                  <a:pt x="8283546" y="598216"/>
                </a:lnTo>
                <a:lnTo>
                  <a:pt x="8293159" y="643483"/>
                </a:lnTo>
                <a:lnTo>
                  <a:pt x="8300127" y="689670"/>
                </a:lnTo>
                <a:lnTo>
                  <a:pt x="8304368" y="736696"/>
                </a:lnTo>
                <a:lnTo>
                  <a:pt x="8305800" y="784478"/>
                </a:lnTo>
                <a:lnTo>
                  <a:pt x="8305800" y="4930521"/>
                </a:lnTo>
                <a:lnTo>
                  <a:pt x="8304368" y="4978308"/>
                </a:lnTo>
                <a:lnTo>
                  <a:pt x="8300127" y="5025338"/>
                </a:lnTo>
                <a:lnTo>
                  <a:pt x="8293159" y="5071529"/>
                </a:lnTo>
                <a:lnTo>
                  <a:pt x="8283546" y="5116799"/>
                </a:lnTo>
                <a:lnTo>
                  <a:pt x="8271370" y="5161066"/>
                </a:lnTo>
                <a:lnTo>
                  <a:pt x="8256714" y="5204247"/>
                </a:lnTo>
                <a:lnTo>
                  <a:pt x="8239659" y="5246261"/>
                </a:lnTo>
                <a:lnTo>
                  <a:pt x="8220288" y="5287026"/>
                </a:lnTo>
                <a:lnTo>
                  <a:pt x="8198682" y="5326459"/>
                </a:lnTo>
                <a:lnTo>
                  <a:pt x="8174924" y="5364478"/>
                </a:lnTo>
                <a:lnTo>
                  <a:pt x="8149096" y="5401001"/>
                </a:lnTo>
                <a:lnTo>
                  <a:pt x="8121281" y="5435947"/>
                </a:lnTo>
                <a:lnTo>
                  <a:pt x="8091559" y="5469233"/>
                </a:lnTo>
                <a:lnTo>
                  <a:pt x="8060013" y="5500777"/>
                </a:lnTo>
                <a:lnTo>
                  <a:pt x="8026726" y="5530497"/>
                </a:lnTo>
                <a:lnTo>
                  <a:pt x="7991779" y="5558311"/>
                </a:lnTo>
                <a:lnTo>
                  <a:pt x="7955255" y="5584137"/>
                </a:lnTo>
                <a:lnTo>
                  <a:pt x="7917236" y="5607893"/>
                </a:lnTo>
                <a:lnTo>
                  <a:pt x="7877803" y="5629497"/>
                </a:lnTo>
                <a:lnTo>
                  <a:pt x="7837040" y="5648866"/>
                </a:lnTo>
                <a:lnTo>
                  <a:pt x="7795027" y="5665920"/>
                </a:lnTo>
                <a:lnTo>
                  <a:pt x="7751847" y="5680574"/>
                </a:lnTo>
                <a:lnTo>
                  <a:pt x="7707583" y="5692749"/>
                </a:lnTo>
                <a:lnTo>
                  <a:pt x="7662316" y="5702360"/>
                </a:lnTo>
                <a:lnTo>
                  <a:pt x="7616129" y="5709327"/>
                </a:lnTo>
                <a:lnTo>
                  <a:pt x="7569103" y="5713568"/>
                </a:lnTo>
                <a:lnTo>
                  <a:pt x="7521321" y="5715000"/>
                </a:lnTo>
                <a:lnTo>
                  <a:pt x="784491" y="5715000"/>
                </a:lnTo>
                <a:lnTo>
                  <a:pt x="736702" y="5713568"/>
                </a:lnTo>
                <a:lnTo>
                  <a:pt x="689671" y="5709327"/>
                </a:lnTo>
                <a:lnTo>
                  <a:pt x="643478" y="5702360"/>
                </a:lnTo>
                <a:lnTo>
                  <a:pt x="598207" y="5692749"/>
                </a:lnTo>
                <a:lnTo>
                  <a:pt x="553940" y="5680574"/>
                </a:lnTo>
                <a:lnTo>
                  <a:pt x="510758" y="5665920"/>
                </a:lnTo>
                <a:lnTo>
                  <a:pt x="468743" y="5648866"/>
                </a:lnTo>
                <a:lnTo>
                  <a:pt x="427978" y="5629497"/>
                </a:lnTo>
                <a:lnTo>
                  <a:pt x="388544" y="5607893"/>
                </a:lnTo>
                <a:lnTo>
                  <a:pt x="350524" y="5584137"/>
                </a:lnTo>
                <a:lnTo>
                  <a:pt x="314000" y="5558311"/>
                </a:lnTo>
                <a:lnTo>
                  <a:pt x="279054" y="5530497"/>
                </a:lnTo>
                <a:lnTo>
                  <a:pt x="245768" y="5500777"/>
                </a:lnTo>
                <a:lnTo>
                  <a:pt x="214223" y="5469233"/>
                </a:lnTo>
                <a:lnTo>
                  <a:pt x="184503" y="5435947"/>
                </a:lnTo>
                <a:lnTo>
                  <a:pt x="156688" y="5401001"/>
                </a:lnTo>
                <a:lnTo>
                  <a:pt x="130862" y="5364478"/>
                </a:lnTo>
                <a:lnTo>
                  <a:pt x="107106" y="5326459"/>
                </a:lnTo>
                <a:lnTo>
                  <a:pt x="85502" y="5287026"/>
                </a:lnTo>
                <a:lnTo>
                  <a:pt x="66133" y="5246261"/>
                </a:lnTo>
                <a:lnTo>
                  <a:pt x="49080" y="5204247"/>
                </a:lnTo>
                <a:lnTo>
                  <a:pt x="34425" y="5161066"/>
                </a:lnTo>
                <a:lnTo>
                  <a:pt x="22251" y="5116799"/>
                </a:lnTo>
                <a:lnTo>
                  <a:pt x="12639" y="5071529"/>
                </a:lnTo>
                <a:lnTo>
                  <a:pt x="5672" y="5025338"/>
                </a:lnTo>
                <a:lnTo>
                  <a:pt x="1431" y="4978308"/>
                </a:lnTo>
                <a:lnTo>
                  <a:pt x="0" y="4930521"/>
                </a:lnTo>
                <a:lnTo>
                  <a:pt x="0" y="784478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51129"/>
            <a:ext cx="8534400" cy="1220470"/>
          </a:xfrm>
          <a:custGeom>
            <a:avLst/>
            <a:gdLst/>
            <a:ahLst/>
            <a:cxnLst/>
            <a:rect l="l" t="t" r="r" b="b"/>
            <a:pathLst>
              <a:path w="8534400" h="1220470">
                <a:moveTo>
                  <a:pt x="7924800" y="0"/>
                </a:moveTo>
                <a:lnTo>
                  <a:pt x="0" y="1270"/>
                </a:lnTo>
                <a:lnTo>
                  <a:pt x="0" y="1220470"/>
                </a:lnTo>
                <a:lnTo>
                  <a:pt x="7923530" y="1220470"/>
                </a:lnTo>
                <a:lnTo>
                  <a:pt x="7971326" y="1218635"/>
                </a:lnTo>
                <a:lnTo>
                  <a:pt x="8018107" y="1213221"/>
                </a:lnTo>
                <a:lnTo>
                  <a:pt x="8063737" y="1204363"/>
                </a:lnTo>
                <a:lnTo>
                  <a:pt x="8108080" y="1192198"/>
                </a:lnTo>
                <a:lnTo>
                  <a:pt x="8151003" y="1176861"/>
                </a:lnTo>
                <a:lnTo>
                  <a:pt x="8192370" y="1158488"/>
                </a:lnTo>
                <a:lnTo>
                  <a:pt x="8232045" y="1137214"/>
                </a:lnTo>
                <a:lnTo>
                  <a:pt x="8269895" y="1113176"/>
                </a:lnTo>
                <a:lnTo>
                  <a:pt x="8305785" y="1086509"/>
                </a:lnTo>
                <a:lnTo>
                  <a:pt x="8339578" y="1057348"/>
                </a:lnTo>
                <a:lnTo>
                  <a:pt x="8371141" y="1025831"/>
                </a:lnTo>
                <a:lnTo>
                  <a:pt x="8400339" y="992092"/>
                </a:lnTo>
                <a:lnTo>
                  <a:pt x="8427035" y="956267"/>
                </a:lnTo>
                <a:lnTo>
                  <a:pt x="8451097" y="918492"/>
                </a:lnTo>
                <a:lnTo>
                  <a:pt x="8472388" y="878902"/>
                </a:lnTo>
                <a:lnTo>
                  <a:pt x="8490774" y="837635"/>
                </a:lnTo>
                <a:lnTo>
                  <a:pt x="8506119" y="794824"/>
                </a:lnTo>
                <a:lnTo>
                  <a:pt x="8518289" y="750607"/>
                </a:lnTo>
                <a:lnTo>
                  <a:pt x="8527149" y="705118"/>
                </a:lnTo>
                <a:lnTo>
                  <a:pt x="8532565" y="658493"/>
                </a:lnTo>
                <a:lnTo>
                  <a:pt x="8534400" y="610870"/>
                </a:lnTo>
                <a:lnTo>
                  <a:pt x="8532565" y="563097"/>
                </a:lnTo>
                <a:lnTo>
                  <a:pt x="8527151" y="516353"/>
                </a:lnTo>
                <a:lnTo>
                  <a:pt x="8518293" y="470769"/>
                </a:lnTo>
                <a:lnTo>
                  <a:pt x="8506128" y="426478"/>
                </a:lnTo>
                <a:lnTo>
                  <a:pt x="8490791" y="383613"/>
                </a:lnTo>
                <a:lnTo>
                  <a:pt x="8472418" y="342307"/>
                </a:lnTo>
                <a:lnTo>
                  <a:pt x="8451144" y="302692"/>
                </a:lnTo>
                <a:lnTo>
                  <a:pt x="8427106" y="264901"/>
                </a:lnTo>
                <a:lnTo>
                  <a:pt x="8400439" y="229068"/>
                </a:lnTo>
                <a:lnTo>
                  <a:pt x="8371278" y="195323"/>
                </a:lnTo>
                <a:lnTo>
                  <a:pt x="8339761" y="163801"/>
                </a:lnTo>
                <a:lnTo>
                  <a:pt x="8306022" y="134634"/>
                </a:lnTo>
                <a:lnTo>
                  <a:pt x="8270197" y="107954"/>
                </a:lnTo>
                <a:lnTo>
                  <a:pt x="8232422" y="83895"/>
                </a:lnTo>
                <a:lnTo>
                  <a:pt x="8192832" y="62589"/>
                </a:lnTo>
                <a:lnTo>
                  <a:pt x="8151565" y="44168"/>
                </a:lnTo>
                <a:lnTo>
                  <a:pt x="8108754" y="28767"/>
                </a:lnTo>
                <a:lnTo>
                  <a:pt x="8064537" y="16516"/>
                </a:lnTo>
                <a:lnTo>
                  <a:pt x="8019048" y="7550"/>
                </a:lnTo>
                <a:lnTo>
                  <a:pt x="7972423" y="2000"/>
                </a:lnTo>
                <a:lnTo>
                  <a:pt x="7924800" y="0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219199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 h="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41194" y="215265"/>
            <a:ext cx="429069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8340" y="1621358"/>
            <a:ext cx="7767319" cy="275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10540" y="6448663"/>
            <a:ext cx="256540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veloper.mozilla.org/en-US/docs/Web/JavaScript/Reference/Global_Objects/Array/sort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2057400"/>
            <a:ext cx="7391400" cy="3352800"/>
          </a:xfrm>
          <a:custGeom>
            <a:avLst/>
            <a:gdLst/>
            <a:ahLst/>
            <a:cxnLst/>
            <a:rect l="l" t="t" r="r" b="b"/>
            <a:pathLst>
              <a:path w="7391400" h="3352800">
                <a:moveTo>
                  <a:pt x="0" y="558800"/>
                </a:moveTo>
                <a:lnTo>
                  <a:pt x="2051" y="510585"/>
                </a:lnTo>
                <a:lnTo>
                  <a:pt x="8092" y="463509"/>
                </a:lnTo>
                <a:lnTo>
                  <a:pt x="17957" y="417740"/>
                </a:lnTo>
                <a:lnTo>
                  <a:pt x="31477" y="373445"/>
                </a:lnTo>
                <a:lnTo>
                  <a:pt x="48483" y="330792"/>
                </a:lnTo>
                <a:lnTo>
                  <a:pt x="68810" y="289949"/>
                </a:lnTo>
                <a:lnTo>
                  <a:pt x="92288" y="251083"/>
                </a:lnTo>
                <a:lnTo>
                  <a:pt x="118751" y="214362"/>
                </a:lnTo>
                <a:lnTo>
                  <a:pt x="148029" y="179955"/>
                </a:lnTo>
                <a:lnTo>
                  <a:pt x="179957" y="148028"/>
                </a:lnTo>
                <a:lnTo>
                  <a:pt x="214365" y="118750"/>
                </a:lnTo>
                <a:lnTo>
                  <a:pt x="251086" y="92288"/>
                </a:lnTo>
                <a:lnTo>
                  <a:pt x="289953" y="68809"/>
                </a:lnTo>
                <a:lnTo>
                  <a:pt x="330797" y="48483"/>
                </a:lnTo>
                <a:lnTo>
                  <a:pt x="373451" y="31476"/>
                </a:lnTo>
                <a:lnTo>
                  <a:pt x="417748" y="17957"/>
                </a:lnTo>
                <a:lnTo>
                  <a:pt x="463518" y="8092"/>
                </a:lnTo>
                <a:lnTo>
                  <a:pt x="510596" y="2051"/>
                </a:lnTo>
                <a:lnTo>
                  <a:pt x="558812" y="0"/>
                </a:lnTo>
                <a:lnTo>
                  <a:pt x="6832600" y="0"/>
                </a:lnTo>
                <a:lnTo>
                  <a:pt x="6880814" y="2051"/>
                </a:lnTo>
                <a:lnTo>
                  <a:pt x="6927890" y="8092"/>
                </a:lnTo>
                <a:lnTo>
                  <a:pt x="6973659" y="17957"/>
                </a:lnTo>
                <a:lnTo>
                  <a:pt x="7017954" y="31476"/>
                </a:lnTo>
                <a:lnTo>
                  <a:pt x="7060607" y="48483"/>
                </a:lnTo>
                <a:lnTo>
                  <a:pt x="7101450" y="68809"/>
                </a:lnTo>
                <a:lnTo>
                  <a:pt x="7140316" y="92288"/>
                </a:lnTo>
                <a:lnTo>
                  <a:pt x="7177037" y="118750"/>
                </a:lnTo>
                <a:lnTo>
                  <a:pt x="7211444" y="148028"/>
                </a:lnTo>
                <a:lnTo>
                  <a:pt x="7243371" y="179955"/>
                </a:lnTo>
                <a:lnTo>
                  <a:pt x="7272649" y="214362"/>
                </a:lnTo>
                <a:lnTo>
                  <a:pt x="7299111" y="251083"/>
                </a:lnTo>
                <a:lnTo>
                  <a:pt x="7322590" y="289949"/>
                </a:lnTo>
                <a:lnTo>
                  <a:pt x="7342916" y="330792"/>
                </a:lnTo>
                <a:lnTo>
                  <a:pt x="7359923" y="373445"/>
                </a:lnTo>
                <a:lnTo>
                  <a:pt x="7373442" y="417740"/>
                </a:lnTo>
                <a:lnTo>
                  <a:pt x="7383307" y="463509"/>
                </a:lnTo>
                <a:lnTo>
                  <a:pt x="7389348" y="510585"/>
                </a:lnTo>
                <a:lnTo>
                  <a:pt x="7391400" y="558800"/>
                </a:lnTo>
                <a:lnTo>
                  <a:pt x="7391400" y="2794000"/>
                </a:lnTo>
                <a:lnTo>
                  <a:pt x="7389348" y="2842214"/>
                </a:lnTo>
                <a:lnTo>
                  <a:pt x="7383307" y="2889290"/>
                </a:lnTo>
                <a:lnTo>
                  <a:pt x="7373442" y="2935059"/>
                </a:lnTo>
                <a:lnTo>
                  <a:pt x="7359923" y="2979354"/>
                </a:lnTo>
                <a:lnTo>
                  <a:pt x="7342916" y="3022007"/>
                </a:lnTo>
                <a:lnTo>
                  <a:pt x="7322590" y="3062850"/>
                </a:lnTo>
                <a:lnTo>
                  <a:pt x="7299111" y="3101716"/>
                </a:lnTo>
                <a:lnTo>
                  <a:pt x="7272649" y="3138437"/>
                </a:lnTo>
                <a:lnTo>
                  <a:pt x="7243371" y="3172844"/>
                </a:lnTo>
                <a:lnTo>
                  <a:pt x="7211444" y="3204771"/>
                </a:lnTo>
                <a:lnTo>
                  <a:pt x="7177037" y="3234049"/>
                </a:lnTo>
                <a:lnTo>
                  <a:pt x="7140316" y="3260511"/>
                </a:lnTo>
                <a:lnTo>
                  <a:pt x="7101450" y="3283990"/>
                </a:lnTo>
                <a:lnTo>
                  <a:pt x="7060607" y="3304316"/>
                </a:lnTo>
                <a:lnTo>
                  <a:pt x="7017954" y="3321323"/>
                </a:lnTo>
                <a:lnTo>
                  <a:pt x="6973659" y="3334842"/>
                </a:lnTo>
                <a:lnTo>
                  <a:pt x="6927890" y="3344707"/>
                </a:lnTo>
                <a:lnTo>
                  <a:pt x="6880814" y="3350748"/>
                </a:lnTo>
                <a:lnTo>
                  <a:pt x="6832600" y="3352800"/>
                </a:lnTo>
                <a:lnTo>
                  <a:pt x="558812" y="3352800"/>
                </a:lnTo>
                <a:lnTo>
                  <a:pt x="510596" y="3350748"/>
                </a:lnTo>
                <a:lnTo>
                  <a:pt x="463518" y="3344707"/>
                </a:lnTo>
                <a:lnTo>
                  <a:pt x="417748" y="3334842"/>
                </a:lnTo>
                <a:lnTo>
                  <a:pt x="373451" y="3321323"/>
                </a:lnTo>
                <a:lnTo>
                  <a:pt x="330797" y="3304316"/>
                </a:lnTo>
                <a:lnTo>
                  <a:pt x="289953" y="3283990"/>
                </a:lnTo>
                <a:lnTo>
                  <a:pt x="251086" y="3260511"/>
                </a:lnTo>
                <a:lnTo>
                  <a:pt x="214365" y="3234049"/>
                </a:lnTo>
                <a:lnTo>
                  <a:pt x="179957" y="3204771"/>
                </a:lnTo>
                <a:lnTo>
                  <a:pt x="148029" y="3172844"/>
                </a:lnTo>
                <a:lnTo>
                  <a:pt x="118751" y="3138437"/>
                </a:lnTo>
                <a:lnTo>
                  <a:pt x="92288" y="3101716"/>
                </a:lnTo>
                <a:lnTo>
                  <a:pt x="68810" y="3062850"/>
                </a:lnTo>
                <a:lnTo>
                  <a:pt x="48483" y="3022007"/>
                </a:lnTo>
                <a:lnTo>
                  <a:pt x="31477" y="2979354"/>
                </a:lnTo>
                <a:lnTo>
                  <a:pt x="17957" y="2935059"/>
                </a:lnTo>
                <a:lnTo>
                  <a:pt x="8092" y="2889290"/>
                </a:lnTo>
                <a:lnTo>
                  <a:pt x="2051" y="2842214"/>
                </a:lnTo>
                <a:lnTo>
                  <a:pt x="0" y="2794000"/>
                </a:lnTo>
                <a:lnTo>
                  <a:pt x="0" y="558800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885825"/>
            <a:ext cx="8991600" cy="2314575"/>
            <a:chOff x="0" y="885825"/>
            <a:chExt cx="8991600" cy="2314575"/>
          </a:xfrm>
        </p:grpSpPr>
        <p:sp>
          <p:nvSpPr>
            <p:cNvPr id="4" name="object 4"/>
            <p:cNvSpPr/>
            <p:nvPr/>
          </p:nvSpPr>
          <p:spPr>
            <a:xfrm>
              <a:off x="228600" y="914400"/>
              <a:ext cx="7162800" cy="990600"/>
            </a:xfrm>
            <a:custGeom>
              <a:avLst/>
              <a:gdLst/>
              <a:ahLst/>
              <a:cxnLst/>
              <a:rect l="l" t="t" r="r" b="b"/>
              <a:pathLst>
                <a:path w="7162800" h="990600">
                  <a:moveTo>
                    <a:pt x="0" y="990600"/>
                  </a:moveTo>
                  <a:lnTo>
                    <a:pt x="7162800" y="990600"/>
                  </a:lnTo>
                  <a:lnTo>
                    <a:pt x="7162800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ln w="57150">
              <a:solidFill>
                <a:srgbClr val="A9B0B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1369822"/>
              <a:ext cx="8991600" cy="1830705"/>
            </a:xfrm>
            <a:custGeom>
              <a:avLst/>
              <a:gdLst/>
              <a:ahLst/>
              <a:cxnLst/>
              <a:rect l="l" t="t" r="r" b="b"/>
              <a:pathLst>
                <a:path w="8991600" h="1830705">
                  <a:moveTo>
                    <a:pt x="8077200" y="0"/>
                  </a:moveTo>
                  <a:lnTo>
                    <a:pt x="0" y="1777"/>
                  </a:lnTo>
                  <a:lnTo>
                    <a:pt x="0" y="1830577"/>
                  </a:lnTo>
                  <a:lnTo>
                    <a:pt x="8075422" y="1830577"/>
                  </a:lnTo>
                  <a:lnTo>
                    <a:pt x="8124134" y="1829309"/>
                  </a:lnTo>
                  <a:lnTo>
                    <a:pt x="8172178" y="1825546"/>
                  </a:lnTo>
                  <a:lnTo>
                    <a:pt x="8219490" y="1819352"/>
                  </a:lnTo>
                  <a:lnTo>
                    <a:pt x="8266008" y="1810790"/>
                  </a:lnTo>
                  <a:lnTo>
                    <a:pt x="8311668" y="1799923"/>
                  </a:lnTo>
                  <a:lnTo>
                    <a:pt x="8356408" y="1786816"/>
                  </a:lnTo>
                  <a:lnTo>
                    <a:pt x="8400164" y="1771531"/>
                  </a:lnTo>
                  <a:lnTo>
                    <a:pt x="8442873" y="1754131"/>
                  </a:lnTo>
                  <a:lnTo>
                    <a:pt x="8484474" y="1734681"/>
                  </a:lnTo>
                  <a:lnTo>
                    <a:pt x="8524901" y="1713243"/>
                  </a:lnTo>
                  <a:lnTo>
                    <a:pt x="8564094" y="1689881"/>
                  </a:lnTo>
                  <a:lnTo>
                    <a:pt x="8601988" y="1664658"/>
                  </a:lnTo>
                  <a:lnTo>
                    <a:pt x="8638522" y="1637637"/>
                  </a:lnTo>
                  <a:lnTo>
                    <a:pt x="8673631" y="1608883"/>
                  </a:lnTo>
                  <a:lnTo>
                    <a:pt x="8707253" y="1578458"/>
                  </a:lnTo>
                  <a:lnTo>
                    <a:pt x="8739325" y="1546426"/>
                  </a:lnTo>
                  <a:lnTo>
                    <a:pt x="8769784" y="1512850"/>
                  </a:lnTo>
                  <a:lnTo>
                    <a:pt x="8798567" y="1477794"/>
                  </a:lnTo>
                  <a:lnTo>
                    <a:pt x="8825612" y="1441320"/>
                  </a:lnTo>
                  <a:lnTo>
                    <a:pt x="8850854" y="1403493"/>
                  </a:lnTo>
                  <a:lnTo>
                    <a:pt x="8874232" y="1364376"/>
                  </a:lnTo>
                  <a:lnTo>
                    <a:pt x="8895682" y="1324031"/>
                  </a:lnTo>
                  <a:lnTo>
                    <a:pt x="8915141" y="1282523"/>
                  </a:lnTo>
                  <a:lnTo>
                    <a:pt x="8932547" y="1239915"/>
                  </a:lnTo>
                  <a:lnTo>
                    <a:pt x="8947836" y="1196270"/>
                  </a:lnTo>
                  <a:lnTo>
                    <a:pt x="8960946" y="1151652"/>
                  </a:lnTo>
                  <a:lnTo>
                    <a:pt x="8971814" y="1106124"/>
                  </a:lnTo>
                  <a:lnTo>
                    <a:pt x="8980375" y="1059749"/>
                  </a:lnTo>
                  <a:lnTo>
                    <a:pt x="8986569" y="1012590"/>
                  </a:lnTo>
                  <a:lnTo>
                    <a:pt x="8990331" y="964712"/>
                  </a:lnTo>
                  <a:lnTo>
                    <a:pt x="8991600" y="916177"/>
                  </a:lnTo>
                  <a:lnTo>
                    <a:pt x="8990331" y="867470"/>
                  </a:lnTo>
                  <a:lnTo>
                    <a:pt x="8986570" y="819442"/>
                  </a:lnTo>
                  <a:lnTo>
                    <a:pt x="8980377" y="772154"/>
                  </a:lnTo>
                  <a:lnTo>
                    <a:pt x="8971817" y="725668"/>
                  </a:lnTo>
                  <a:lnTo>
                    <a:pt x="8960954" y="680047"/>
                  </a:lnTo>
                  <a:lnTo>
                    <a:pt x="8947849" y="635352"/>
                  </a:lnTo>
                  <a:lnTo>
                    <a:pt x="8932568" y="591646"/>
                  </a:lnTo>
                  <a:lnTo>
                    <a:pt x="8915172" y="548989"/>
                  </a:lnTo>
                  <a:lnTo>
                    <a:pt x="8895725" y="507445"/>
                  </a:lnTo>
                  <a:lnTo>
                    <a:pt x="8874292" y="467074"/>
                  </a:lnTo>
                  <a:lnTo>
                    <a:pt x="8850933" y="427938"/>
                  </a:lnTo>
                  <a:lnTo>
                    <a:pt x="8825715" y="390100"/>
                  </a:lnTo>
                  <a:lnTo>
                    <a:pt x="8798698" y="353622"/>
                  </a:lnTo>
                  <a:lnTo>
                    <a:pt x="8769948" y="318565"/>
                  </a:lnTo>
                  <a:lnTo>
                    <a:pt x="8739526" y="284991"/>
                  </a:lnTo>
                  <a:lnTo>
                    <a:pt x="8707497" y="252962"/>
                  </a:lnTo>
                  <a:lnTo>
                    <a:pt x="8673924" y="222539"/>
                  </a:lnTo>
                  <a:lnTo>
                    <a:pt x="8638870" y="193786"/>
                  </a:lnTo>
                  <a:lnTo>
                    <a:pt x="8602398" y="166763"/>
                  </a:lnTo>
                  <a:lnTo>
                    <a:pt x="8564572" y="141533"/>
                  </a:lnTo>
                  <a:lnTo>
                    <a:pt x="8525454" y="118157"/>
                  </a:lnTo>
                  <a:lnTo>
                    <a:pt x="8485109" y="96697"/>
                  </a:lnTo>
                  <a:lnTo>
                    <a:pt x="8443599" y="77215"/>
                  </a:lnTo>
                  <a:lnTo>
                    <a:pt x="8400989" y="59774"/>
                  </a:lnTo>
                  <a:lnTo>
                    <a:pt x="8357340" y="44434"/>
                  </a:lnTo>
                  <a:lnTo>
                    <a:pt x="8312717" y="31258"/>
                  </a:lnTo>
                  <a:lnTo>
                    <a:pt x="8267183" y="20308"/>
                  </a:lnTo>
                  <a:lnTo>
                    <a:pt x="8220801" y="11645"/>
                  </a:lnTo>
                  <a:lnTo>
                    <a:pt x="8173634" y="5331"/>
                  </a:lnTo>
                  <a:lnTo>
                    <a:pt x="8125746" y="1429"/>
                  </a:lnTo>
                  <a:lnTo>
                    <a:pt x="8077200" y="0"/>
                  </a:lnTo>
                  <a:close/>
                </a:path>
              </a:pathLst>
            </a:custGeom>
            <a:solidFill>
              <a:srgbClr val="6666C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3048000"/>
              <a:ext cx="8305800" cy="0"/>
            </a:xfrm>
            <a:custGeom>
              <a:avLst/>
              <a:gdLst/>
              <a:ahLst/>
              <a:cxnLst/>
              <a:rect l="l" t="t" r="r" b="b"/>
              <a:pathLst>
                <a:path w="8305800" h="0">
                  <a:moveTo>
                    <a:pt x="0" y="0"/>
                  </a:moveTo>
                  <a:lnTo>
                    <a:pt x="8305800" y="0"/>
                  </a:lnTo>
                </a:path>
              </a:pathLst>
            </a:custGeom>
            <a:ln w="508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865757" y="6493255"/>
            <a:ext cx="541020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7340" y="1933447"/>
            <a:ext cx="44462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>
                <a:solidFill>
                  <a:srgbClr val="FFFFFF"/>
                </a:solidFill>
              </a:rPr>
              <a:t>Session</a:t>
            </a:r>
            <a:r>
              <a:rPr dirty="0" sz="3600" spc="-20">
                <a:solidFill>
                  <a:srgbClr val="FFFFFF"/>
                </a:solidFill>
              </a:rPr>
              <a:t> </a:t>
            </a:r>
            <a:r>
              <a:rPr dirty="0" sz="3600">
                <a:solidFill>
                  <a:srgbClr val="FFFFFF"/>
                </a:solidFill>
              </a:rPr>
              <a:t>#4:</a:t>
            </a:r>
            <a:r>
              <a:rPr dirty="0" sz="3600" spc="-15">
                <a:solidFill>
                  <a:srgbClr val="FFFFFF"/>
                </a:solidFill>
              </a:rPr>
              <a:t> </a:t>
            </a:r>
            <a:r>
              <a:rPr dirty="0" sz="3600" spc="-5">
                <a:solidFill>
                  <a:srgbClr val="FFFFFF"/>
                </a:solidFill>
              </a:rPr>
              <a:t>Overview</a:t>
            </a:r>
            <a:endParaRPr sz="3600"/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0" y="4343336"/>
            <a:ext cx="2387600" cy="1716151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336294" y="3024475"/>
            <a:ext cx="4432300" cy="2367280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865"/>
              </a:spcBef>
              <a:buClr>
                <a:srgbClr val="2C13C1"/>
              </a:buClr>
              <a:buSzPct val="79687"/>
              <a:buChar char="•"/>
              <a:tabLst>
                <a:tab pos="469265" algn="l"/>
                <a:tab pos="469900" algn="l"/>
              </a:tabLst>
            </a:pPr>
            <a:r>
              <a:rPr dirty="0" sz="3200">
                <a:latin typeface="Arial"/>
                <a:cs typeface="Arial"/>
              </a:rPr>
              <a:t>Array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Methods</a:t>
            </a:r>
            <a:endParaRPr sz="3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Char char="•"/>
              <a:tabLst>
                <a:tab pos="469265" algn="l"/>
                <a:tab pos="469900" algn="l"/>
              </a:tabLst>
            </a:pPr>
            <a:r>
              <a:rPr dirty="0" sz="3200" spc="-5">
                <a:latin typeface="Arial"/>
                <a:cs typeface="Arial"/>
              </a:rPr>
              <a:t>Functions</a:t>
            </a:r>
            <a:endParaRPr sz="3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Char char="•"/>
              <a:tabLst>
                <a:tab pos="469265" algn="l"/>
                <a:tab pos="469900" algn="l"/>
              </a:tabLst>
            </a:pP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5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DOM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node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Tree</a:t>
            </a:r>
            <a:endParaRPr sz="3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Char char="•"/>
              <a:tabLst>
                <a:tab pos="469265" algn="l"/>
                <a:tab pos="469900" algn="l"/>
              </a:tabLst>
            </a:pPr>
            <a:r>
              <a:rPr dirty="0" sz="3200" spc="-5">
                <a:latin typeface="Arial"/>
                <a:cs typeface="Arial"/>
              </a:rPr>
              <a:t>Manipulating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Dom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09347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Shift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1358"/>
            <a:ext cx="7760970" cy="47091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shift()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method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is </a:t>
            </a:r>
            <a:r>
              <a:rPr dirty="0" sz="3200" spc="-5">
                <a:latin typeface="Arial"/>
                <a:cs typeface="Arial"/>
              </a:rPr>
              <a:t>like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pop()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method,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only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it works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at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beginning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of</a:t>
            </a:r>
            <a:r>
              <a:rPr dirty="0" sz="3200" spc="-5">
                <a:latin typeface="Arial"/>
                <a:cs typeface="Arial"/>
              </a:rPr>
              <a:t> the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array.</a:t>
            </a:r>
            <a:endParaRPr sz="3200">
              <a:latin typeface="Arial"/>
              <a:cs typeface="Arial"/>
            </a:endParaRPr>
          </a:p>
          <a:p>
            <a:pPr marL="12700" marR="500380">
              <a:lnSpc>
                <a:spcPct val="100000"/>
              </a:lnSpc>
            </a:pP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shift()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method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pulls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first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 </a:t>
            </a:r>
            <a:r>
              <a:rPr dirty="0" sz="3200" spc="-869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off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given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array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and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returns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it.</a:t>
            </a:r>
            <a:endParaRPr sz="3200">
              <a:latin typeface="Arial"/>
              <a:cs typeface="Arial"/>
            </a:endParaRPr>
          </a:p>
          <a:p>
            <a:pPr marL="12700" marR="74676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groceries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 </a:t>
            </a:r>
            <a:r>
              <a:rPr dirty="0" sz="3200" spc="-5">
                <a:latin typeface="Arial"/>
                <a:cs typeface="Arial"/>
              </a:rPr>
              <a:t>["eggs",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"milk", </a:t>
            </a:r>
            <a:r>
              <a:rPr dirty="0" sz="3200" spc="-5">
                <a:latin typeface="Arial"/>
                <a:cs typeface="Arial"/>
              </a:rPr>
              <a:t>"bread",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"lettuce"];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 spc="-5">
                <a:latin typeface="Arial"/>
                <a:cs typeface="Arial"/>
              </a:rPr>
              <a:t>groceries.shift();</a:t>
            </a:r>
            <a:endParaRPr sz="3200">
              <a:latin typeface="Arial"/>
              <a:cs typeface="Arial"/>
            </a:endParaRPr>
          </a:p>
          <a:p>
            <a:pPr marL="12700" marR="774065">
              <a:lnSpc>
                <a:spcPct val="100000"/>
              </a:lnSpc>
              <a:spcBef>
                <a:spcPts val="770"/>
              </a:spcBef>
            </a:pPr>
            <a:r>
              <a:rPr dirty="0" sz="3200" spc="-5">
                <a:latin typeface="Arial"/>
                <a:cs typeface="Arial"/>
              </a:rPr>
              <a:t>console.log(groceries);//[ </a:t>
            </a:r>
            <a:r>
              <a:rPr dirty="0" sz="3200">
                <a:latin typeface="Arial"/>
                <a:cs typeface="Arial"/>
              </a:rPr>
              <a:t>'milk', </a:t>
            </a:r>
            <a:r>
              <a:rPr dirty="0" sz="3200" spc="-5">
                <a:latin typeface="Arial"/>
                <a:cs typeface="Arial"/>
              </a:rPr>
              <a:t>'bread',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'lettuce'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]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68656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Unshift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5930"/>
            <a:ext cx="7685405" cy="36118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Arial"/>
                <a:cs typeface="Arial"/>
              </a:rPr>
              <a:t>The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unshift() </a:t>
            </a:r>
            <a:r>
              <a:rPr dirty="0" sz="2400">
                <a:latin typeface="Arial"/>
                <a:cs typeface="Arial"/>
              </a:rPr>
              <a:t>method is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like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 </a:t>
            </a:r>
            <a:r>
              <a:rPr dirty="0" sz="2400" spc="-5">
                <a:latin typeface="Arial"/>
                <a:cs typeface="Arial"/>
              </a:rPr>
              <a:t>push()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method,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only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it 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works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beginning</a:t>
            </a:r>
            <a:r>
              <a:rPr dirty="0" sz="2400" spc="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 the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array.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unshift()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method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can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prepend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one or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more</a:t>
            </a:r>
            <a:r>
              <a:rPr dirty="0" sz="2400" spc="-5">
                <a:latin typeface="Arial"/>
                <a:cs typeface="Arial"/>
              </a:rPr>
              <a:t> elements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to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beginning</a:t>
            </a:r>
            <a:r>
              <a:rPr dirty="0" sz="2400" spc="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 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 array,</a:t>
            </a:r>
            <a:endParaRPr sz="2400">
              <a:latin typeface="Arial"/>
              <a:cs typeface="Arial"/>
            </a:endParaRPr>
          </a:p>
          <a:p>
            <a:pPr marL="12700" marR="1048385">
              <a:lnSpc>
                <a:spcPct val="120000"/>
              </a:lnSpc>
              <a:spcBef>
                <a:spcPts val="5"/>
              </a:spcBef>
            </a:pPr>
            <a:r>
              <a:rPr dirty="0" sz="2400" spc="-5">
                <a:latin typeface="Arial"/>
                <a:cs typeface="Arial"/>
              </a:rPr>
              <a:t>var groceries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["eggs", </a:t>
            </a:r>
            <a:r>
              <a:rPr dirty="0" sz="2400" spc="-5">
                <a:latin typeface="Arial"/>
                <a:cs typeface="Arial"/>
              </a:rPr>
              <a:t>"milk",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"bread",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"lettuce"];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groceries.unshift(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"water"</a:t>
            </a:r>
            <a:r>
              <a:rPr dirty="0" sz="2400">
                <a:latin typeface="Arial"/>
                <a:cs typeface="Arial"/>
              </a:rPr>
              <a:t> );</a:t>
            </a:r>
            <a:endParaRPr sz="2400">
              <a:latin typeface="Arial"/>
              <a:cs typeface="Arial"/>
            </a:endParaRPr>
          </a:p>
          <a:p>
            <a:pPr marL="12700" marR="2096135">
              <a:lnSpc>
                <a:spcPct val="120000"/>
              </a:lnSpc>
            </a:pPr>
            <a:r>
              <a:rPr dirty="0" sz="2400" spc="-5">
                <a:latin typeface="Arial"/>
                <a:cs typeface="Arial"/>
              </a:rPr>
              <a:t>groceries.unshift(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"bananas",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"oranges"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);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console.log(groceries);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2000" spc="-10">
                <a:latin typeface="Arial"/>
                <a:cs typeface="Arial"/>
              </a:rPr>
              <a:t>//[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'bananas',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'oranges',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'water',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'eggs',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'milk',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'bread',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'lettuce' </a:t>
            </a:r>
            <a:r>
              <a:rPr dirty="0" sz="2000">
                <a:latin typeface="Arial"/>
                <a:cs typeface="Arial"/>
              </a:rPr>
              <a:t>]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97713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Other</a:t>
            </a:r>
            <a:r>
              <a:rPr dirty="0" sz="4200" spc="-5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Array</a:t>
            </a:r>
            <a:r>
              <a:rPr dirty="0" sz="4200" spc="-4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Methods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5930"/>
            <a:ext cx="6686550" cy="3757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Arial"/>
                <a:cs typeface="Arial"/>
              </a:rPr>
              <a:t>The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concat() </a:t>
            </a:r>
            <a:r>
              <a:rPr dirty="0" sz="2400">
                <a:latin typeface="Arial"/>
                <a:cs typeface="Arial"/>
              </a:rPr>
              <a:t>method can</a:t>
            </a:r>
            <a:r>
              <a:rPr dirty="0" sz="2400" spc="-5">
                <a:latin typeface="Arial"/>
                <a:cs typeface="Arial"/>
              </a:rPr>
              <a:t> join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two or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more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arrays.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 spc="-5" i="1">
                <a:latin typeface="Arial"/>
                <a:cs typeface="Arial"/>
              </a:rPr>
              <a:t>array1</a:t>
            </a:r>
            <a:r>
              <a:rPr dirty="0" sz="2400" spc="-5">
                <a:latin typeface="Arial"/>
                <a:cs typeface="Arial"/>
              </a:rPr>
              <a:t>.concat(</a:t>
            </a:r>
            <a:r>
              <a:rPr dirty="0" sz="2400" spc="-5" i="1">
                <a:latin typeface="Arial"/>
                <a:cs typeface="Arial"/>
              </a:rPr>
              <a:t>array2</a:t>
            </a:r>
            <a:r>
              <a:rPr dirty="0" sz="2400" spc="-5">
                <a:latin typeface="Arial"/>
                <a:cs typeface="Arial"/>
              </a:rPr>
              <a:t>,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 i="1">
                <a:latin typeface="Arial"/>
                <a:cs typeface="Arial"/>
              </a:rPr>
              <a:t>array3</a:t>
            </a:r>
            <a:r>
              <a:rPr dirty="0" sz="2400" spc="-5">
                <a:latin typeface="Arial"/>
                <a:cs typeface="Arial"/>
              </a:rPr>
              <a:t>,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...,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 i="1">
                <a:latin typeface="Arial"/>
                <a:cs typeface="Arial"/>
              </a:rPr>
              <a:t>arrayX</a:t>
            </a:r>
            <a:r>
              <a:rPr dirty="0" sz="2400" spc="-5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 spc="-5">
                <a:latin typeface="Arial"/>
                <a:cs typeface="Arial"/>
              </a:rPr>
              <a:t>var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food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["eggs",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"bread",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"lettuce"];</a:t>
            </a:r>
            <a:endParaRPr sz="2400">
              <a:latin typeface="Arial"/>
              <a:cs typeface="Arial"/>
            </a:endParaRPr>
          </a:p>
          <a:p>
            <a:pPr marL="12700" marR="928369">
              <a:lnSpc>
                <a:spcPct val="120000"/>
              </a:lnSpc>
              <a:tabLst>
                <a:tab pos="1503045" algn="l"/>
              </a:tabLst>
            </a:pPr>
            <a:r>
              <a:rPr dirty="0" sz="2400" spc="-5">
                <a:latin typeface="Arial"/>
                <a:cs typeface="Arial"/>
              </a:rPr>
              <a:t>var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snacks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[”crackers”,”chips”,”cookies”];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var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drinks	</a:t>
            </a:r>
            <a:r>
              <a:rPr dirty="0" sz="2400">
                <a:latin typeface="Arial"/>
                <a:cs typeface="Arial"/>
              </a:rPr>
              <a:t>=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[“milk”,”water”,”juice”];</a:t>
            </a:r>
            <a:endParaRPr sz="2400">
              <a:latin typeface="Arial"/>
              <a:cs typeface="Arial"/>
            </a:endParaRPr>
          </a:p>
          <a:p>
            <a:pPr marL="12700" marR="130175">
              <a:lnSpc>
                <a:spcPct val="110000"/>
              </a:lnSpc>
              <a:spcBef>
                <a:spcPts val="290"/>
              </a:spcBef>
            </a:pPr>
            <a:r>
              <a:rPr dirty="0" sz="2400" spc="-5">
                <a:latin typeface="Arial"/>
                <a:cs typeface="Arial"/>
              </a:rPr>
              <a:t>var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groceries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food.concat(snacks,drinks); 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console.log(groceries);//[</a:t>
            </a:r>
            <a:r>
              <a:rPr dirty="0" sz="2400" spc="4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'eggs',</a:t>
            </a:r>
            <a:r>
              <a:rPr dirty="0" sz="2400" spc="4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'bread',</a:t>
            </a:r>
            <a:r>
              <a:rPr dirty="0" sz="2400" spc="4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'lettuce',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'crackers',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'chips',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'cookies',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'milk',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'water',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'juice'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]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202" y="337769"/>
            <a:ext cx="233934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Functions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13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425" y="1803565"/>
            <a:ext cx="6030595" cy="236728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5600" algn="l"/>
              </a:tabLst>
            </a:pPr>
            <a:r>
              <a:rPr dirty="0" sz="3200">
                <a:latin typeface="Arial"/>
                <a:cs typeface="Arial"/>
              </a:rPr>
              <a:t>Using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Predefined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Functions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5600" algn="l"/>
              </a:tabLst>
            </a:pPr>
            <a:r>
              <a:rPr dirty="0" sz="3200" spc="-5">
                <a:latin typeface="Arial"/>
                <a:cs typeface="Arial"/>
              </a:rPr>
              <a:t>Programmer-Defined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Functions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5600" algn="l"/>
              </a:tabLst>
            </a:pPr>
            <a:r>
              <a:rPr dirty="0" sz="3200">
                <a:latin typeface="Arial"/>
                <a:cs typeface="Arial"/>
              </a:rPr>
              <a:t>Using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Input Parameters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5600" algn="l"/>
              </a:tabLst>
            </a:pPr>
            <a:r>
              <a:rPr dirty="0" sz="3200" spc="-5">
                <a:latin typeface="Arial"/>
                <a:cs typeface="Arial"/>
              </a:rPr>
              <a:t>Comments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202" y="417017"/>
            <a:ext cx="614108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FFFFFF"/>
                </a:solidFill>
              </a:rPr>
              <a:t>What</a:t>
            </a:r>
            <a:r>
              <a:rPr dirty="0" sz="3200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is</a:t>
            </a:r>
            <a:r>
              <a:rPr dirty="0" sz="3200" spc="-10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Structured</a:t>
            </a:r>
            <a:r>
              <a:rPr dirty="0" sz="3200" spc="-20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Programming?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13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425" y="1623187"/>
            <a:ext cx="7753984" cy="403097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628015" indent="-342900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884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600">
                <a:latin typeface="Arial"/>
                <a:cs typeface="Arial"/>
              </a:rPr>
              <a:t>Structured programming is a problem solving 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strategy</a:t>
            </a:r>
            <a:r>
              <a:rPr dirty="0" sz="2600" spc="-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and a programming</a:t>
            </a:r>
            <a:r>
              <a:rPr dirty="0" sz="2600" spc="-3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methodology</a:t>
            </a:r>
            <a:r>
              <a:rPr dirty="0" sz="2600" spc="-2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that </a:t>
            </a:r>
            <a:r>
              <a:rPr dirty="0" sz="2600" spc="-70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includes</a:t>
            </a:r>
            <a:r>
              <a:rPr dirty="0" sz="2600" spc="-2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the</a:t>
            </a:r>
            <a:r>
              <a:rPr dirty="0" sz="2600" spc="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following</a:t>
            </a:r>
            <a:r>
              <a:rPr dirty="0" sz="2600" spc="-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guidelines:</a:t>
            </a:r>
            <a:endParaRPr sz="2600">
              <a:latin typeface="Arial"/>
              <a:cs typeface="Arial"/>
            </a:endParaRPr>
          </a:p>
          <a:p>
            <a:pPr lvl="1" marL="756285" marR="300355" indent="-287020">
              <a:lnSpc>
                <a:spcPct val="100000"/>
              </a:lnSpc>
              <a:spcBef>
                <a:spcPts val="66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program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uses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only</a:t>
            </a:r>
            <a:r>
              <a:rPr dirty="0" sz="2800" spc="-5">
                <a:latin typeface="Arial"/>
                <a:cs typeface="Arial"/>
              </a:rPr>
              <a:t> the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sequence, </a:t>
            </a:r>
            <a:r>
              <a:rPr dirty="0" sz="2800">
                <a:latin typeface="Arial"/>
                <a:cs typeface="Arial"/>
              </a:rPr>
              <a:t> selection,</a:t>
            </a:r>
            <a:r>
              <a:rPr dirty="0" sz="2800" spc="-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and</a:t>
            </a:r>
            <a:r>
              <a:rPr dirty="0" sz="2800" spc="-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repetition</a:t>
            </a:r>
            <a:r>
              <a:rPr dirty="0" sz="2800" spc="-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control</a:t>
            </a:r>
            <a:r>
              <a:rPr dirty="0" sz="2800" spc="-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structures.</a:t>
            </a:r>
            <a:endParaRPr sz="2800">
              <a:latin typeface="Arial"/>
              <a:cs typeface="Arial"/>
            </a:endParaRPr>
          </a:p>
          <a:p>
            <a:pPr lvl="1" marL="756285" marR="5080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flow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in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program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should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be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as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simple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as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possible.</a:t>
            </a:r>
            <a:endParaRPr sz="2800">
              <a:latin typeface="Arial"/>
              <a:cs typeface="Arial"/>
            </a:endParaRPr>
          </a:p>
          <a:p>
            <a:pPr lvl="1" marL="756285" marR="599440" indent="-287020">
              <a:lnSpc>
                <a:spcPct val="100000"/>
              </a:lnSpc>
              <a:spcBef>
                <a:spcPts val="67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construction</a:t>
            </a:r>
            <a:r>
              <a:rPr dirty="0" sz="2800" spc="-5">
                <a:latin typeface="Arial"/>
                <a:cs typeface="Arial"/>
              </a:rPr>
              <a:t> of a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program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embodies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top-down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logic.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202" y="337769"/>
            <a:ext cx="233934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Functions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13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425" y="1620088"/>
            <a:ext cx="7752080" cy="35941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462915" indent="-342900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5600" algn="l"/>
              </a:tabLst>
            </a:pPr>
            <a:r>
              <a:rPr dirty="0" sz="3200" spc="-5">
                <a:latin typeface="Arial"/>
                <a:cs typeface="Arial"/>
              </a:rPr>
              <a:t>When the compiler runs into </a:t>
            </a:r>
            <a:r>
              <a:rPr dirty="0" sz="3200">
                <a:latin typeface="Arial"/>
                <a:cs typeface="Arial"/>
              </a:rPr>
              <a:t>a </a:t>
            </a:r>
            <a:r>
              <a:rPr dirty="0" sz="3200" spc="-5">
                <a:latin typeface="Arial"/>
                <a:cs typeface="Arial"/>
              </a:rPr>
              <a:t>function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name, the function (block </a:t>
            </a:r>
            <a:r>
              <a:rPr dirty="0" sz="3200">
                <a:latin typeface="Arial"/>
                <a:cs typeface="Arial"/>
              </a:rPr>
              <a:t>of </a:t>
            </a:r>
            <a:r>
              <a:rPr dirty="0" sz="3200" spc="-5">
                <a:latin typeface="Arial"/>
                <a:cs typeface="Arial"/>
              </a:rPr>
              <a:t>code) </a:t>
            </a:r>
            <a:r>
              <a:rPr dirty="0" sz="3200">
                <a:latin typeface="Arial"/>
                <a:cs typeface="Arial"/>
              </a:rPr>
              <a:t>is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called/invoked.</a:t>
            </a:r>
            <a:endParaRPr sz="32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730"/>
              </a:spcBef>
              <a:buClr>
                <a:srgbClr val="99CCFF"/>
              </a:buClr>
              <a:buSzPct val="70000"/>
              <a:buFont typeface="Wingdings"/>
              <a:buChar char=""/>
              <a:tabLst>
                <a:tab pos="756920" algn="l"/>
              </a:tabLst>
            </a:pPr>
            <a:r>
              <a:rPr dirty="0" sz="3000">
                <a:latin typeface="Arial"/>
                <a:cs typeface="Arial"/>
              </a:rPr>
              <a:t>Compiler</a:t>
            </a:r>
            <a:r>
              <a:rPr dirty="0" sz="3000" spc="-35">
                <a:latin typeface="Arial"/>
                <a:cs typeface="Arial"/>
              </a:rPr>
              <a:t> </a:t>
            </a:r>
            <a:r>
              <a:rPr dirty="0" sz="3000">
                <a:latin typeface="Arial"/>
                <a:cs typeface="Arial"/>
              </a:rPr>
              <a:t>passes</a:t>
            </a:r>
            <a:r>
              <a:rPr dirty="0" sz="3000" spc="-30">
                <a:latin typeface="Arial"/>
                <a:cs typeface="Arial"/>
              </a:rPr>
              <a:t> </a:t>
            </a:r>
            <a:r>
              <a:rPr dirty="0" sz="3000">
                <a:latin typeface="Arial"/>
                <a:cs typeface="Arial"/>
              </a:rPr>
              <a:t>to</a:t>
            </a:r>
            <a:r>
              <a:rPr dirty="0" sz="3000" spc="-10">
                <a:latin typeface="Arial"/>
                <a:cs typeface="Arial"/>
              </a:rPr>
              <a:t> </a:t>
            </a:r>
            <a:r>
              <a:rPr dirty="0" sz="3000" spc="-5">
                <a:latin typeface="Arial"/>
                <a:cs typeface="Arial"/>
              </a:rPr>
              <a:t>the function.</a:t>
            </a:r>
            <a:endParaRPr sz="30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720"/>
              </a:spcBef>
              <a:buClr>
                <a:srgbClr val="99CCFF"/>
              </a:buClr>
              <a:buSzPct val="70000"/>
              <a:buFont typeface="Wingdings"/>
              <a:buChar char=""/>
              <a:tabLst>
                <a:tab pos="756920" algn="l"/>
              </a:tabLst>
            </a:pPr>
            <a:r>
              <a:rPr dirty="0" sz="3000">
                <a:latin typeface="Arial"/>
                <a:cs typeface="Arial"/>
              </a:rPr>
              <a:t>The</a:t>
            </a:r>
            <a:r>
              <a:rPr dirty="0" sz="3000" spc="-5">
                <a:latin typeface="Arial"/>
                <a:cs typeface="Arial"/>
              </a:rPr>
              <a:t> function is</a:t>
            </a:r>
            <a:r>
              <a:rPr dirty="0" sz="3000">
                <a:latin typeface="Arial"/>
                <a:cs typeface="Arial"/>
              </a:rPr>
              <a:t> </a:t>
            </a:r>
            <a:r>
              <a:rPr dirty="0" sz="3000" spc="-5">
                <a:latin typeface="Arial"/>
                <a:cs typeface="Arial"/>
              </a:rPr>
              <a:t>run/executed.</a:t>
            </a:r>
            <a:endParaRPr sz="3000">
              <a:latin typeface="Arial"/>
              <a:cs typeface="Arial"/>
            </a:endParaRPr>
          </a:p>
          <a:p>
            <a:pPr lvl="1" marL="756285" marR="5080" indent="-287020">
              <a:lnSpc>
                <a:spcPct val="100000"/>
              </a:lnSpc>
              <a:spcBef>
                <a:spcPts val="725"/>
              </a:spcBef>
              <a:buClr>
                <a:srgbClr val="99CCFF"/>
              </a:buClr>
              <a:buSzPct val="70000"/>
              <a:buFont typeface="Wingdings"/>
              <a:buChar char=""/>
              <a:tabLst>
                <a:tab pos="756920" algn="l"/>
              </a:tabLst>
            </a:pPr>
            <a:r>
              <a:rPr dirty="0" sz="3000">
                <a:latin typeface="Arial"/>
                <a:cs typeface="Arial"/>
              </a:rPr>
              <a:t>The</a:t>
            </a:r>
            <a:r>
              <a:rPr dirty="0" sz="3000" spc="-10">
                <a:latin typeface="Arial"/>
                <a:cs typeface="Arial"/>
              </a:rPr>
              <a:t> </a:t>
            </a:r>
            <a:r>
              <a:rPr dirty="0" sz="3000">
                <a:latin typeface="Arial"/>
                <a:cs typeface="Arial"/>
              </a:rPr>
              <a:t>Compiler</a:t>
            </a:r>
            <a:r>
              <a:rPr dirty="0" sz="3000" spc="-40">
                <a:latin typeface="Arial"/>
                <a:cs typeface="Arial"/>
              </a:rPr>
              <a:t> </a:t>
            </a:r>
            <a:r>
              <a:rPr dirty="0" sz="3000">
                <a:latin typeface="Arial"/>
                <a:cs typeface="Arial"/>
              </a:rPr>
              <a:t>is</a:t>
            </a:r>
            <a:r>
              <a:rPr dirty="0" sz="3000" spc="-10">
                <a:latin typeface="Arial"/>
                <a:cs typeface="Arial"/>
              </a:rPr>
              <a:t> </a:t>
            </a:r>
            <a:r>
              <a:rPr dirty="0" sz="3000">
                <a:latin typeface="Arial"/>
                <a:cs typeface="Arial"/>
              </a:rPr>
              <a:t>passed</a:t>
            </a:r>
            <a:r>
              <a:rPr dirty="0" sz="3000" spc="-40">
                <a:latin typeface="Arial"/>
                <a:cs typeface="Arial"/>
              </a:rPr>
              <a:t> </a:t>
            </a:r>
            <a:r>
              <a:rPr dirty="0" sz="3000">
                <a:latin typeface="Arial"/>
                <a:cs typeface="Arial"/>
              </a:rPr>
              <a:t>back</a:t>
            </a:r>
            <a:r>
              <a:rPr dirty="0" sz="3000" spc="-25">
                <a:latin typeface="Arial"/>
                <a:cs typeface="Arial"/>
              </a:rPr>
              <a:t> </a:t>
            </a:r>
            <a:r>
              <a:rPr dirty="0" sz="3000">
                <a:latin typeface="Arial"/>
                <a:cs typeface="Arial"/>
              </a:rPr>
              <a:t>to</a:t>
            </a:r>
            <a:r>
              <a:rPr dirty="0" sz="3000" spc="-10">
                <a:latin typeface="Arial"/>
                <a:cs typeface="Arial"/>
              </a:rPr>
              <a:t> </a:t>
            </a:r>
            <a:r>
              <a:rPr dirty="0" sz="3000" spc="-5">
                <a:latin typeface="Arial"/>
                <a:cs typeface="Arial"/>
              </a:rPr>
              <a:t>the</a:t>
            </a:r>
            <a:r>
              <a:rPr dirty="0" sz="3000" spc="-20">
                <a:latin typeface="Arial"/>
                <a:cs typeface="Arial"/>
              </a:rPr>
              <a:t> </a:t>
            </a:r>
            <a:r>
              <a:rPr dirty="0" sz="3000">
                <a:latin typeface="Arial"/>
                <a:cs typeface="Arial"/>
              </a:rPr>
              <a:t>place </a:t>
            </a:r>
            <a:r>
              <a:rPr dirty="0" sz="3000" spc="-819">
                <a:latin typeface="Arial"/>
                <a:cs typeface="Arial"/>
              </a:rPr>
              <a:t> </a:t>
            </a:r>
            <a:r>
              <a:rPr dirty="0" sz="3000" spc="-5">
                <a:latin typeface="Arial"/>
                <a:cs typeface="Arial"/>
              </a:rPr>
              <a:t>where</a:t>
            </a:r>
            <a:r>
              <a:rPr dirty="0" sz="3000" spc="-20">
                <a:latin typeface="Arial"/>
                <a:cs typeface="Arial"/>
              </a:rPr>
              <a:t> </a:t>
            </a:r>
            <a:r>
              <a:rPr dirty="0" sz="3000">
                <a:latin typeface="Arial"/>
                <a:cs typeface="Arial"/>
              </a:rPr>
              <a:t>the </a:t>
            </a:r>
            <a:r>
              <a:rPr dirty="0" sz="3000" spc="-5">
                <a:latin typeface="Arial"/>
                <a:cs typeface="Arial"/>
              </a:rPr>
              <a:t>function</a:t>
            </a:r>
            <a:r>
              <a:rPr dirty="0" sz="3000" spc="-15">
                <a:latin typeface="Arial"/>
                <a:cs typeface="Arial"/>
              </a:rPr>
              <a:t> </a:t>
            </a:r>
            <a:r>
              <a:rPr dirty="0" sz="3000" spc="-5">
                <a:latin typeface="Arial"/>
                <a:cs typeface="Arial"/>
              </a:rPr>
              <a:t>was </a:t>
            </a:r>
            <a:r>
              <a:rPr dirty="0" sz="3000">
                <a:latin typeface="Arial"/>
                <a:cs typeface="Arial"/>
              </a:rPr>
              <a:t>called.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202" y="337769"/>
            <a:ext cx="233934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Functions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13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425" y="1551682"/>
            <a:ext cx="7725409" cy="39033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400" spc="-5">
                <a:latin typeface="Arial"/>
                <a:cs typeface="Arial"/>
              </a:rPr>
              <a:t>Here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some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examples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 </a:t>
            </a:r>
            <a:r>
              <a:rPr dirty="0" sz="2400" spc="-5">
                <a:latin typeface="Arial"/>
                <a:cs typeface="Arial"/>
              </a:rPr>
              <a:t>predefined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functions: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alert()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prompt()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console.log()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parseInt()</a:t>
            </a: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99CCFF"/>
              </a:buClr>
              <a:buFont typeface="Wingdings"/>
              <a:buChar char=""/>
            </a:pPr>
            <a:endParaRPr sz="35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400">
                <a:latin typeface="Arial"/>
                <a:cs typeface="Arial"/>
              </a:rPr>
              <a:t>We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can write their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own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functions.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400" spc="-5">
                <a:latin typeface="Arial"/>
                <a:cs typeface="Arial"/>
              </a:rPr>
              <a:t>Typically,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each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module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or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block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 </a:t>
            </a:r>
            <a:r>
              <a:rPr dirty="0" sz="2400" spc="-5">
                <a:latin typeface="Arial"/>
                <a:cs typeface="Arial"/>
              </a:rPr>
              <a:t>code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5">
                <a:latin typeface="Arial"/>
                <a:cs typeface="Arial"/>
              </a:rPr>
              <a:t> program’s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design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hierarchy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chart </a:t>
            </a:r>
            <a:r>
              <a:rPr dirty="0" sz="2400" spc="-10">
                <a:latin typeface="Arial"/>
                <a:cs typeface="Arial"/>
              </a:rPr>
              <a:t>is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implemented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function.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202" y="337769"/>
            <a:ext cx="509778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Sample</a:t>
            </a:r>
            <a:r>
              <a:rPr dirty="0" sz="4200" spc="-4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Function</a:t>
            </a:r>
            <a:r>
              <a:rPr dirty="0" sz="4200" spc="-4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Call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1329308" y="1560826"/>
            <a:ext cx="3950335" cy="79375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2100" spc="-5">
                <a:solidFill>
                  <a:srgbClr val="114FFA"/>
                </a:solidFill>
                <a:latin typeface="Arial"/>
                <a:cs typeface="Arial"/>
              </a:rPr>
              <a:t>alert is</a:t>
            </a:r>
            <a:r>
              <a:rPr dirty="0" sz="2100">
                <a:solidFill>
                  <a:srgbClr val="114FFA"/>
                </a:solidFill>
                <a:latin typeface="Arial"/>
                <a:cs typeface="Arial"/>
              </a:rPr>
              <a:t> the</a:t>
            </a:r>
            <a:r>
              <a:rPr dirty="0" sz="2100" spc="-15">
                <a:solidFill>
                  <a:srgbClr val="114FFA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114FFA"/>
                </a:solidFill>
                <a:latin typeface="Arial"/>
                <a:cs typeface="Arial"/>
              </a:rPr>
              <a:t>name</a:t>
            </a:r>
            <a:r>
              <a:rPr dirty="0" sz="2100" spc="-15">
                <a:solidFill>
                  <a:srgbClr val="114FFA"/>
                </a:solidFill>
                <a:latin typeface="Arial"/>
                <a:cs typeface="Arial"/>
              </a:rPr>
              <a:t> </a:t>
            </a:r>
            <a:r>
              <a:rPr dirty="0" sz="2100">
                <a:solidFill>
                  <a:srgbClr val="114FFA"/>
                </a:solidFill>
                <a:latin typeface="Arial"/>
                <a:cs typeface="Arial"/>
              </a:rPr>
              <a:t>of</a:t>
            </a:r>
            <a:r>
              <a:rPr dirty="0" sz="2100" spc="-5">
                <a:solidFill>
                  <a:srgbClr val="114FFA"/>
                </a:solidFill>
                <a:latin typeface="Arial"/>
                <a:cs typeface="Arial"/>
              </a:rPr>
              <a:t> a</a:t>
            </a:r>
            <a:r>
              <a:rPr dirty="0" sz="2100" spc="5">
                <a:solidFill>
                  <a:srgbClr val="114FFA"/>
                </a:solidFill>
                <a:latin typeface="Arial"/>
                <a:cs typeface="Arial"/>
              </a:rPr>
              <a:t> </a:t>
            </a:r>
            <a:r>
              <a:rPr dirty="0" sz="2100" spc="-5" b="1">
                <a:solidFill>
                  <a:srgbClr val="114FFA"/>
                </a:solidFill>
                <a:latin typeface="Arial"/>
                <a:cs typeface="Arial"/>
              </a:rPr>
              <a:t>predefined</a:t>
            </a:r>
            <a:endParaRPr sz="2100">
              <a:latin typeface="Arial"/>
              <a:cs typeface="Arial"/>
            </a:endParaRPr>
          </a:p>
          <a:p>
            <a:pPr marL="42545">
              <a:lnSpc>
                <a:spcPct val="100000"/>
              </a:lnSpc>
              <a:spcBef>
                <a:spcPts val="509"/>
              </a:spcBef>
            </a:pPr>
            <a:r>
              <a:rPr dirty="0" sz="2100" spc="-5" b="1">
                <a:solidFill>
                  <a:srgbClr val="114FFA"/>
                </a:solidFill>
                <a:latin typeface="Arial"/>
                <a:cs typeface="Arial"/>
              </a:rPr>
              <a:t>function</a:t>
            </a:r>
            <a:r>
              <a:rPr dirty="0" sz="2100" b="1">
                <a:solidFill>
                  <a:srgbClr val="114FFA"/>
                </a:solidFill>
                <a:latin typeface="Arial"/>
                <a:cs typeface="Arial"/>
              </a:rPr>
              <a:t> </a:t>
            </a:r>
            <a:r>
              <a:rPr dirty="0" sz="2100">
                <a:solidFill>
                  <a:srgbClr val="114FFA"/>
                </a:solidFill>
                <a:latin typeface="Arial"/>
                <a:cs typeface="Arial"/>
              </a:rPr>
              <a:t>in</a:t>
            </a:r>
            <a:r>
              <a:rPr dirty="0" sz="2100" spc="-10">
                <a:solidFill>
                  <a:srgbClr val="114FFA"/>
                </a:solidFill>
                <a:latin typeface="Arial"/>
                <a:cs typeface="Arial"/>
              </a:rPr>
              <a:t> </a:t>
            </a:r>
            <a:r>
              <a:rPr dirty="0" sz="2100">
                <a:solidFill>
                  <a:srgbClr val="114FFA"/>
                </a:solidFill>
                <a:latin typeface="Arial"/>
                <a:cs typeface="Arial"/>
              </a:rPr>
              <a:t>Javascript</a:t>
            </a:r>
            <a:endParaRPr sz="2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6777" y="2777109"/>
            <a:ext cx="243332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5">
                <a:latin typeface="Arial"/>
                <a:cs typeface="Arial"/>
              </a:rPr>
              <a:t>alert("Hello</a:t>
            </a:r>
            <a:r>
              <a:rPr dirty="0" sz="2100" spc="-35">
                <a:latin typeface="Arial"/>
                <a:cs typeface="Arial"/>
              </a:rPr>
              <a:t> </a:t>
            </a:r>
            <a:r>
              <a:rPr dirty="0" sz="2100" spc="-5">
                <a:latin typeface="Arial"/>
                <a:cs typeface="Arial"/>
              </a:rPr>
              <a:t>World!");</a:t>
            </a:r>
            <a:endParaRPr sz="2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49902" y="2713098"/>
            <a:ext cx="1952625" cy="11779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0480" marR="5080" indent="-18415">
              <a:lnSpc>
                <a:spcPct val="120100"/>
              </a:lnSpc>
              <a:spcBef>
                <a:spcPts val="95"/>
              </a:spcBef>
            </a:pPr>
            <a:r>
              <a:rPr dirty="0" sz="2100" spc="-5">
                <a:solidFill>
                  <a:srgbClr val="FD9B03"/>
                </a:solidFill>
                <a:latin typeface="Arial"/>
                <a:cs typeface="Arial"/>
              </a:rPr>
              <a:t>this</a:t>
            </a:r>
            <a:r>
              <a:rPr dirty="0" sz="2100" spc="-20">
                <a:solidFill>
                  <a:srgbClr val="FD9B03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FD9B03"/>
                </a:solidFill>
                <a:latin typeface="Arial"/>
                <a:cs typeface="Arial"/>
              </a:rPr>
              <a:t>statement</a:t>
            </a:r>
            <a:r>
              <a:rPr dirty="0" sz="2100" spc="-20">
                <a:solidFill>
                  <a:srgbClr val="FD9B03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FD9B03"/>
                </a:solidFill>
                <a:latin typeface="Arial"/>
                <a:cs typeface="Arial"/>
              </a:rPr>
              <a:t>is </a:t>
            </a:r>
            <a:r>
              <a:rPr dirty="0" sz="2100" spc="-565">
                <a:solidFill>
                  <a:srgbClr val="FD9B03"/>
                </a:solidFill>
                <a:latin typeface="Arial"/>
                <a:cs typeface="Arial"/>
              </a:rPr>
              <a:t> </a:t>
            </a:r>
            <a:r>
              <a:rPr dirty="0" sz="2100">
                <a:solidFill>
                  <a:srgbClr val="FD9B03"/>
                </a:solidFill>
                <a:latin typeface="Arial"/>
                <a:cs typeface="Arial"/>
              </a:rPr>
              <a:t>is </a:t>
            </a:r>
            <a:r>
              <a:rPr dirty="0" sz="2100" spc="-5">
                <a:solidFill>
                  <a:srgbClr val="FD9B03"/>
                </a:solidFill>
                <a:latin typeface="Arial"/>
                <a:cs typeface="Arial"/>
              </a:rPr>
              <a:t>known </a:t>
            </a:r>
            <a:r>
              <a:rPr dirty="0" sz="2100">
                <a:solidFill>
                  <a:srgbClr val="FD9B03"/>
                </a:solidFill>
                <a:latin typeface="Arial"/>
                <a:cs typeface="Arial"/>
              </a:rPr>
              <a:t>as a </a:t>
            </a:r>
            <a:r>
              <a:rPr dirty="0" sz="2100" spc="5">
                <a:solidFill>
                  <a:srgbClr val="FD9B03"/>
                </a:solidFill>
                <a:latin typeface="Arial"/>
                <a:cs typeface="Arial"/>
              </a:rPr>
              <a:t> </a:t>
            </a:r>
            <a:r>
              <a:rPr dirty="0" sz="2100" spc="-5" b="1">
                <a:solidFill>
                  <a:srgbClr val="FD9B03"/>
                </a:solidFill>
                <a:latin typeface="Arial"/>
                <a:cs typeface="Arial"/>
              </a:rPr>
              <a:t>function</a:t>
            </a:r>
            <a:r>
              <a:rPr dirty="0" sz="2100" spc="5" b="1">
                <a:solidFill>
                  <a:srgbClr val="FD9B03"/>
                </a:solidFill>
                <a:latin typeface="Arial"/>
                <a:cs typeface="Arial"/>
              </a:rPr>
              <a:t> </a:t>
            </a:r>
            <a:r>
              <a:rPr dirty="0" sz="2100" spc="-5" b="1">
                <a:solidFill>
                  <a:srgbClr val="FD9B03"/>
                </a:solidFill>
                <a:latin typeface="Arial"/>
                <a:cs typeface="Arial"/>
              </a:rPr>
              <a:t>call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1453" y="4249927"/>
            <a:ext cx="3801110" cy="1177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dirty="0" sz="2100" spc="-5">
                <a:solidFill>
                  <a:srgbClr val="FB0028"/>
                </a:solidFill>
                <a:latin typeface="Arial"/>
                <a:cs typeface="Arial"/>
              </a:rPr>
              <a:t>this is a</a:t>
            </a:r>
            <a:r>
              <a:rPr dirty="0" sz="2100">
                <a:solidFill>
                  <a:srgbClr val="FB0028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FB0028"/>
                </a:solidFill>
                <a:latin typeface="Arial"/>
                <a:cs typeface="Arial"/>
              </a:rPr>
              <a:t>string</a:t>
            </a:r>
            <a:r>
              <a:rPr dirty="0" sz="2100" spc="-15">
                <a:solidFill>
                  <a:srgbClr val="FB0028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FB0028"/>
                </a:solidFill>
                <a:latin typeface="Arial"/>
                <a:cs typeface="Arial"/>
              </a:rPr>
              <a:t>we</a:t>
            </a:r>
            <a:r>
              <a:rPr dirty="0" sz="2100" spc="-20">
                <a:solidFill>
                  <a:srgbClr val="FB0028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FB0028"/>
                </a:solidFill>
                <a:latin typeface="Arial"/>
                <a:cs typeface="Arial"/>
              </a:rPr>
              <a:t>are</a:t>
            </a:r>
            <a:r>
              <a:rPr dirty="0" sz="2100" spc="25">
                <a:solidFill>
                  <a:srgbClr val="FB0028"/>
                </a:solidFill>
                <a:latin typeface="Arial"/>
                <a:cs typeface="Arial"/>
              </a:rPr>
              <a:t> </a:t>
            </a:r>
            <a:r>
              <a:rPr dirty="0" sz="2100" spc="-5" b="1">
                <a:solidFill>
                  <a:srgbClr val="FB0028"/>
                </a:solidFill>
                <a:latin typeface="Arial"/>
                <a:cs typeface="Arial"/>
              </a:rPr>
              <a:t>passing </a:t>
            </a:r>
            <a:r>
              <a:rPr dirty="0" sz="2100" b="1">
                <a:solidFill>
                  <a:srgbClr val="FB0028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FB0028"/>
                </a:solidFill>
                <a:latin typeface="Arial"/>
                <a:cs typeface="Arial"/>
              </a:rPr>
              <a:t>as </a:t>
            </a:r>
            <a:r>
              <a:rPr dirty="0" sz="2100" spc="-10">
                <a:solidFill>
                  <a:srgbClr val="FB0028"/>
                </a:solidFill>
                <a:latin typeface="Arial"/>
                <a:cs typeface="Arial"/>
              </a:rPr>
              <a:t>an</a:t>
            </a:r>
            <a:r>
              <a:rPr dirty="0" sz="2100">
                <a:solidFill>
                  <a:srgbClr val="FB0028"/>
                </a:solidFill>
                <a:latin typeface="Arial"/>
                <a:cs typeface="Arial"/>
              </a:rPr>
              <a:t> </a:t>
            </a:r>
            <a:r>
              <a:rPr dirty="0" sz="2100" spc="-5" b="1">
                <a:solidFill>
                  <a:srgbClr val="FB0028"/>
                </a:solidFill>
                <a:latin typeface="Arial"/>
                <a:cs typeface="Arial"/>
              </a:rPr>
              <a:t>argument </a:t>
            </a:r>
            <a:r>
              <a:rPr dirty="0" sz="2100" spc="-5">
                <a:solidFill>
                  <a:srgbClr val="FB0028"/>
                </a:solidFill>
                <a:latin typeface="Arial"/>
                <a:cs typeface="Arial"/>
              </a:rPr>
              <a:t>(</a:t>
            </a:r>
            <a:r>
              <a:rPr dirty="0" sz="2100" spc="-5" b="1">
                <a:solidFill>
                  <a:srgbClr val="FB0028"/>
                </a:solidFill>
                <a:latin typeface="Arial"/>
                <a:cs typeface="Arial"/>
              </a:rPr>
              <a:t>parameter</a:t>
            </a:r>
            <a:r>
              <a:rPr dirty="0" sz="2100" spc="-5">
                <a:solidFill>
                  <a:srgbClr val="FB0028"/>
                </a:solidFill>
                <a:latin typeface="Arial"/>
                <a:cs typeface="Arial"/>
              </a:rPr>
              <a:t>)</a:t>
            </a:r>
            <a:r>
              <a:rPr dirty="0" sz="2100" spc="-15">
                <a:solidFill>
                  <a:srgbClr val="FB0028"/>
                </a:solidFill>
                <a:latin typeface="Arial"/>
                <a:cs typeface="Arial"/>
              </a:rPr>
              <a:t> </a:t>
            </a:r>
            <a:r>
              <a:rPr dirty="0" sz="2100">
                <a:solidFill>
                  <a:srgbClr val="FB0028"/>
                </a:solidFill>
                <a:latin typeface="Arial"/>
                <a:cs typeface="Arial"/>
              </a:rPr>
              <a:t>to </a:t>
            </a:r>
            <a:r>
              <a:rPr dirty="0" sz="2100" spc="-570">
                <a:solidFill>
                  <a:srgbClr val="FB0028"/>
                </a:solidFill>
                <a:latin typeface="Arial"/>
                <a:cs typeface="Arial"/>
              </a:rPr>
              <a:t> </a:t>
            </a:r>
            <a:r>
              <a:rPr dirty="0" sz="2100">
                <a:solidFill>
                  <a:srgbClr val="FB0028"/>
                </a:solidFill>
                <a:latin typeface="Arial"/>
                <a:cs typeface="Arial"/>
              </a:rPr>
              <a:t>the</a:t>
            </a:r>
            <a:r>
              <a:rPr dirty="0" sz="2100" spc="-5">
                <a:solidFill>
                  <a:srgbClr val="FB0028"/>
                </a:solidFill>
                <a:latin typeface="Arial"/>
                <a:cs typeface="Arial"/>
              </a:rPr>
              <a:t> alert</a:t>
            </a:r>
            <a:r>
              <a:rPr dirty="0" sz="2100">
                <a:solidFill>
                  <a:srgbClr val="FB0028"/>
                </a:solidFill>
                <a:latin typeface="Arial"/>
                <a:cs typeface="Arial"/>
              </a:rPr>
              <a:t> </a:t>
            </a:r>
            <a:r>
              <a:rPr dirty="0" sz="2100" spc="-5">
                <a:solidFill>
                  <a:srgbClr val="FB0028"/>
                </a:solidFill>
                <a:latin typeface="Arial"/>
                <a:cs typeface="Arial"/>
              </a:rPr>
              <a:t>function</a:t>
            </a:r>
            <a:endParaRPr sz="21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01916" y="2137155"/>
            <a:ext cx="363855" cy="720725"/>
            <a:chOff x="801916" y="2137155"/>
            <a:chExt cx="363855" cy="720725"/>
          </a:xfrm>
        </p:grpSpPr>
        <p:sp>
          <p:nvSpPr>
            <p:cNvPr id="8" name="object 8"/>
            <p:cNvSpPr/>
            <p:nvPr/>
          </p:nvSpPr>
          <p:spPr>
            <a:xfrm>
              <a:off x="808266" y="2143505"/>
              <a:ext cx="351155" cy="708025"/>
            </a:xfrm>
            <a:custGeom>
              <a:avLst/>
              <a:gdLst/>
              <a:ahLst/>
              <a:cxnLst/>
              <a:rect l="l" t="t" r="r" b="b"/>
              <a:pathLst>
                <a:path w="351155" h="708025">
                  <a:moveTo>
                    <a:pt x="251739" y="0"/>
                  </a:moveTo>
                  <a:lnTo>
                    <a:pt x="101168" y="343027"/>
                  </a:lnTo>
                  <a:lnTo>
                    <a:pt x="51752" y="321310"/>
                  </a:lnTo>
                  <a:lnTo>
                    <a:pt x="0" y="707771"/>
                  </a:lnTo>
                  <a:lnTo>
                    <a:pt x="249440" y="408051"/>
                  </a:lnTo>
                  <a:lnTo>
                    <a:pt x="200025" y="386461"/>
                  </a:lnTo>
                  <a:lnTo>
                    <a:pt x="350596" y="43434"/>
                  </a:lnTo>
                  <a:lnTo>
                    <a:pt x="251739" y="0"/>
                  </a:lnTo>
                  <a:close/>
                </a:path>
              </a:pathLst>
            </a:custGeom>
            <a:solidFill>
              <a:srgbClr val="114F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808266" y="2143505"/>
              <a:ext cx="351155" cy="708025"/>
            </a:xfrm>
            <a:custGeom>
              <a:avLst/>
              <a:gdLst/>
              <a:ahLst/>
              <a:cxnLst/>
              <a:rect l="l" t="t" r="r" b="b"/>
              <a:pathLst>
                <a:path w="351155" h="708025">
                  <a:moveTo>
                    <a:pt x="251739" y="0"/>
                  </a:moveTo>
                  <a:lnTo>
                    <a:pt x="101168" y="343027"/>
                  </a:lnTo>
                  <a:lnTo>
                    <a:pt x="51752" y="321310"/>
                  </a:lnTo>
                  <a:lnTo>
                    <a:pt x="0" y="707771"/>
                  </a:lnTo>
                  <a:lnTo>
                    <a:pt x="249440" y="408051"/>
                  </a:lnTo>
                  <a:lnTo>
                    <a:pt x="200025" y="386461"/>
                  </a:lnTo>
                  <a:lnTo>
                    <a:pt x="350596" y="43434"/>
                  </a:lnTo>
                  <a:lnTo>
                    <a:pt x="251739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/>
          <p:cNvGrpSpPr/>
          <p:nvPr/>
        </p:nvGrpSpPr>
        <p:grpSpPr>
          <a:xfrm>
            <a:off x="2051050" y="3422650"/>
            <a:ext cx="317500" cy="850900"/>
            <a:chOff x="2051050" y="3422650"/>
            <a:chExt cx="317500" cy="850900"/>
          </a:xfrm>
        </p:grpSpPr>
        <p:sp>
          <p:nvSpPr>
            <p:cNvPr id="11" name="object 11"/>
            <p:cNvSpPr/>
            <p:nvPr/>
          </p:nvSpPr>
          <p:spPr>
            <a:xfrm>
              <a:off x="2057400" y="3429000"/>
              <a:ext cx="304800" cy="838200"/>
            </a:xfrm>
            <a:custGeom>
              <a:avLst/>
              <a:gdLst/>
              <a:ahLst/>
              <a:cxnLst/>
              <a:rect l="l" t="t" r="r" b="b"/>
              <a:pathLst>
                <a:path w="304800" h="838200">
                  <a:moveTo>
                    <a:pt x="152400" y="0"/>
                  </a:moveTo>
                  <a:lnTo>
                    <a:pt x="0" y="419100"/>
                  </a:lnTo>
                  <a:lnTo>
                    <a:pt x="76200" y="419100"/>
                  </a:lnTo>
                  <a:lnTo>
                    <a:pt x="76200" y="838200"/>
                  </a:lnTo>
                  <a:lnTo>
                    <a:pt x="228600" y="838200"/>
                  </a:lnTo>
                  <a:lnTo>
                    <a:pt x="228600" y="419100"/>
                  </a:lnTo>
                  <a:lnTo>
                    <a:pt x="304800" y="419100"/>
                  </a:lnTo>
                  <a:lnTo>
                    <a:pt x="152400" y="0"/>
                  </a:lnTo>
                  <a:close/>
                </a:path>
              </a:pathLst>
            </a:custGeom>
            <a:solidFill>
              <a:srgbClr val="FB002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057400" y="3429000"/>
              <a:ext cx="304800" cy="838200"/>
            </a:xfrm>
            <a:custGeom>
              <a:avLst/>
              <a:gdLst/>
              <a:ahLst/>
              <a:cxnLst/>
              <a:rect l="l" t="t" r="r" b="b"/>
              <a:pathLst>
                <a:path w="304800" h="838200">
                  <a:moveTo>
                    <a:pt x="76200" y="838200"/>
                  </a:moveTo>
                  <a:lnTo>
                    <a:pt x="76200" y="419100"/>
                  </a:lnTo>
                  <a:lnTo>
                    <a:pt x="0" y="419100"/>
                  </a:lnTo>
                  <a:lnTo>
                    <a:pt x="152400" y="0"/>
                  </a:lnTo>
                  <a:lnTo>
                    <a:pt x="304800" y="419100"/>
                  </a:lnTo>
                  <a:lnTo>
                    <a:pt x="228600" y="419100"/>
                  </a:lnTo>
                  <a:lnTo>
                    <a:pt x="228600" y="838200"/>
                  </a:lnTo>
                  <a:lnTo>
                    <a:pt x="76200" y="8382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/>
          <p:cNvGrpSpPr/>
          <p:nvPr/>
        </p:nvGrpSpPr>
        <p:grpSpPr>
          <a:xfrm>
            <a:off x="3422650" y="3041650"/>
            <a:ext cx="622300" cy="165100"/>
            <a:chOff x="3422650" y="3041650"/>
            <a:chExt cx="622300" cy="165100"/>
          </a:xfrm>
        </p:grpSpPr>
        <p:sp>
          <p:nvSpPr>
            <p:cNvPr id="14" name="object 14"/>
            <p:cNvSpPr/>
            <p:nvPr/>
          </p:nvSpPr>
          <p:spPr>
            <a:xfrm>
              <a:off x="3429000" y="3048000"/>
              <a:ext cx="609600" cy="152400"/>
            </a:xfrm>
            <a:custGeom>
              <a:avLst/>
              <a:gdLst/>
              <a:ahLst/>
              <a:cxnLst/>
              <a:rect l="l" t="t" r="r" b="b"/>
              <a:pathLst>
                <a:path w="609600" h="152400">
                  <a:moveTo>
                    <a:pt x="304800" y="0"/>
                  </a:moveTo>
                  <a:lnTo>
                    <a:pt x="0" y="76200"/>
                  </a:lnTo>
                  <a:lnTo>
                    <a:pt x="304800" y="152400"/>
                  </a:lnTo>
                  <a:lnTo>
                    <a:pt x="304800" y="114300"/>
                  </a:lnTo>
                  <a:lnTo>
                    <a:pt x="609600" y="114300"/>
                  </a:lnTo>
                  <a:lnTo>
                    <a:pt x="609600" y="38100"/>
                  </a:lnTo>
                  <a:lnTo>
                    <a:pt x="304800" y="381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9B0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429000" y="3048000"/>
              <a:ext cx="609600" cy="152400"/>
            </a:xfrm>
            <a:custGeom>
              <a:avLst/>
              <a:gdLst/>
              <a:ahLst/>
              <a:cxnLst/>
              <a:rect l="l" t="t" r="r" b="b"/>
              <a:pathLst>
                <a:path w="609600" h="152400">
                  <a:moveTo>
                    <a:pt x="609600" y="38100"/>
                  </a:moveTo>
                  <a:lnTo>
                    <a:pt x="304800" y="38100"/>
                  </a:lnTo>
                  <a:lnTo>
                    <a:pt x="304800" y="0"/>
                  </a:lnTo>
                  <a:lnTo>
                    <a:pt x="0" y="76200"/>
                  </a:lnTo>
                  <a:lnTo>
                    <a:pt x="304800" y="152400"/>
                  </a:lnTo>
                  <a:lnTo>
                    <a:pt x="304800" y="114300"/>
                  </a:lnTo>
                  <a:lnTo>
                    <a:pt x="609600" y="114300"/>
                  </a:lnTo>
                  <a:lnTo>
                    <a:pt x="609600" y="381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13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202" y="417017"/>
            <a:ext cx="697357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FFFFFF"/>
                </a:solidFill>
              </a:rPr>
              <a:t>Sample Programmer-Defined</a:t>
            </a:r>
            <a:r>
              <a:rPr dirty="0" sz="3200" spc="-35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Function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13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79143"/>
            <a:ext cx="3846195" cy="3830954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1600" spc="-5">
                <a:latin typeface="Arial"/>
                <a:cs typeface="Arial"/>
              </a:rPr>
              <a:t>&lt;head&gt;</a:t>
            </a:r>
            <a:endParaRPr sz="1600">
              <a:latin typeface="Arial"/>
              <a:cs typeface="Arial"/>
            </a:endParaRPr>
          </a:p>
          <a:p>
            <a:pPr marL="12700" marR="1159510">
              <a:lnSpc>
                <a:spcPct val="120000"/>
              </a:lnSpc>
              <a:spcBef>
                <a:spcPts val="5"/>
              </a:spcBef>
            </a:pPr>
            <a:r>
              <a:rPr dirty="0" sz="1600" spc="-5">
                <a:latin typeface="Arial"/>
                <a:cs typeface="Arial"/>
              </a:rPr>
              <a:t>&lt;script type="text/javascript"&gt; </a:t>
            </a:r>
            <a:r>
              <a:rPr dirty="0" sz="1600" spc="-43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function</a:t>
            </a:r>
            <a:r>
              <a:rPr dirty="0" sz="160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SendMessage()</a:t>
            </a:r>
            <a:endParaRPr sz="1600">
              <a:latin typeface="Arial"/>
              <a:cs typeface="Arial"/>
            </a:endParaRPr>
          </a:p>
          <a:p>
            <a:pPr marL="182880">
              <a:lnSpc>
                <a:spcPct val="100000"/>
              </a:lnSpc>
              <a:spcBef>
                <a:spcPts val="384"/>
              </a:spcBef>
            </a:pPr>
            <a:r>
              <a:rPr dirty="0" sz="1600" spc="-5">
                <a:latin typeface="Arial"/>
                <a:cs typeface="Arial"/>
              </a:rPr>
              <a:t>{</a:t>
            </a:r>
            <a:endParaRPr sz="1600">
              <a:latin typeface="Arial"/>
              <a:cs typeface="Arial"/>
            </a:endParaRPr>
          </a:p>
          <a:p>
            <a:pPr marL="297815">
              <a:lnSpc>
                <a:spcPct val="100000"/>
              </a:lnSpc>
              <a:spcBef>
                <a:spcPts val="380"/>
              </a:spcBef>
            </a:pPr>
            <a:r>
              <a:rPr dirty="0" sz="1600" spc="-5">
                <a:latin typeface="Arial"/>
                <a:cs typeface="Arial"/>
              </a:rPr>
              <a:t>alert(”This</a:t>
            </a:r>
            <a:r>
              <a:rPr dirty="0" sz="1600" spc="1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is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my</a:t>
            </a:r>
            <a:r>
              <a:rPr dirty="0" sz="1600" spc="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message!");</a:t>
            </a:r>
            <a:endParaRPr sz="1600">
              <a:latin typeface="Arial"/>
              <a:cs typeface="Arial"/>
            </a:endParaRPr>
          </a:p>
          <a:p>
            <a:pPr marL="182880">
              <a:lnSpc>
                <a:spcPct val="100000"/>
              </a:lnSpc>
              <a:spcBef>
                <a:spcPts val="390"/>
              </a:spcBef>
            </a:pPr>
            <a:r>
              <a:rPr dirty="0" sz="1600" spc="-5">
                <a:latin typeface="Arial"/>
                <a:cs typeface="Arial"/>
              </a:rPr>
              <a:t>}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600" spc="-5">
                <a:latin typeface="Arial"/>
                <a:cs typeface="Arial"/>
              </a:rPr>
              <a:t>&lt;/script&gt;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600" spc="-5">
                <a:latin typeface="Arial"/>
                <a:cs typeface="Arial"/>
              </a:rPr>
              <a:t>&lt;/head&gt;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600" spc="-10">
                <a:latin typeface="Arial"/>
                <a:cs typeface="Arial"/>
              </a:rPr>
              <a:t>&lt;body&gt;</a:t>
            </a:r>
            <a:endParaRPr sz="1600">
              <a:latin typeface="Arial"/>
              <a:cs typeface="Arial"/>
            </a:endParaRPr>
          </a:p>
          <a:p>
            <a:pPr marL="68580">
              <a:lnSpc>
                <a:spcPct val="100000"/>
              </a:lnSpc>
              <a:spcBef>
                <a:spcPts val="385"/>
              </a:spcBef>
            </a:pPr>
            <a:r>
              <a:rPr dirty="0" sz="1600">
                <a:latin typeface="Arial"/>
                <a:cs typeface="Arial"/>
              </a:rPr>
              <a:t>&lt;script</a:t>
            </a:r>
            <a:r>
              <a:rPr dirty="0" sz="1600" spc="-5">
                <a:latin typeface="Arial"/>
                <a:cs typeface="Arial"/>
              </a:rPr>
              <a:t> type="text/javascript"&gt;</a:t>
            </a:r>
            <a:endParaRPr sz="1600">
              <a:latin typeface="Arial"/>
              <a:cs typeface="Arial"/>
            </a:endParaRPr>
          </a:p>
          <a:p>
            <a:pPr marL="1155700">
              <a:lnSpc>
                <a:spcPct val="100000"/>
              </a:lnSpc>
              <a:spcBef>
                <a:spcPts val="385"/>
              </a:spcBef>
            </a:pPr>
            <a:r>
              <a:rPr dirty="0" sz="1600" spc="-5">
                <a:latin typeface="Arial"/>
                <a:cs typeface="Arial"/>
              </a:rPr>
              <a:t>SendMessage();//call</a:t>
            </a:r>
            <a:r>
              <a:rPr dirty="0" sz="1600" spc="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function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600" spc="-5">
                <a:latin typeface="Arial"/>
                <a:cs typeface="Arial"/>
              </a:rPr>
              <a:t>&lt;/script&gt;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600" spc="-5">
                <a:latin typeface="Arial"/>
                <a:cs typeface="Arial"/>
              </a:rPr>
              <a:t>&lt;/body&gt;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202" y="417017"/>
            <a:ext cx="474218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FFFFFF"/>
                </a:solidFill>
              </a:rPr>
              <a:t>Function</a:t>
            </a:r>
            <a:r>
              <a:rPr dirty="0" sz="3200" spc="-30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Definition</a:t>
            </a:r>
            <a:r>
              <a:rPr dirty="0" sz="3200" spc="-10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Syntax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13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4225" y="1682876"/>
            <a:ext cx="7677150" cy="42945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105"/>
              </a:spcBef>
            </a:pPr>
            <a:r>
              <a:rPr dirty="0" sz="2000" i="1">
                <a:latin typeface="Arial"/>
                <a:cs typeface="Arial"/>
              </a:rPr>
              <a:t>function</a:t>
            </a:r>
            <a:r>
              <a:rPr dirty="0" sz="2000" spc="-3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FunctionName</a:t>
            </a:r>
            <a:r>
              <a:rPr dirty="0" sz="2000" spc="-30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(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parameter</a:t>
            </a:r>
            <a:r>
              <a:rPr dirty="0" baseline="-21367" sz="1950" i="1">
                <a:latin typeface="Arial"/>
                <a:cs typeface="Arial"/>
              </a:rPr>
              <a:t>1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.</a:t>
            </a:r>
            <a:r>
              <a:rPr dirty="0" sz="2000" spc="-1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.</a:t>
            </a:r>
            <a:r>
              <a:rPr dirty="0" sz="2000" spc="-2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.</a:t>
            </a:r>
            <a:r>
              <a:rPr dirty="0" sz="2000" spc="-10" b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parameter</a:t>
            </a:r>
            <a:r>
              <a:rPr dirty="0" baseline="-21367" sz="1950" i="1">
                <a:latin typeface="Arial"/>
                <a:cs typeface="Arial"/>
              </a:rPr>
              <a:t>n</a:t>
            </a:r>
            <a:r>
              <a:rPr dirty="0" baseline="-21367" sz="1950" spc="217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97790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//</a:t>
            </a:r>
            <a:r>
              <a:rPr dirty="0" sz="2000" i="1">
                <a:latin typeface="Arial"/>
                <a:cs typeface="Arial"/>
              </a:rPr>
              <a:t>variable</a:t>
            </a:r>
            <a:r>
              <a:rPr dirty="0" sz="2000" spc="-4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declaration(s)</a:t>
            </a:r>
            <a:endParaRPr sz="2000">
              <a:latin typeface="Arial"/>
              <a:cs typeface="Arial"/>
            </a:endParaRPr>
          </a:p>
          <a:p>
            <a:pPr marL="1042035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//</a:t>
            </a:r>
            <a:r>
              <a:rPr dirty="0" sz="2000" i="1">
                <a:latin typeface="Arial"/>
                <a:cs typeface="Arial"/>
              </a:rPr>
              <a:t>parameter</a:t>
            </a:r>
            <a:r>
              <a:rPr dirty="0" baseline="-21367" sz="1950" i="1">
                <a:latin typeface="Arial"/>
                <a:cs typeface="Arial"/>
              </a:rPr>
              <a:t>1</a:t>
            </a:r>
            <a:r>
              <a:rPr dirty="0" baseline="-21367" sz="1950" spc="202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is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a</a:t>
            </a:r>
            <a:r>
              <a:rPr dirty="0" sz="2000" spc="-2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variable!</a:t>
            </a:r>
            <a:endParaRPr sz="2000">
              <a:latin typeface="Arial"/>
              <a:cs typeface="Arial"/>
            </a:endParaRPr>
          </a:p>
          <a:p>
            <a:pPr marL="977900">
              <a:lnSpc>
                <a:spcPct val="100000"/>
              </a:lnSpc>
            </a:pPr>
            <a:r>
              <a:rPr dirty="0" sz="2000" spc="-5">
                <a:latin typeface="Arial"/>
                <a:cs typeface="Arial"/>
              </a:rPr>
              <a:t>//</a:t>
            </a:r>
            <a:r>
              <a:rPr dirty="0" sz="2000" spc="-5" i="1">
                <a:latin typeface="Arial"/>
                <a:cs typeface="Arial"/>
              </a:rPr>
              <a:t>statement(s)</a:t>
            </a:r>
            <a:endParaRPr sz="200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Arial"/>
              <a:cs typeface="Arial"/>
            </a:endParaRPr>
          </a:p>
          <a:p>
            <a:pPr marL="1461135" marR="30480" indent="-139827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If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there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parameters,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there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should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nothing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inside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()'s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function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FunctionName()</a:t>
            </a:r>
            <a:endParaRPr sz="2000">
              <a:latin typeface="Arial"/>
              <a:cs typeface="Arial"/>
            </a:endParaRPr>
          </a:p>
          <a:p>
            <a:pPr marL="1461135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1809750">
              <a:lnSpc>
                <a:spcPct val="100000"/>
              </a:lnSpc>
            </a:pPr>
            <a:r>
              <a:rPr dirty="0" sz="2000" spc="-5">
                <a:latin typeface="Arial"/>
                <a:cs typeface="Arial"/>
              </a:rPr>
              <a:t>...</a:t>
            </a:r>
            <a:endParaRPr sz="2000">
              <a:latin typeface="Arial"/>
              <a:cs typeface="Arial"/>
            </a:endParaRPr>
          </a:p>
          <a:p>
            <a:pPr marL="1567815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There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may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variable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declarations.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49567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Array</a:t>
            </a:r>
            <a:r>
              <a:rPr dirty="0" sz="4200" spc="-8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Methods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1358"/>
            <a:ext cx="7360920" cy="3636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JavaScript’s Array Objects </a:t>
            </a:r>
            <a:r>
              <a:rPr dirty="0" sz="3200" spc="-5">
                <a:latin typeface="Arial"/>
                <a:cs typeface="Arial"/>
              </a:rPr>
              <a:t>have 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numerous functionalities built </a:t>
            </a:r>
            <a:r>
              <a:rPr dirty="0" sz="3200" spc="-10">
                <a:latin typeface="Arial"/>
                <a:cs typeface="Arial"/>
              </a:rPr>
              <a:t>in </a:t>
            </a:r>
            <a:r>
              <a:rPr dirty="0" sz="3200">
                <a:latin typeface="Arial"/>
                <a:cs typeface="Arial"/>
              </a:rPr>
              <a:t>to </a:t>
            </a:r>
            <a:r>
              <a:rPr dirty="0" sz="3200" spc="-5">
                <a:latin typeface="Arial"/>
                <a:cs typeface="Arial"/>
              </a:rPr>
              <a:t>help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us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deal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with </a:t>
            </a:r>
            <a:r>
              <a:rPr dirty="0" sz="3200" spc="-5">
                <a:latin typeface="Arial"/>
                <a:cs typeface="Arial"/>
              </a:rPr>
              <a:t>lists</a:t>
            </a:r>
            <a:endParaRPr sz="3200">
              <a:latin typeface="Arial"/>
              <a:cs typeface="Arial"/>
            </a:endParaRPr>
          </a:p>
          <a:p>
            <a:pPr marL="355600" marR="124587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prebuilt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functions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are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called </a:t>
            </a:r>
            <a:r>
              <a:rPr dirty="0" sz="3200" spc="-869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“Methods”</a:t>
            </a:r>
            <a:endParaRPr sz="3200">
              <a:latin typeface="Arial"/>
              <a:cs typeface="Arial"/>
            </a:endParaRPr>
          </a:p>
          <a:p>
            <a:pPr marL="355600" marR="1468755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Most </a:t>
            </a:r>
            <a:r>
              <a:rPr dirty="0" sz="3200">
                <a:latin typeface="Arial"/>
                <a:cs typeface="Arial"/>
              </a:rPr>
              <a:t>of </a:t>
            </a:r>
            <a:r>
              <a:rPr dirty="0" sz="3200" spc="-5">
                <a:latin typeface="Arial"/>
                <a:cs typeface="Arial"/>
              </a:rPr>
              <a:t>the “Built in” Objects in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Javascript</a:t>
            </a:r>
            <a:r>
              <a:rPr dirty="0" sz="3200" spc="-5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have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methods.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563118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Using</a:t>
            </a:r>
            <a:r>
              <a:rPr dirty="0" sz="4200" spc="-4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Input</a:t>
            </a:r>
            <a:r>
              <a:rPr dirty="0" sz="4200" spc="-4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Parameters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13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4406"/>
            <a:ext cx="7706359" cy="3695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455930" indent="-343535">
              <a:lnSpc>
                <a:spcPct val="100000"/>
              </a:lnSpc>
              <a:spcBef>
                <a:spcPts val="9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We </a:t>
            </a:r>
            <a:r>
              <a:rPr dirty="0" sz="2800">
                <a:latin typeface="Arial"/>
                <a:cs typeface="Arial"/>
              </a:rPr>
              <a:t>often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need to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share information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with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function.</a:t>
            </a:r>
            <a:endParaRPr sz="2800">
              <a:latin typeface="Arial"/>
              <a:cs typeface="Arial"/>
            </a:endParaRPr>
          </a:p>
          <a:p>
            <a:pPr marL="355600" marR="8255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It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is </a:t>
            </a:r>
            <a:r>
              <a:rPr dirty="0" sz="2800">
                <a:latin typeface="Arial"/>
                <a:cs typeface="Arial"/>
              </a:rPr>
              <a:t>possible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to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send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input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parameters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into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function.</a:t>
            </a:r>
            <a:endParaRPr sz="28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We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can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pass</a:t>
            </a:r>
            <a:r>
              <a:rPr dirty="0" sz="2800">
                <a:latin typeface="Arial"/>
                <a:cs typeface="Arial"/>
              </a:rPr>
              <a:t> information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from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 place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where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function</a:t>
            </a:r>
            <a:r>
              <a:rPr dirty="0" sz="2800" spc="-5">
                <a:latin typeface="Arial"/>
                <a:cs typeface="Arial"/>
              </a:rPr>
              <a:t> is called.</a:t>
            </a:r>
            <a:endParaRPr sz="2800">
              <a:latin typeface="Arial"/>
              <a:cs typeface="Arial"/>
            </a:endParaRPr>
          </a:p>
          <a:p>
            <a:pPr marL="355600" marR="854075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The next </a:t>
            </a:r>
            <a:r>
              <a:rPr dirty="0" sz="2800">
                <a:latin typeface="Arial"/>
                <a:cs typeface="Arial"/>
              </a:rPr>
              <a:t>slide illustrates </a:t>
            </a:r>
            <a:r>
              <a:rPr dirty="0" sz="2800" spc="-5">
                <a:latin typeface="Arial"/>
                <a:cs typeface="Arial"/>
              </a:rPr>
              <a:t>sending a </a:t>
            </a:r>
            <a:r>
              <a:rPr dirty="0" sz="2800">
                <a:latin typeface="Arial"/>
                <a:cs typeface="Arial"/>
              </a:rPr>
              <a:t>single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parameter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into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 </a:t>
            </a:r>
            <a:r>
              <a:rPr dirty="0" sz="2800">
                <a:latin typeface="Arial"/>
                <a:cs typeface="Arial"/>
              </a:rPr>
              <a:t>function.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14409" y="6278371"/>
            <a:ext cx="1962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&lt;head&gt;</a:t>
            </a:r>
          </a:p>
          <a:p>
            <a:pPr marL="12700">
              <a:lnSpc>
                <a:spcPct val="100000"/>
              </a:lnSpc>
            </a:pPr>
            <a:r>
              <a:rPr dirty="0" spc="-5"/>
              <a:t>&lt;title&gt;Function</a:t>
            </a:r>
            <a:r>
              <a:rPr dirty="0"/>
              <a:t> </a:t>
            </a:r>
            <a:r>
              <a:rPr dirty="0" spc="-5"/>
              <a:t>Parameter</a:t>
            </a:r>
            <a:r>
              <a:rPr dirty="0" spc="25"/>
              <a:t> </a:t>
            </a:r>
            <a:r>
              <a:rPr dirty="0" spc="-5"/>
              <a:t>Example&lt;/title&gt;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41194" y="763904"/>
            <a:ext cx="5120005" cy="60623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&lt;script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type="text/javascript"&gt;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</a:pPr>
            <a:r>
              <a:rPr dirty="0" sz="1800" spc="-15">
                <a:latin typeface="Arial"/>
                <a:cs typeface="Arial"/>
              </a:rPr>
              <a:t>&lt;!--</a:t>
            </a:r>
            <a:endParaRPr sz="180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function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PrintMessage(counter)</a:t>
            </a:r>
            <a:endParaRPr sz="180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1053465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i;</a:t>
            </a:r>
            <a:endParaRPr sz="1800">
              <a:latin typeface="Arial"/>
              <a:cs typeface="Arial"/>
            </a:endParaRPr>
          </a:p>
          <a:p>
            <a:pPr marL="329565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Arial"/>
                <a:cs typeface="Arial"/>
              </a:rPr>
              <a:t>for(i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1;</a:t>
            </a:r>
            <a:r>
              <a:rPr dirty="0" sz="1800">
                <a:latin typeface="Arial"/>
                <a:cs typeface="Arial"/>
              </a:rPr>
              <a:t> i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&lt;=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counter;</a:t>
            </a:r>
            <a:r>
              <a:rPr dirty="0" sz="1800">
                <a:latin typeface="Arial"/>
                <a:cs typeface="Arial"/>
              </a:rPr>
              <a:t> i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1)</a:t>
            </a:r>
            <a:endParaRPr sz="1800">
              <a:latin typeface="Arial"/>
              <a:cs typeface="Arial"/>
            </a:endParaRPr>
          </a:p>
          <a:p>
            <a:pPr marL="329565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console.log(“this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loop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has iterated</a:t>
            </a:r>
            <a:r>
              <a:rPr dirty="0" sz="1800">
                <a:latin typeface="Arial"/>
                <a:cs typeface="Arial"/>
              </a:rPr>
              <a:t> “ + </a:t>
            </a:r>
            <a:r>
              <a:rPr dirty="0" sz="1800" spc="-5">
                <a:latin typeface="Arial"/>
                <a:cs typeface="Arial"/>
              </a:rPr>
              <a:t>i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“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times”);</a:t>
            </a:r>
            <a:endParaRPr sz="180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//--&gt;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&lt;/script&gt;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&lt;/head&gt;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latin typeface="Arial"/>
                <a:cs typeface="Arial"/>
              </a:rPr>
              <a:t>&lt;body&gt;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&lt;script type="text/javascript"&gt;</a:t>
            </a:r>
            <a:endParaRPr sz="180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</a:pPr>
            <a:r>
              <a:rPr dirty="0" sz="1800" spc="-10">
                <a:latin typeface="Arial"/>
                <a:cs typeface="Arial"/>
              </a:rPr>
              <a:t>&lt;!--</a:t>
            </a:r>
            <a:endParaRPr sz="1800">
              <a:latin typeface="Arial"/>
              <a:cs typeface="Arial"/>
            </a:endParaRPr>
          </a:p>
          <a:p>
            <a:pPr marL="4572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counter;</a:t>
            </a:r>
            <a:endParaRPr sz="1800">
              <a:latin typeface="Arial"/>
              <a:cs typeface="Arial"/>
            </a:endParaRPr>
          </a:p>
          <a:p>
            <a:pPr marL="584200" marR="906780" indent="-1270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counter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5">
                <a:latin typeface="Arial"/>
                <a:cs typeface="Arial"/>
              </a:rPr>
              <a:t> prompt("Enter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number:"); </a:t>
            </a:r>
            <a:r>
              <a:rPr dirty="0" sz="1800" spc="-484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PrintMessage(counter);</a:t>
            </a:r>
            <a:endParaRPr sz="180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//--&gt;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&lt;/script&gt;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latin typeface="Arial"/>
                <a:cs typeface="Arial"/>
              </a:rPr>
              <a:t>&lt;/body&gt;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202" y="337769"/>
            <a:ext cx="675640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Good</a:t>
            </a:r>
            <a:r>
              <a:rPr dirty="0" sz="4200" spc="-4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Programming</a:t>
            </a:r>
            <a:r>
              <a:rPr dirty="0" sz="4200" spc="-6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Practice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22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22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425" y="1551559"/>
            <a:ext cx="7544434" cy="3830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ts val="2595"/>
              </a:lnSpc>
              <a:spcBef>
                <a:spcPts val="10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400" spc="-5">
                <a:latin typeface="Arial"/>
                <a:cs typeface="Arial"/>
              </a:rPr>
              <a:t>You should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include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function</a:t>
            </a:r>
            <a:r>
              <a:rPr dirty="0" sz="2400" spc="-40" b="1">
                <a:latin typeface="Arial"/>
                <a:cs typeface="Arial"/>
              </a:rPr>
              <a:t> </a:t>
            </a:r>
            <a:r>
              <a:rPr dirty="0" sz="2400" spc="-5" b="1">
                <a:latin typeface="Arial"/>
                <a:cs typeface="Arial"/>
              </a:rPr>
              <a:t>header</a:t>
            </a:r>
            <a:r>
              <a:rPr dirty="0" sz="2400" spc="10" b="1">
                <a:latin typeface="Arial"/>
                <a:cs typeface="Arial"/>
              </a:rPr>
              <a:t> </a:t>
            </a:r>
            <a:r>
              <a:rPr dirty="0" sz="2400" spc="-5" b="1">
                <a:latin typeface="Arial"/>
                <a:cs typeface="Arial"/>
              </a:rPr>
              <a:t>comment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ts val="2595"/>
              </a:lnSpc>
            </a:pPr>
            <a:r>
              <a:rPr dirty="0" sz="2400" spc="-5">
                <a:latin typeface="Arial"/>
                <a:cs typeface="Arial"/>
              </a:rPr>
              <a:t>before</a:t>
            </a:r>
            <a:r>
              <a:rPr dirty="0" sz="2400">
                <a:latin typeface="Arial"/>
                <a:cs typeface="Arial"/>
              </a:rPr>
              <a:t> the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definition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each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function.</a:t>
            </a:r>
            <a:endParaRPr sz="2400">
              <a:latin typeface="Arial"/>
              <a:cs typeface="Arial"/>
            </a:endParaRPr>
          </a:p>
          <a:p>
            <a:pPr marL="355600" marR="520065" indent="-342900">
              <a:lnSpc>
                <a:spcPts val="2300"/>
              </a:lnSpc>
              <a:spcBef>
                <a:spcPts val="56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400" spc="-5">
                <a:latin typeface="Arial"/>
                <a:cs typeface="Arial"/>
              </a:rPr>
              <a:t>This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good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practice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and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required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by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104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Coding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Standards.</a:t>
            </a:r>
            <a:endParaRPr sz="2400">
              <a:latin typeface="Arial"/>
              <a:cs typeface="Arial"/>
            </a:endParaRPr>
          </a:p>
          <a:p>
            <a:pPr marL="355600" marR="331470" indent="-342900">
              <a:lnSpc>
                <a:spcPts val="231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dirty="0" sz="2400" spc="-5">
                <a:latin typeface="Arial"/>
                <a:cs typeface="Arial"/>
              </a:rPr>
              <a:t>Your header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comments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should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be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neatly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formatted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contain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following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information: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1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function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name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function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description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(what</a:t>
            </a:r>
            <a:r>
              <a:rPr dirty="0" sz="2400">
                <a:latin typeface="Arial"/>
                <a:cs typeface="Arial"/>
              </a:rPr>
              <a:t> it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does)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5">
                <a:latin typeface="Arial"/>
                <a:cs typeface="Arial"/>
              </a:rPr>
              <a:t> list</a:t>
            </a:r>
            <a:r>
              <a:rPr dirty="0" sz="2400">
                <a:latin typeface="Arial"/>
                <a:cs typeface="Arial"/>
              </a:rPr>
              <a:t> of</a:t>
            </a:r>
            <a:r>
              <a:rPr dirty="0" sz="2400" spc="-5">
                <a:latin typeface="Arial"/>
                <a:cs typeface="Arial"/>
              </a:rPr>
              <a:t> any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input</a:t>
            </a:r>
            <a:r>
              <a:rPr dirty="0" sz="2400">
                <a:latin typeface="Arial"/>
                <a:cs typeface="Arial"/>
              </a:rPr>
              <a:t> parameters and </a:t>
            </a:r>
            <a:r>
              <a:rPr dirty="0" sz="2400" spc="-5">
                <a:latin typeface="Arial"/>
                <a:cs typeface="Arial"/>
              </a:rPr>
              <a:t>their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meanings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list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any</a:t>
            </a:r>
            <a:r>
              <a:rPr dirty="0" sz="2400">
                <a:latin typeface="Arial"/>
                <a:cs typeface="Arial"/>
              </a:rPr>
              <a:t> output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parameters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and their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meanings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description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of </a:t>
            </a:r>
            <a:r>
              <a:rPr dirty="0" sz="2400" spc="-5">
                <a:latin typeface="Arial"/>
                <a:cs typeface="Arial"/>
              </a:rPr>
              <a:t>any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special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conditions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417017"/>
            <a:ext cx="738060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FFFFFF"/>
                </a:solidFill>
              </a:rPr>
              <a:t>Example</a:t>
            </a:r>
            <a:r>
              <a:rPr dirty="0" sz="3200" spc="-25">
                <a:solidFill>
                  <a:srgbClr val="FFFFFF"/>
                </a:solidFill>
              </a:rPr>
              <a:t> </a:t>
            </a:r>
            <a:r>
              <a:rPr dirty="0" sz="3200">
                <a:solidFill>
                  <a:srgbClr val="FFFFFF"/>
                </a:solidFill>
              </a:rPr>
              <a:t>of</a:t>
            </a:r>
            <a:r>
              <a:rPr dirty="0" sz="3200" spc="-5">
                <a:solidFill>
                  <a:srgbClr val="FFFFFF"/>
                </a:solidFill>
              </a:rPr>
              <a:t> </a:t>
            </a:r>
            <a:r>
              <a:rPr dirty="0" sz="3200">
                <a:solidFill>
                  <a:srgbClr val="FFFFFF"/>
                </a:solidFill>
              </a:rPr>
              <a:t>a</a:t>
            </a:r>
            <a:r>
              <a:rPr dirty="0" sz="3200" spc="-5">
                <a:solidFill>
                  <a:srgbClr val="FFFFFF"/>
                </a:solidFill>
              </a:rPr>
              <a:t> Function</a:t>
            </a:r>
            <a:r>
              <a:rPr dirty="0" sz="3200" spc="-25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Header</a:t>
            </a:r>
            <a:r>
              <a:rPr dirty="0" sz="3200" spc="-10">
                <a:solidFill>
                  <a:srgbClr val="FFFFFF"/>
                </a:solidFill>
              </a:rPr>
              <a:t> </a:t>
            </a:r>
            <a:r>
              <a:rPr dirty="0" sz="3200" spc="-5">
                <a:solidFill>
                  <a:srgbClr val="FFFFFF"/>
                </a:solidFill>
              </a:rPr>
              <a:t>Comment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6607429" y="6292808"/>
            <a:ext cx="24701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z="1200" spc="-5">
                <a:latin typeface="Arial"/>
                <a:cs typeface="Arial"/>
              </a:rPr>
              <a:t>22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22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1599438"/>
            <a:ext cx="6075680" cy="4141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/***************************************************************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**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SendMessage</a:t>
            </a:r>
            <a:r>
              <a:rPr dirty="0" sz="1800">
                <a:latin typeface="Arial"/>
                <a:cs typeface="Arial"/>
              </a:rPr>
              <a:t> -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prints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message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specified</a:t>
            </a:r>
            <a:r>
              <a:rPr dirty="0" sz="1800" spc="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number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times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**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Inputs: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counter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-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number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times the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message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15">
                <a:latin typeface="Arial"/>
                <a:cs typeface="Arial"/>
              </a:rPr>
              <a:t>will</a:t>
            </a:r>
            <a:r>
              <a:rPr dirty="0" sz="1800" spc="5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be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394460" algn="l"/>
              </a:tabLst>
            </a:pPr>
            <a:r>
              <a:rPr dirty="0" sz="1800" spc="-5">
                <a:latin typeface="Arial"/>
                <a:cs typeface="Arial"/>
              </a:rPr>
              <a:t>**	printed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**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Outputs:</a:t>
            </a:r>
            <a:r>
              <a:rPr dirty="0" sz="1800" spc="47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None</a:t>
            </a:r>
            <a:endParaRPr sz="1800">
              <a:latin typeface="Arial"/>
              <a:cs typeface="Arial"/>
            </a:endParaRPr>
          </a:p>
          <a:p>
            <a:pPr marL="12700" marR="40132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***************************************************************/ </a:t>
            </a:r>
            <a:r>
              <a:rPr dirty="0" sz="1800" spc="-49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function SendMessage(counter)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267335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i;</a:t>
            </a:r>
            <a:endParaRPr sz="1800">
              <a:latin typeface="Arial"/>
              <a:cs typeface="Arial"/>
            </a:endParaRPr>
          </a:p>
          <a:p>
            <a:pPr marL="329565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for(i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1; </a:t>
            </a:r>
            <a:r>
              <a:rPr dirty="0" sz="1800" spc="-5">
                <a:latin typeface="Arial"/>
                <a:cs typeface="Arial"/>
              </a:rPr>
              <a:t>i </a:t>
            </a:r>
            <a:r>
              <a:rPr dirty="0" sz="1800">
                <a:latin typeface="Arial"/>
                <a:cs typeface="Arial"/>
              </a:rPr>
              <a:t>&lt;=</a:t>
            </a:r>
            <a:r>
              <a:rPr dirty="0" sz="1800" spc="-5">
                <a:latin typeface="Arial"/>
                <a:cs typeface="Arial"/>
              </a:rPr>
              <a:t> counter;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5">
                <a:latin typeface="Arial"/>
                <a:cs typeface="Arial"/>
              </a:rPr>
              <a:t> i</a:t>
            </a:r>
            <a:r>
              <a:rPr dirty="0" sz="1800">
                <a:latin typeface="Arial"/>
                <a:cs typeface="Arial"/>
              </a:rPr>
              <a:t> + </a:t>
            </a:r>
            <a:r>
              <a:rPr dirty="0" sz="1800" spc="-5">
                <a:latin typeface="Arial"/>
                <a:cs typeface="Arial"/>
              </a:rPr>
              <a:t>1)</a:t>
            </a:r>
            <a:endParaRPr sz="1800">
              <a:latin typeface="Arial"/>
              <a:cs typeface="Arial"/>
            </a:endParaRPr>
          </a:p>
          <a:p>
            <a:pPr marL="329565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{</a:t>
            </a:r>
            <a:endParaRPr sz="18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console.log(“this</a:t>
            </a:r>
            <a:r>
              <a:rPr dirty="0" sz="1800" spc="3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loop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has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iterated</a:t>
            </a:r>
            <a:r>
              <a:rPr dirty="0" sz="1800">
                <a:latin typeface="Arial"/>
                <a:cs typeface="Arial"/>
              </a:rPr>
              <a:t> “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“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times”);</a:t>
            </a:r>
            <a:endParaRPr sz="180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}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749554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Document</a:t>
            </a:r>
            <a:r>
              <a:rPr dirty="0" sz="4200" spc="-4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Object</a:t>
            </a:r>
            <a:r>
              <a:rPr dirty="0" sz="4200" spc="-4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Model</a:t>
            </a:r>
            <a:r>
              <a:rPr dirty="0" sz="4200" spc="-3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(DOM)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72590"/>
            <a:ext cx="7199630" cy="382079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dirty="0" sz="3200">
                <a:latin typeface="Arial"/>
                <a:cs typeface="Arial"/>
              </a:rPr>
              <a:t>JavaScript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access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elements </a:t>
            </a:r>
            <a:r>
              <a:rPr dirty="0" sz="3200">
                <a:latin typeface="Arial"/>
                <a:cs typeface="Arial"/>
              </a:rPr>
              <a:t>of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an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HTML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document.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sz="3200">
                <a:latin typeface="Arial"/>
                <a:cs typeface="Arial"/>
              </a:rPr>
              <a:t>An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object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hierarchy</a:t>
            </a:r>
            <a:endParaRPr sz="3200">
              <a:latin typeface="Arial"/>
              <a:cs typeface="Arial"/>
            </a:endParaRPr>
          </a:p>
          <a:p>
            <a:pPr marL="469900" marR="1265555" indent="-457834">
              <a:lnSpc>
                <a:spcPct val="109900"/>
              </a:lnSpc>
              <a:spcBef>
                <a:spcPts val="5"/>
              </a:spcBef>
            </a:pPr>
            <a:r>
              <a:rPr dirty="0" sz="3200">
                <a:latin typeface="Arial"/>
                <a:cs typeface="Arial"/>
              </a:rPr>
              <a:t>Provides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access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elements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via: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ID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(</a:t>
            </a:r>
            <a:r>
              <a:rPr dirty="0" sz="2800" spc="-5" b="1">
                <a:latin typeface="Courier New"/>
                <a:cs typeface="Courier New"/>
              </a:rPr>
              <a:t>ID</a:t>
            </a:r>
            <a:r>
              <a:rPr dirty="0" sz="2800" spc="-915" b="1">
                <a:latin typeface="Courier New"/>
                <a:cs typeface="Courier New"/>
              </a:rPr>
              <a:t> </a:t>
            </a:r>
            <a:r>
              <a:rPr dirty="0" sz="2800" spc="-5">
                <a:latin typeface="Arial"/>
                <a:cs typeface="Arial"/>
              </a:rPr>
              <a:t>at</a:t>
            </a:r>
            <a:r>
              <a:rPr dirty="0" sz="2800">
                <a:latin typeface="Arial"/>
                <a:cs typeface="Arial"/>
              </a:rPr>
              <a:t>t</a:t>
            </a:r>
            <a:r>
              <a:rPr dirty="0" sz="2800" spc="-5">
                <a:latin typeface="Arial"/>
                <a:cs typeface="Arial"/>
              </a:rPr>
              <a:t>ri</a:t>
            </a:r>
            <a:r>
              <a:rPr dirty="0" sz="2800" spc="5">
                <a:latin typeface="Arial"/>
                <a:cs typeface="Arial"/>
              </a:rPr>
              <a:t>b</a:t>
            </a:r>
            <a:r>
              <a:rPr dirty="0" sz="2800" spc="-5">
                <a:latin typeface="Arial"/>
                <a:cs typeface="Arial"/>
              </a:rPr>
              <a:t>ute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of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HTML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ta</a:t>
            </a:r>
            <a:r>
              <a:rPr dirty="0" sz="2800" spc="5">
                <a:latin typeface="Arial"/>
                <a:cs typeface="Arial"/>
              </a:rPr>
              <a:t>g</a:t>
            </a:r>
            <a:r>
              <a:rPr dirty="0" sz="2800" spc="-5">
                <a:latin typeface="Arial"/>
                <a:cs typeface="Arial"/>
              </a:rPr>
              <a:t>s)  </a:t>
            </a:r>
            <a:r>
              <a:rPr dirty="0" sz="2800">
                <a:latin typeface="Arial"/>
                <a:cs typeface="Arial"/>
              </a:rPr>
              <a:t>Order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of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elements </a:t>
            </a:r>
            <a:r>
              <a:rPr dirty="0" sz="2800" spc="-5">
                <a:latin typeface="Arial"/>
                <a:cs typeface="Arial"/>
              </a:rPr>
              <a:t>in </a:t>
            </a:r>
            <a:r>
              <a:rPr dirty="0" sz="2800">
                <a:latin typeface="Arial"/>
                <a:cs typeface="Arial"/>
              </a:rPr>
              <a:t>document</a:t>
            </a:r>
            <a:endParaRPr sz="2800">
              <a:latin typeface="Arial"/>
              <a:cs typeface="Arial"/>
            </a:endParaRPr>
          </a:p>
          <a:p>
            <a:pPr marL="469900" marR="569595">
              <a:lnSpc>
                <a:spcPts val="3020"/>
              </a:lnSpc>
              <a:spcBef>
                <a:spcPts val="720"/>
              </a:spcBef>
            </a:pPr>
            <a:r>
              <a:rPr dirty="0" sz="2800" spc="-5">
                <a:latin typeface="Arial"/>
                <a:cs typeface="Arial"/>
              </a:rPr>
              <a:t>Order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of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element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in</a:t>
            </a:r>
            <a:r>
              <a:rPr dirty="0" sz="2800">
                <a:latin typeface="Arial"/>
                <a:cs typeface="Arial"/>
              </a:rPr>
              <a:t> collection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of </a:t>
            </a:r>
            <a:r>
              <a:rPr dirty="0" sz="2800">
                <a:latin typeface="Arial"/>
                <a:cs typeface="Arial"/>
              </a:rPr>
              <a:t>similar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elements.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116" y="237236"/>
            <a:ext cx="4490085" cy="878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solidFill>
                  <a:srgbClr val="FFFFFF"/>
                </a:solidFill>
                <a:latin typeface="Arial"/>
                <a:cs typeface="Arial"/>
              </a:rPr>
              <a:t>Object Access by Document </a:t>
            </a:r>
            <a:r>
              <a:rPr dirty="0" sz="2800" spc="-7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Arial"/>
                <a:cs typeface="Arial"/>
              </a:rPr>
              <a:t>Position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62230" rIns="0" bIns="0" rtlCol="0" vert="horz">
            <a:spAutoFit/>
          </a:bodyPr>
          <a:lstStyle/>
          <a:p>
            <a:pPr marL="130810" marR="5080">
              <a:lnSpc>
                <a:spcPct val="90000"/>
              </a:lnSpc>
              <a:spcBef>
                <a:spcPts val="490"/>
              </a:spcBef>
            </a:pPr>
            <a:r>
              <a:rPr dirty="0"/>
              <a:t>HTML </a:t>
            </a:r>
            <a:r>
              <a:rPr dirty="0" spc="-5"/>
              <a:t>elements </a:t>
            </a:r>
            <a:r>
              <a:rPr dirty="0"/>
              <a:t>exposed via JavaScript </a:t>
            </a:r>
            <a:r>
              <a:rPr dirty="0" spc="-875"/>
              <a:t> </a:t>
            </a:r>
            <a:r>
              <a:rPr dirty="0"/>
              <a:t>are</a:t>
            </a:r>
            <a:r>
              <a:rPr dirty="0" spc="-25"/>
              <a:t> </a:t>
            </a:r>
            <a:r>
              <a:rPr dirty="0" spc="-5"/>
              <a:t>often placed</a:t>
            </a:r>
            <a:r>
              <a:rPr dirty="0" spc="-25"/>
              <a:t> </a:t>
            </a:r>
            <a:r>
              <a:rPr dirty="0"/>
              <a:t>in</a:t>
            </a:r>
            <a:r>
              <a:rPr dirty="0" spc="5"/>
              <a:t> </a:t>
            </a:r>
            <a:r>
              <a:rPr dirty="0"/>
              <a:t>arrays</a:t>
            </a:r>
            <a:r>
              <a:rPr dirty="0" spc="-30"/>
              <a:t> </a:t>
            </a:r>
            <a:r>
              <a:rPr dirty="0"/>
              <a:t>or </a:t>
            </a:r>
            <a:r>
              <a:rPr dirty="0" spc="-5"/>
              <a:t>collections. </a:t>
            </a:r>
            <a:r>
              <a:rPr dirty="0" spc="-869"/>
              <a:t> </a:t>
            </a:r>
            <a:r>
              <a:rPr dirty="0"/>
              <a:t>The </a:t>
            </a:r>
            <a:r>
              <a:rPr dirty="0" spc="-5"/>
              <a:t>order </a:t>
            </a:r>
            <a:r>
              <a:rPr dirty="0"/>
              <a:t>of insertion </a:t>
            </a:r>
            <a:r>
              <a:rPr dirty="0" spc="-5"/>
              <a:t>into the array </a:t>
            </a:r>
            <a:r>
              <a:rPr dirty="0"/>
              <a:t>is </a:t>
            </a:r>
            <a:r>
              <a:rPr dirty="0" spc="5"/>
              <a:t> </a:t>
            </a:r>
            <a:r>
              <a:rPr dirty="0"/>
              <a:t>based </a:t>
            </a:r>
            <a:r>
              <a:rPr dirty="0" spc="-5"/>
              <a:t>upon the position </a:t>
            </a:r>
            <a:r>
              <a:rPr dirty="0"/>
              <a:t>in </a:t>
            </a:r>
            <a:r>
              <a:rPr dirty="0" spc="-5"/>
              <a:t>the </a:t>
            </a:r>
            <a:r>
              <a:rPr dirty="0"/>
              <a:t> </a:t>
            </a:r>
            <a:r>
              <a:rPr dirty="0" spc="-5"/>
              <a:t>document.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61594" rIns="0" bIns="0" rtlCol="0" vert="horz">
            <a:spAutoFit/>
          </a:bodyPr>
          <a:lstStyle/>
          <a:p>
            <a:pPr marL="19050" marR="5080">
              <a:lnSpc>
                <a:spcPct val="90000"/>
              </a:lnSpc>
              <a:spcBef>
                <a:spcPts val="484"/>
              </a:spcBef>
            </a:pPr>
            <a:r>
              <a:rPr dirty="0"/>
              <a:t>For</a:t>
            </a:r>
            <a:r>
              <a:rPr dirty="0" spc="-25"/>
              <a:t> </a:t>
            </a:r>
            <a:r>
              <a:rPr dirty="0" spc="-5"/>
              <a:t>example,</a:t>
            </a:r>
            <a:r>
              <a:rPr dirty="0" spc="-35"/>
              <a:t> </a:t>
            </a:r>
            <a:r>
              <a:rPr dirty="0"/>
              <a:t>the</a:t>
            </a:r>
            <a:r>
              <a:rPr dirty="0" spc="-15"/>
              <a:t> </a:t>
            </a:r>
            <a:r>
              <a:rPr dirty="0"/>
              <a:t>first</a:t>
            </a:r>
            <a:r>
              <a:rPr dirty="0" spc="-25"/>
              <a:t> </a:t>
            </a:r>
            <a:r>
              <a:rPr dirty="0"/>
              <a:t>&lt;form&gt;</a:t>
            </a:r>
            <a:r>
              <a:rPr dirty="0" spc="-10"/>
              <a:t> </a:t>
            </a:r>
            <a:r>
              <a:rPr dirty="0"/>
              <a:t>tag</a:t>
            </a:r>
            <a:r>
              <a:rPr dirty="0" spc="-35"/>
              <a:t> </a:t>
            </a:r>
            <a:r>
              <a:rPr dirty="0"/>
              <a:t>would </a:t>
            </a:r>
            <a:r>
              <a:rPr dirty="0" spc="-875"/>
              <a:t> </a:t>
            </a:r>
            <a:r>
              <a:rPr dirty="0"/>
              <a:t>be in </a:t>
            </a:r>
            <a:r>
              <a:rPr dirty="0" spc="-5"/>
              <a:t>document.forms[0], </a:t>
            </a:r>
            <a:r>
              <a:rPr dirty="0"/>
              <a:t>the second </a:t>
            </a:r>
            <a:r>
              <a:rPr dirty="0" spc="5"/>
              <a:t> </a:t>
            </a:r>
            <a:r>
              <a:rPr dirty="0" spc="-5"/>
              <a:t>document.forms[1]</a:t>
            </a:r>
            <a:r>
              <a:rPr dirty="0" spc="-50"/>
              <a:t> </a:t>
            </a:r>
            <a:r>
              <a:rPr dirty="0" spc="-5"/>
              <a:t>and</a:t>
            </a:r>
            <a:r>
              <a:rPr dirty="0"/>
              <a:t> so</a:t>
            </a:r>
            <a:r>
              <a:rPr dirty="0" spc="-25"/>
              <a:t> </a:t>
            </a:r>
            <a:r>
              <a:rPr dirty="0" spc="-5"/>
              <a:t>on.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92532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Mor</a:t>
            </a:r>
            <a:r>
              <a:rPr dirty="0" sz="4200" spc="10">
                <a:solidFill>
                  <a:srgbClr val="FFFFFF"/>
                </a:solidFill>
              </a:rPr>
              <a:t>e</a:t>
            </a:r>
            <a:r>
              <a:rPr dirty="0" sz="4200">
                <a:solidFill>
                  <a:srgbClr val="FFFFFF"/>
                </a:solidFill>
              </a:rPr>
              <a:t>….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38440"/>
            <a:ext cx="7729220" cy="3611245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Within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form </a:t>
            </a:r>
            <a:r>
              <a:rPr dirty="0" sz="2800" spc="-5">
                <a:latin typeface="Arial"/>
                <a:cs typeface="Arial"/>
              </a:rPr>
              <a:t>we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find </a:t>
            </a:r>
            <a:r>
              <a:rPr dirty="0" sz="2800" spc="-5">
                <a:latin typeface="Arial"/>
                <a:cs typeface="Arial"/>
              </a:rPr>
              <a:t>a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collection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of</a:t>
            </a:r>
            <a:endParaRPr sz="28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67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>
                <a:latin typeface="Arial"/>
                <a:cs typeface="Arial"/>
              </a:rPr>
              <a:t>elements[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] with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first &lt;input&gt;,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&lt;select&gt;</a:t>
            </a:r>
            <a:r>
              <a:rPr dirty="0" sz="2800" spc="-5">
                <a:latin typeface="Arial"/>
                <a:cs typeface="Arial"/>
              </a:rPr>
              <a:t> or 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other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form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field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in </a:t>
            </a:r>
            <a:r>
              <a:rPr dirty="0" sz="2800">
                <a:latin typeface="Arial"/>
                <a:cs typeface="Arial"/>
              </a:rPr>
              <a:t> document.forms[0].elements[0] </a:t>
            </a:r>
            <a:r>
              <a:rPr dirty="0" sz="2800" spc="-5">
                <a:latin typeface="Arial"/>
                <a:cs typeface="Arial"/>
              </a:rPr>
              <a:t>and so </a:t>
            </a:r>
            <a:r>
              <a:rPr dirty="0" sz="2800">
                <a:latin typeface="Arial"/>
                <a:cs typeface="Arial"/>
              </a:rPr>
              <a:t>on. </a:t>
            </a:r>
            <a:r>
              <a:rPr dirty="0" sz="2800" spc="-10">
                <a:latin typeface="Arial"/>
                <a:cs typeface="Arial"/>
              </a:rPr>
              <a:t>As </a:t>
            </a:r>
            <a:r>
              <a:rPr dirty="0" sz="2800" spc="-5">
                <a:latin typeface="Arial"/>
                <a:cs typeface="Arial"/>
              </a:rPr>
              <a:t> arrays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we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can</a:t>
            </a:r>
            <a:r>
              <a:rPr dirty="0" sz="2800">
                <a:latin typeface="Arial"/>
                <a:cs typeface="Arial"/>
              </a:rPr>
              <a:t> use</a:t>
            </a:r>
            <a:r>
              <a:rPr dirty="0" sz="2800" spc="-5">
                <a:latin typeface="Arial"/>
                <a:cs typeface="Arial"/>
              </a:rPr>
              <a:t> the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length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property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 see 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how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many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items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are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in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page.The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downside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of </a:t>
            </a:r>
            <a:r>
              <a:rPr dirty="0" sz="2800">
                <a:latin typeface="Arial"/>
                <a:cs typeface="Arial"/>
              </a:rPr>
              <a:t>access </a:t>
            </a:r>
            <a:r>
              <a:rPr dirty="0" sz="2800" spc="-5">
                <a:latin typeface="Arial"/>
                <a:cs typeface="Arial"/>
              </a:rPr>
              <a:t>by</a:t>
            </a:r>
            <a:r>
              <a:rPr dirty="0" sz="2800">
                <a:latin typeface="Arial"/>
                <a:cs typeface="Arial"/>
              </a:rPr>
              <a:t> position </a:t>
            </a:r>
            <a:r>
              <a:rPr dirty="0" sz="2800" spc="-5">
                <a:latin typeface="Arial"/>
                <a:cs typeface="Arial"/>
              </a:rPr>
              <a:t>is</a:t>
            </a:r>
            <a:r>
              <a:rPr dirty="0" sz="2800">
                <a:latin typeface="Arial"/>
                <a:cs typeface="Arial"/>
              </a:rPr>
              <a:t> that </a:t>
            </a:r>
            <a:r>
              <a:rPr dirty="0" sz="2800" spc="-5">
                <a:latin typeface="Arial"/>
                <a:cs typeface="Arial"/>
              </a:rPr>
              <a:t>if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tag moves 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script</a:t>
            </a:r>
            <a:r>
              <a:rPr dirty="0" sz="2800" spc="-2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may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break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16217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Warnin</a:t>
            </a:r>
            <a:r>
              <a:rPr dirty="0" sz="4200" spc="5">
                <a:solidFill>
                  <a:srgbClr val="FFFFFF"/>
                </a:solidFill>
              </a:rPr>
              <a:t>g</a:t>
            </a:r>
            <a:r>
              <a:rPr dirty="0" sz="4200">
                <a:solidFill>
                  <a:srgbClr val="FFFFFF"/>
                </a:solidFill>
              </a:rPr>
              <a:t>!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1358"/>
            <a:ext cx="7633970" cy="3636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24460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Various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browsers</a:t>
            </a:r>
            <a:r>
              <a:rPr dirty="0" sz="3200" spc="-5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support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various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version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DOM.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If you use </a:t>
            </a:r>
            <a:r>
              <a:rPr dirty="0" sz="3200" spc="-5">
                <a:latin typeface="Arial"/>
                <a:cs typeface="Arial"/>
              </a:rPr>
              <a:t>latest </a:t>
            </a:r>
            <a:r>
              <a:rPr dirty="0" sz="3200">
                <a:latin typeface="Arial"/>
                <a:cs typeface="Arial"/>
              </a:rPr>
              <a:t>version of FF, Chrome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IE </a:t>
            </a:r>
            <a:r>
              <a:rPr dirty="0" sz="3200" spc="-5">
                <a:latin typeface="Arial"/>
                <a:cs typeface="Arial"/>
              </a:rPr>
              <a:t>things</a:t>
            </a:r>
            <a:r>
              <a:rPr dirty="0" sz="3200">
                <a:latin typeface="Arial"/>
                <a:cs typeface="Arial"/>
              </a:rPr>
              <a:t> will work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as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described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here</a:t>
            </a:r>
            <a:r>
              <a:rPr dirty="0" sz="3200">
                <a:latin typeface="Arial"/>
                <a:cs typeface="Arial"/>
              </a:rPr>
              <a:t> .</a:t>
            </a:r>
            <a:endParaRPr sz="3200">
              <a:latin typeface="Arial"/>
              <a:cs typeface="Arial"/>
            </a:endParaRPr>
          </a:p>
          <a:p>
            <a:pPr marL="355600" marR="568325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Old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browsers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(or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any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other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browsers)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may not support the </a:t>
            </a:r>
            <a:r>
              <a:rPr dirty="0" sz="3200" spc="5">
                <a:latin typeface="Arial"/>
                <a:cs typeface="Arial"/>
              </a:rPr>
              <a:t>DOM </a:t>
            </a:r>
            <a:r>
              <a:rPr dirty="0" sz="3200">
                <a:latin typeface="Arial"/>
                <a:cs typeface="Arial"/>
              </a:rPr>
              <a:t>described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here…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413969"/>
            <a:ext cx="328739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First</a:t>
            </a:r>
            <a:r>
              <a:rPr dirty="0" sz="4200" spc="-60">
                <a:solidFill>
                  <a:srgbClr val="FFFFFF"/>
                </a:solidFill>
              </a:rPr>
              <a:t> </a:t>
            </a:r>
            <a:r>
              <a:rPr dirty="0" sz="4200" spc="-5">
                <a:solidFill>
                  <a:srgbClr val="FFFFFF"/>
                </a:solidFill>
              </a:rPr>
              <a:t>Example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612140" y="1595069"/>
            <a:ext cx="7474584" cy="880744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355600" marR="5080" indent="-342900">
              <a:lnSpc>
                <a:spcPct val="90100"/>
              </a:lnSpc>
              <a:spcBef>
                <a:spcPts val="340"/>
              </a:spcBef>
            </a:pPr>
            <a:r>
              <a:rPr dirty="0" sz="2000">
                <a:latin typeface="Arial"/>
                <a:cs typeface="Arial"/>
              </a:rPr>
              <a:t>&lt;p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id=“bestparagraph”&gt;is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best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paragraph</a:t>
            </a:r>
            <a:r>
              <a:rPr dirty="0" sz="2000" spc="-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document.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 </a:t>
            </a:r>
            <a:r>
              <a:rPr dirty="0" sz="2000" spc="-5">
                <a:latin typeface="Arial"/>
                <a:cs typeface="Arial"/>
              </a:rPr>
              <a:t>is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best because it doesn't contain any words that have </a:t>
            </a:r>
            <a:r>
              <a:rPr dirty="0" sz="2000" spc="-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letter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'e'.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If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think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impossible,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load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out!&lt;/p&gt;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140" y="2784830"/>
            <a:ext cx="5493385" cy="136715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2000">
                <a:latin typeface="Arial"/>
                <a:cs typeface="Arial"/>
              </a:rPr>
              <a:t>&lt;script&gt;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10000"/>
              </a:lnSpc>
            </a:pPr>
            <a:r>
              <a:rPr dirty="0" sz="2000">
                <a:latin typeface="Arial"/>
                <a:cs typeface="Arial"/>
              </a:rPr>
              <a:t>b</a:t>
            </a:r>
            <a:r>
              <a:rPr dirty="0" sz="2000" spc="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=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document.getElementById("bestparagraph");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b.innerHTML="Hi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world!";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2000">
                <a:latin typeface="Arial"/>
                <a:cs typeface="Arial"/>
              </a:rPr>
              <a:t>&lt;/script&gt;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2140" y="4491990"/>
            <a:ext cx="228663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&lt;p&gt;Told</a:t>
            </a:r>
            <a:r>
              <a:rPr dirty="0" sz="2000" spc="-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so&lt;/p&gt;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5028" y="4413351"/>
            <a:ext cx="3430270" cy="15836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195"/>
              </a:spcBef>
            </a:pPr>
            <a:r>
              <a:rPr dirty="0" sz="2000" spc="-5" b="1">
                <a:solidFill>
                  <a:srgbClr val="A9B0B5"/>
                </a:solidFill>
                <a:latin typeface="Courier New"/>
                <a:cs typeface="Courier New"/>
              </a:rPr>
              <a:t>innerHTM</a:t>
            </a:r>
            <a:r>
              <a:rPr dirty="0" sz="2000" b="1">
                <a:solidFill>
                  <a:srgbClr val="A9B0B5"/>
                </a:solidFill>
                <a:latin typeface="Courier New"/>
                <a:cs typeface="Courier New"/>
              </a:rPr>
              <a:t>L</a:t>
            </a:r>
            <a:r>
              <a:rPr dirty="0" sz="2000" spc="-655" b="1">
                <a:solidFill>
                  <a:srgbClr val="A9B0B5"/>
                </a:solidFill>
                <a:latin typeface="Courier New"/>
                <a:cs typeface="Courier New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is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an</a:t>
            </a:r>
            <a:r>
              <a:rPr dirty="0" sz="2000" spc="-1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at</a:t>
            </a:r>
            <a:r>
              <a:rPr dirty="0" sz="2000" spc="-10">
                <a:solidFill>
                  <a:srgbClr val="A9B0B5"/>
                </a:solidFill>
                <a:latin typeface="Arial"/>
                <a:cs typeface="Arial"/>
              </a:rPr>
              <a:t>t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rib</a:t>
            </a:r>
            <a:r>
              <a:rPr dirty="0" sz="2000" spc="5">
                <a:solidFill>
                  <a:srgbClr val="A9B0B5"/>
                </a:solidFill>
                <a:latin typeface="Arial"/>
                <a:cs typeface="Arial"/>
              </a:rPr>
              <a:t>u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te</a:t>
            </a:r>
            <a:r>
              <a:rPr dirty="0" sz="2000" spc="-3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of 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an object that corresponds to </a:t>
            </a:r>
            <a:r>
              <a:rPr dirty="0" sz="2000" spc="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 spc="-5">
                <a:solidFill>
                  <a:srgbClr val="A9B0B5"/>
                </a:solidFill>
                <a:latin typeface="Arial"/>
                <a:cs typeface="Arial"/>
              </a:rPr>
              <a:t>an HTML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tag. </a:t>
            </a:r>
            <a:r>
              <a:rPr dirty="0" sz="2000" spc="-15">
                <a:solidFill>
                  <a:srgbClr val="A9B0B5"/>
                </a:solidFill>
                <a:latin typeface="Arial"/>
                <a:cs typeface="Arial"/>
              </a:rPr>
              <a:t>It’s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value </a:t>
            </a:r>
            <a:r>
              <a:rPr dirty="0" sz="2000" spc="-5">
                <a:solidFill>
                  <a:srgbClr val="A9B0B5"/>
                </a:solidFill>
                <a:latin typeface="Arial"/>
                <a:cs typeface="Arial"/>
              </a:rPr>
              <a:t>is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the </a:t>
            </a:r>
            <a:r>
              <a:rPr dirty="0" sz="2000" spc="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A9B0B5"/>
                </a:solidFill>
                <a:latin typeface="Arial"/>
                <a:cs typeface="Arial"/>
              </a:rPr>
              <a:t>stuff</a:t>
            </a:r>
            <a:r>
              <a:rPr dirty="0" sz="2000" spc="-4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between</a:t>
            </a:r>
            <a:r>
              <a:rPr dirty="0" sz="2000" spc="-3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the</a:t>
            </a:r>
            <a:r>
              <a:rPr dirty="0" sz="2000" spc="-1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start</a:t>
            </a:r>
            <a:r>
              <a:rPr dirty="0" sz="2000" spc="-5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tag</a:t>
            </a:r>
            <a:r>
              <a:rPr dirty="0" sz="2000" spc="-2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and </a:t>
            </a:r>
            <a:r>
              <a:rPr dirty="0" sz="2000" spc="-54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the</a:t>
            </a:r>
            <a:r>
              <a:rPr dirty="0" sz="2000" spc="-2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end</a:t>
            </a:r>
            <a:r>
              <a:rPr dirty="0" sz="2000" spc="-2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A9B0B5"/>
                </a:solidFill>
                <a:latin typeface="Arial"/>
                <a:cs typeface="Arial"/>
              </a:rPr>
              <a:t>tag.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133600" y="3743071"/>
            <a:ext cx="2828925" cy="1008380"/>
          </a:xfrm>
          <a:custGeom>
            <a:avLst/>
            <a:gdLst/>
            <a:ahLst/>
            <a:cxnLst/>
            <a:rect l="l" t="t" r="r" b="b"/>
            <a:pathLst>
              <a:path w="2828925" h="1008379">
                <a:moveTo>
                  <a:pt x="171545" y="54111"/>
                </a:moveTo>
                <a:lnTo>
                  <a:pt x="153219" y="108243"/>
                </a:lnTo>
                <a:lnTo>
                  <a:pt x="2810255" y="1008379"/>
                </a:lnTo>
                <a:lnTo>
                  <a:pt x="2828544" y="954277"/>
                </a:lnTo>
                <a:lnTo>
                  <a:pt x="171545" y="54111"/>
                </a:lnTo>
                <a:close/>
              </a:path>
              <a:path w="2828925" h="1008379">
                <a:moveTo>
                  <a:pt x="189864" y="0"/>
                </a:moveTo>
                <a:lnTo>
                  <a:pt x="0" y="26161"/>
                </a:lnTo>
                <a:lnTo>
                  <a:pt x="134874" y="162432"/>
                </a:lnTo>
                <a:lnTo>
                  <a:pt x="153219" y="108243"/>
                </a:lnTo>
                <a:lnTo>
                  <a:pt x="126111" y="99059"/>
                </a:lnTo>
                <a:lnTo>
                  <a:pt x="144525" y="44957"/>
                </a:lnTo>
                <a:lnTo>
                  <a:pt x="174644" y="44957"/>
                </a:lnTo>
                <a:lnTo>
                  <a:pt x="189864" y="0"/>
                </a:lnTo>
                <a:close/>
              </a:path>
              <a:path w="2828925" h="1008379">
                <a:moveTo>
                  <a:pt x="144525" y="44957"/>
                </a:moveTo>
                <a:lnTo>
                  <a:pt x="126111" y="99059"/>
                </a:lnTo>
                <a:lnTo>
                  <a:pt x="153219" y="108243"/>
                </a:lnTo>
                <a:lnTo>
                  <a:pt x="171545" y="54111"/>
                </a:lnTo>
                <a:lnTo>
                  <a:pt x="144525" y="44957"/>
                </a:lnTo>
                <a:close/>
              </a:path>
              <a:path w="2828925" h="1008379">
                <a:moveTo>
                  <a:pt x="174644" y="44957"/>
                </a:moveTo>
                <a:lnTo>
                  <a:pt x="144525" y="44957"/>
                </a:lnTo>
                <a:lnTo>
                  <a:pt x="171545" y="54111"/>
                </a:lnTo>
                <a:lnTo>
                  <a:pt x="174644" y="44957"/>
                </a:lnTo>
                <a:close/>
              </a:path>
            </a:pathLst>
          </a:custGeom>
          <a:solidFill>
            <a:srgbClr val="A9B0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328028" y="3089859"/>
            <a:ext cx="221996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this</a:t>
            </a:r>
            <a:r>
              <a:rPr dirty="0" sz="1800" spc="-1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15">
                <a:solidFill>
                  <a:srgbClr val="A9B0B5"/>
                </a:solidFill>
                <a:latin typeface="Arial"/>
                <a:cs typeface="Arial"/>
              </a:rPr>
              <a:t>will</a:t>
            </a:r>
            <a:r>
              <a:rPr dirty="0" sz="1800" spc="3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be</a:t>
            </a:r>
            <a:r>
              <a:rPr dirty="0" sz="1800" spc="-1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the</a:t>
            </a:r>
            <a:r>
              <a:rPr dirty="0" sz="1800" spc="-1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A9B0B5"/>
                </a:solidFill>
                <a:latin typeface="Arial"/>
                <a:cs typeface="Arial"/>
              </a:rPr>
              <a:t>ID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A9B0B5"/>
                </a:solidFill>
                <a:latin typeface="Arial"/>
                <a:cs typeface="Arial"/>
              </a:rPr>
              <a:t>we </a:t>
            </a:r>
            <a:r>
              <a:rPr dirty="0" sz="1800" spc="-2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use </a:t>
            </a:r>
            <a:r>
              <a:rPr dirty="0" sz="1800">
                <a:solidFill>
                  <a:srgbClr val="A9B0B5"/>
                </a:solidFill>
                <a:latin typeface="Arial"/>
                <a:cs typeface="Arial"/>
              </a:rPr>
              <a:t>to 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locate the </a:t>
            </a:r>
            <a:r>
              <a:rPr dirty="0" sz="180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object</a:t>
            </a:r>
            <a:r>
              <a:rPr dirty="0" sz="1800" spc="-2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that</a:t>
            </a:r>
            <a:r>
              <a:rPr dirty="0" sz="1800" spc="-25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represents </a:t>
            </a:r>
            <a:r>
              <a:rPr dirty="0" sz="1800" spc="-484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this</a:t>
            </a:r>
            <a:r>
              <a:rPr dirty="0" sz="1800" spc="-10">
                <a:solidFill>
                  <a:srgbClr val="A9B0B5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A9B0B5"/>
                </a:solidFill>
                <a:latin typeface="Arial"/>
                <a:cs typeface="Arial"/>
              </a:rPr>
              <a:t>paragraph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49295" y="1858264"/>
            <a:ext cx="2781935" cy="1230630"/>
          </a:xfrm>
          <a:custGeom>
            <a:avLst/>
            <a:gdLst/>
            <a:ahLst/>
            <a:cxnLst/>
            <a:rect l="l" t="t" r="r" b="b"/>
            <a:pathLst>
              <a:path w="2781935" h="1230630">
                <a:moveTo>
                  <a:pt x="168791" y="52473"/>
                </a:moveTo>
                <a:lnTo>
                  <a:pt x="146155" y="105037"/>
                </a:lnTo>
                <a:lnTo>
                  <a:pt x="2759202" y="1230249"/>
                </a:lnTo>
                <a:lnTo>
                  <a:pt x="2781808" y="1177798"/>
                </a:lnTo>
                <a:lnTo>
                  <a:pt x="168791" y="52473"/>
                </a:lnTo>
                <a:close/>
              </a:path>
              <a:path w="2781935" h="1230630">
                <a:moveTo>
                  <a:pt x="191389" y="0"/>
                </a:moveTo>
                <a:lnTo>
                  <a:pt x="0" y="10922"/>
                </a:lnTo>
                <a:lnTo>
                  <a:pt x="123570" y="157480"/>
                </a:lnTo>
                <a:lnTo>
                  <a:pt x="146155" y="105037"/>
                </a:lnTo>
                <a:lnTo>
                  <a:pt x="119888" y="93725"/>
                </a:lnTo>
                <a:lnTo>
                  <a:pt x="142494" y="41148"/>
                </a:lnTo>
                <a:lnTo>
                  <a:pt x="173668" y="41148"/>
                </a:lnTo>
                <a:lnTo>
                  <a:pt x="191389" y="0"/>
                </a:lnTo>
                <a:close/>
              </a:path>
              <a:path w="2781935" h="1230630">
                <a:moveTo>
                  <a:pt x="142494" y="41148"/>
                </a:moveTo>
                <a:lnTo>
                  <a:pt x="119888" y="93725"/>
                </a:lnTo>
                <a:lnTo>
                  <a:pt x="146155" y="105037"/>
                </a:lnTo>
                <a:lnTo>
                  <a:pt x="168791" y="52473"/>
                </a:lnTo>
                <a:lnTo>
                  <a:pt x="142494" y="41148"/>
                </a:lnTo>
                <a:close/>
              </a:path>
              <a:path w="2781935" h="1230630">
                <a:moveTo>
                  <a:pt x="173668" y="41148"/>
                </a:moveTo>
                <a:lnTo>
                  <a:pt x="142494" y="41148"/>
                </a:lnTo>
                <a:lnTo>
                  <a:pt x="168791" y="52473"/>
                </a:lnTo>
                <a:lnTo>
                  <a:pt x="173668" y="41148"/>
                </a:lnTo>
                <a:close/>
              </a:path>
            </a:pathLst>
          </a:custGeom>
          <a:solidFill>
            <a:srgbClr val="A9B0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11" name="object 11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33870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Using</a:t>
            </a:r>
            <a:r>
              <a:rPr dirty="0" sz="4200" spc="-9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IDs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4406"/>
            <a:ext cx="7727315" cy="3695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323850" indent="-343535">
              <a:lnSpc>
                <a:spcPct val="100000"/>
              </a:lnSpc>
              <a:spcBef>
                <a:spcPts val="9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>
                <a:latin typeface="Arial"/>
                <a:cs typeface="Arial"/>
              </a:rPr>
              <a:t>If </a:t>
            </a:r>
            <a:r>
              <a:rPr dirty="0" sz="2800" spc="-5">
                <a:latin typeface="Arial"/>
                <a:cs typeface="Arial"/>
              </a:rPr>
              <a:t>you </a:t>
            </a:r>
            <a:r>
              <a:rPr dirty="0" sz="2800">
                <a:latin typeface="Arial"/>
                <a:cs typeface="Arial"/>
              </a:rPr>
              <a:t>assign an </a:t>
            </a:r>
            <a:r>
              <a:rPr dirty="0" sz="2800" spc="-5" b="1">
                <a:latin typeface="Arial"/>
                <a:cs typeface="Arial"/>
              </a:rPr>
              <a:t>ID </a:t>
            </a:r>
            <a:r>
              <a:rPr dirty="0" sz="2800">
                <a:latin typeface="Arial"/>
                <a:cs typeface="Arial"/>
              </a:rPr>
              <a:t>attribute </a:t>
            </a:r>
            <a:r>
              <a:rPr dirty="0" sz="2800" spc="-5">
                <a:latin typeface="Arial"/>
                <a:cs typeface="Arial"/>
              </a:rPr>
              <a:t>to </a:t>
            </a:r>
            <a:r>
              <a:rPr dirty="0" sz="2800">
                <a:latin typeface="Arial"/>
                <a:cs typeface="Arial"/>
              </a:rPr>
              <a:t>all your </a:t>
            </a:r>
            <a:r>
              <a:rPr dirty="0" sz="2800" spc="-5">
                <a:latin typeface="Arial"/>
                <a:cs typeface="Arial"/>
              </a:rPr>
              <a:t>HTML </a:t>
            </a:r>
            <a:r>
              <a:rPr dirty="0" sz="2800" spc="-77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tags, </a:t>
            </a:r>
            <a:r>
              <a:rPr dirty="0" sz="2800" spc="-5">
                <a:latin typeface="Arial"/>
                <a:cs typeface="Arial"/>
              </a:rPr>
              <a:t>you can </a:t>
            </a:r>
            <a:r>
              <a:rPr dirty="0" sz="2800">
                <a:latin typeface="Arial"/>
                <a:cs typeface="Arial"/>
              </a:rPr>
              <a:t>access </a:t>
            </a:r>
            <a:r>
              <a:rPr dirty="0" sz="2800" spc="-5">
                <a:latin typeface="Arial"/>
                <a:cs typeface="Arial"/>
              </a:rPr>
              <a:t>the </a:t>
            </a:r>
            <a:r>
              <a:rPr dirty="0" sz="2800">
                <a:latin typeface="Arial"/>
                <a:cs typeface="Arial"/>
              </a:rPr>
              <a:t>objects that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correspond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those elements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directly.</a:t>
            </a:r>
            <a:endParaRPr sz="28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>
                <a:latin typeface="Arial"/>
                <a:cs typeface="Arial"/>
              </a:rPr>
              <a:t> JavaScript </a:t>
            </a:r>
            <a:r>
              <a:rPr dirty="0" sz="2800" spc="-5" b="1">
                <a:latin typeface="Arial"/>
                <a:cs typeface="Arial"/>
              </a:rPr>
              <a:t>document</a:t>
            </a:r>
            <a:r>
              <a:rPr dirty="0" sz="2800" spc="30" b="1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object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supports</a:t>
            </a:r>
            <a:r>
              <a:rPr dirty="0" sz="2800" spc="-5">
                <a:latin typeface="Arial"/>
                <a:cs typeface="Arial"/>
              </a:rPr>
              <a:t> a 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method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that </a:t>
            </a:r>
            <a:r>
              <a:rPr dirty="0" sz="2800" spc="-5">
                <a:latin typeface="Arial"/>
                <a:cs typeface="Arial"/>
              </a:rPr>
              <a:t>allows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you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get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at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object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that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represents </a:t>
            </a:r>
            <a:r>
              <a:rPr dirty="0" sz="2800" spc="-5">
                <a:latin typeface="Arial"/>
                <a:cs typeface="Arial"/>
              </a:rPr>
              <a:t>an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HTML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tag with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specific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ID.</a:t>
            </a:r>
            <a:endParaRPr sz="28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1475"/>
              </a:spcBef>
            </a:pPr>
            <a:r>
              <a:rPr dirty="0" sz="2000" b="1">
                <a:latin typeface="Arial"/>
                <a:cs typeface="Arial"/>
              </a:rPr>
              <a:t>document.getElementById(“foo”);</a:t>
            </a:r>
            <a:endParaRPr sz="20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83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You </a:t>
            </a:r>
            <a:r>
              <a:rPr dirty="0" sz="2800">
                <a:latin typeface="Arial"/>
                <a:cs typeface="Arial"/>
              </a:rPr>
              <a:t>must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use </a:t>
            </a:r>
            <a:r>
              <a:rPr dirty="0" sz="2800">
                <a:latin typeface="Arial"/>
                <a:cs typeface="Arial"/>
              </a:rPr>
              <a:t>unique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names!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89013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The</a:t>
            </a:r>
            <a:r>
              <a:rPr dirty="0" sz="4200" spc="-3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Length</a:t>
            </a:r>
            <a:r>
              <a:rPr dirty="0" sz="4200" spc="-30">
                <a:solidFill>
                  <a:srgbClr val="FFFFFF"/>
                </a:solidFill>
              </a:rPr>
              <a:t> </a:t>
            </a:r>
            <a:r>
              <a:rPr dirty="0" sz="4200" spc="-5">
                <a:solidFill>
                  <a:srgbClr val="FFFFFF"/>
                </a:solidFill>
              </a:rPr>
              <a:t>Property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4406"/>
            <a:ext cx="7172959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793750" indent="-343535">
              <a:lnSpc>
                <a:spcPct val="100000"/>
              </a:lnSpc>
              <a:spcBef>
                <a:spcPts val="9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length</a:t>
            </a:r>
            <a:r>
              <a:rPr dirty="0" sz="2800">
                <a:latin typeface="Arial"/>
                <a:cs typeface="Arial"/>
              </a:rPr>
              <a:t> property tells </a:t>
            </a:r>
            <a:r>
              <a:rPr dirty="0" sz="2800" spc="-5">
                <a:latin typeface="Arial"/>
                <a:cs typeface="Arial"/>
              </a:rPr>
              <a:t>us how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many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elements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are </a:t>
            </a:r>
            <a:r>
              <a:rPr dirty="0" sz="2800">
                <a:latin typeface="Arial"/>
                <a:cs typeface="Arial"/>
              </a:rPr>
              <a:t>in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an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array</a:t>
            </a:r>
            <a:endParaRPr sz="28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800" spc="-5">
                <a:latin typeface="Arial"/>
                <a:cs typeface="Arial"/>
              </a:rPr>
              <a:t>It is very </a:t>
            </a:r>
            <a:r>
              <a:rPr dirty="0" sz="2800">
                <a:latin typeface="Arial"/>
                <a:cs typeface="Arial"/>
              </a:rPr>
              <a:t>useful,</a:t>
            </a:r>
            <a:r>
              <a:rPr dirty="0" sz="2800" spc="-5">
                <a:latin typeface="Arial"/>
                <a:cs typeface="Arial"/>
              </a:rPr>
              <a:t> especially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when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controlling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how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many</a:t>
            </a:r>
            <a:r>
              <a:rPr dirty="0" sz="2800">
                <a:latin typeface="Arial"/>
                <a:cs typeface="Arial"/>
              </a:rPr>
              <a:t> iterations</a:t>
            </a:r>
            <a:r>
              <a:rPr dirty="0" sz="2800" spc="-5">
                <a:latin typeface="Arial"/>
                <a:cs typeface="Arial"/>
              </a:rPr>
              <a:t> a</a:t>
            </a:r>
            <a:r>
              <a:rPr dirty="0" sz="2800">
                <a:latin typeface="Arial"/>
                <a:cs typeface="Arial"/>
              </a:rPr>
              <a:t> loop should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due:</a:t>
            </a:r>
            <a:endParaRPr sz="2800">
              <a:latin typeface="Arial"/>
              <a:cs typeface="Arial"/>
            </a:endParaRPr>
          </a:p>
          <a:p>
            <a:pPr marL="12700" marR="1398270">
              <a:lnSpc>
                <a:spcPts val="4040"/>
              </a:lnSpc>
              <a:spcBef>
                <a:spcPts val="240"/>
              </a:spcBef>
            </a:pPr>
            <a:r>
              <a:rPr dirty="0" sz="2800">
                <a:latin typeface="Arial"/>
                <a:cs typeface="Arial"/>
              </a:rPr>
              <a:t>var </a:t>
            </a:r>
            <a:r>
              <a:rPr dirty="0" sz="2800" spc="-5">
                <a:latin typeface="Arial"/>
                <a:cs typeface="Arial"/>
              </a:rPr>
              <a:t>groceries = </a:t>
            </a:r>
            <a:r>
              <a:rPr dirty="0" sz="2800">
                <a:latin typeface="Arial"/>
                <a:cs typeface="Arial"/>
              </a:rPr>
              <a:t>[‘eggs’,’milk’,’bread’];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for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(var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i=0;i&lt;groceries.length;i++){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2800" spc="-5">
                <a:latin typeface="Arial"/>
                <a:cs typeface="Arial"/>
              </a:rPr>
              <a:t>//do something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on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each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element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of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array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dirty="0" sz="2800" spc="-5">
                <a:latin typeface="Arial"/>
                <a:cs typeface="Arial"/>
              </a:rPr>
              <a:t>}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55219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Important</a:t>
            </a:r>
            <a:r>
              <a:rPr dirty="0" sz="4200" spc="-11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Note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1358"/>
            <a:ext cx="7747634" cy="38576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Generally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should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not</a:t>
            </a:r>
            <a:r>
              <a:rPr dirty="0" sz="3200" spc="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have </a:t>
            </a:r>
            <a:r>
              <a:rPr dirty="0" sz="3200">
                <a:latin typeface="Arial"/>
                <a:cs typeface="Arial"/>
              </a:rPr>
              <a:t> JavaScript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variables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with </a:t>
            </a:r>
            <a:r>
              <a:rPr dirty="0" sz="3200" spc="-5">
                <a:latin typeface="Arial"/>
                <a:cs typeface="Arial"/>
              </a:rPr>
              <a:t>the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same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name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as an ID you use to </a:t>
            </a:r>
            <a:r>
              <a:rPr dirty="0" sz="3200" spc="-5">
                <a:latin typeface="Arial"/>
                <a:cs typeface="Arial"/>
              </a:rPr>
              <a:t>identify </a:t>
            </a:r>
            <a:r>
              <a:rPr dirty="0" sz="3200">
                <a:latin typeface="Arial"/>
                <a:cs typeface="Arial"/>
              </a:rPr>
              <a:t>an HTML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element.</a:t>
            </a:r>
            <a:endParaRPr sz="3200">
              <a:latin typeface="Arial"/>
              <a:cs typeface="Arial"/>
            </a:endParaRPr>
          </a:p>
          <a:p>
            <a:pPr lvl="1" marL="756285" marR="751205" indent="-287020">
              <a:lnSpc>
                <a:spcPct val="100000"/>
              </a:lnSpc>
              <a:spcBef>
                <a:spcPts val="69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Some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browsers</a:t>
            </a:r>
            <a:r>
              <a:rPr dirty="0" sz="2800" spc="2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automatically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create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an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variable </a:t>
            </a:r>
            <a:r>
              <a:rPr dirty="0" sz="2800" spc="-5">
                <a:latin typeface="Arial"/>
                <a:cs typeface="Arial"/>
              </a:rPr>
              <a:t>with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 </a:t>
            </a:r>
            <a:r>
              <a:rPr dirty="0" sz="2800">
                <a:latin typeface="Arial"/>
                <a:cs typeface="Arial"/>
              </a:rPr>
              <a:t>same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name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as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an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ID </a:t>
            </a:r>
            <a:r>
              <a:rPr dirty="0" sz="2800">
                <a:latin typeface="Arial"/>
                <a:cs typeface="Arial"/>
              </a:rPr>
              <a:t> attribute.</a:t>
            </a:r>
            <a:endParaRPr sz="28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Some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browsers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don't.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63715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Coll</a:t>
            </a:r>
            <a:r>
              <a:rPr dirty="0" sz="4200" spc="10">
                <a:solidFill>
                  <a:srgbClr val="FFFFFF"/>
                </a:solidFill>
              </a:rPr>
              <a:t>e</a:t>
            </a:r>
            <a:r>
              <a:rPr dirty="0" sz="4200">
                <a:solidFill>
                  <a:srgbClr val="FFFFFF"/>
                </a:solidFill>
              </a:rPr>
              <a:t>ctions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72590"/>
            <a:ext cx="7590790" cy="4197350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355600" marR="1291590" indent="-343535">
              <a:lnSpc>
                <a:spcPts val="3460"/>
              </a:lnSpc>
              <a:spcBef>
                <a:spcPts val="53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5">
                <a:latin typeface="Arial"/>
                <a:cs typeface="Arial"/>
              </a:rPr>
              <a:t>DOM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also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supports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 spc="-5" i="1">
                <a:latin typeface="Arial"/>
                <a:cs typeface="Arial"/>
              </a:rPr>
              <a:t>collections</a:t>
            </a:r>
            <a:r>
              <a:rPr dirty="0" sz="3200" spc="-15" i="1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 </a:t>
            </a:r>
            <a:r>
              <a:rPr dirty="0" sz="3200" spc="-869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objects,</a:t>
            </a:r>
            <a:endParaRPr sz="3200">
              <a:latin typeface="Arial"/>
              <a:cs typeface="Arial"/>
            </a:endParaRPr>
          </a:p>
          <a:p>
            <a:pPr lvl="1" marL="756285" marR="1503680" indent="-287020">
              <a:lnSpc>
                <a:spcPts val="303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in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Javascript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these collections are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represented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as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arrays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of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objects.</a:t>
            </a:r>
            <a:endParaRPr sz="2800">
              <a:latin typeface="Arial"/>
              <a:cs typeface="Arial"/>
            </a:endParaRPr>
          </a:p>
          <a:p>
            <a:pPr marL="355600" indent="-343535">
              <a:lnSpc>
                <a:spcPts val="3650"/>
              </a:lnSpc>
              <a:spcBef>
                <a:spcPts val="31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Every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HTML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 has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b="1">
                <a:latin typeface="Arial"/>
                <a:cs typeface="Arial"/>
              </a:rPr>
              <a:t>childNodes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ts val="3650"/>
              </a:lnSpc>
            </a:pPr>
            <a:r>
              <a:rPr dirty="0" sz="3200" spc="-5">
                <a:latin typeface="Arial"/>
                <a:cs typeface="Arial"/>
              </a:rPr>
              <a:t>collection.</a:t>
            </a:r>
            <a:endParaRPr sz="3200">
              <a:latin typeface="Arial"/>
              <a:cs typeface="Arial"/>
            </a:endParaRPr>
          </a:p>
          <a:p>
            <a:pPr marL="355600" marR="8255" indent="-343535">
              <a:lnSpc>
                <a:spcPts val="3460"/>
              </a:lnSpc>
              <a:spcBef>
                <a:spcPts val="819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  <a:tab pos="4236085" algn="l"/>
              </a:tabLst>
            </a:pPr>
            <a:r>
              <a:rPr dirty="0" sz="3200">
                <a:latin typeface="Arial"/>
                <a:cs typeface="Arial"/>
              </a:rPr>
              <a:t>The </a:t>
            </a:r>
            <a:r>
              <a:rPr dirty="0" sz="3200" spc="-5">
                <a:latin typeface="Arial"/>
                <a:cs typeface="Arial"/>
              </a:rPr>
              <a:t>document object has </a:t>
            </a:r>
            <a:r>
              <a:rPr dirty="0" sz="3200">
                <a:latin typeface="Arial"/>
                <a:cs typeface="Arial"/>
              </a:rPr>
              <a:t>collections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b="1">
                <a:latin typeface="Arial"/>
                <a:cs typeface="Arial"/>
              </a:rPr>
              <a:t>forms</a:t>
            </a:r>
            <a:r>
              <a:rPr dirty="0" sz="3200">
                <a:latin typeface="Arial"/>
                <a:cs typeface="Arial"/>
              </a:rPr>
              <a:t>, </a:t>
            </a:r>
            <a:r>
              <a:rPr dirty="0" sz="3200" spc="-5" b="1">
                <a:latin typeface="Arial"/>
                <a:cs typeface="Arial"/>
              </a:rPr>
              <a:t>images</a:t>
            </a:r>
            <a:r>
              <a:rPr dirty="0" sz="3200" spc="-5">
                <a:latin typeface="Arial"/>
                <a:cs typeface="Arial"/>
              </a:rPr>
              <a:t>, and	</a:t>
            </a:r>
            <a:r>
              <a:rPr dirty="0" sz="3200" spc="-5" b="1">
                <a:latin typeface="Arial"/>
                <a:cs typeface="Arial"/>
              </a:rPr>
              <a:t>links</a:t>
            </a:r>
            <a:r>
              <a:rPr dirty="0" sz="3200" spc="-40" b="1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in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addition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 b="1">
                <a:latin typeface="Arial"/>
                <a:cs typeface="Arial"/>
              </a:rPr>
              <a:t>childNodes.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337769"/>
            <a:ext cx="7144384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Viewing</a:t>
            </a:r>
            <a:r>
              <a:rPr dirty="0" sz="4200" spc="-2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the</a:t>
            </a:r>
            <a:r>
              <a:rPr dirty="0" sz="4200" spc="-35">
                <a:solidFill>
                  <a:srgbClr val="FFFFFF"/>
                </a:solidFill>
              </a:rPr>
              <a:t> </a:t>
            </a:r>
            <a:r>
              <a:rPr dirty="0" sz="4200" b="1">
                <a:solidFill>
                  <a:srgbClr val="FFFFFF"/>
                </a:solidFill>
                <a:latin typeface="Arial"/>
                <a:cs typeface="Arial"/>
              </a:rPr>
              <a:t>images</a:t>
            </a:r>
            <a:r>
              <a:rPr dirty="0" sz="42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>
                <a:solidFill>
                  <a:srgbClr val="FFFFFF"/>
                </a:solidFill>
              </a:rPr>
              <a:t>collection</a:t>
            </a:r>
            <a:endParaRPr sz="4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508886"/>
            <a:ext cx="6025515" cy="368363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 marR="4696460">
              <a:lnSpc>
                <a:spcPts val="2590"/>
              </a:lnSpc>
              <a:spcBef>
                <a:spcPts val="425"/>
              </a:spcBef>
            </a:pPr>
            <a:r>
              <a:rPr dirty="0" sz="2400" spc="-5">
                <a:latin typeface="Arial"/>
                <a:cs typeface="Arial"/>
              </a:rPr>
              <a:t>&lt;script&gt; 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var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txt="";</a:t>
            </a:r>
            <a:endParaRPr sz="2400">
              <a:latin typeface="Arial"/>
              <a:cs typeface="Arial"/>
            </a:endParaRPr>
          </a:p>
          <a:p>
            <a:pPr marL="181610" marR="5080" indent="-169545">
              <a:lnSpc>
                <a:spcPts val="2590"/>
              </a:lnSpc>
              <a:spcBef>
                <a:spcPts val="5"/>
              </a:spcBef>
            </a:pP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(var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i=0;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i&lt;document.images.length;i++)</a:t>
            </a:r>
            <a:r>
              <a:rPr dirty="0" sz="2400" spc="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{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image</a:t>
            </a:r>
            <a:r>
              <a:rPr dirty="0" sz="2400">
                <a:latin typeface="Arial"/>
                <a:cs typeface="Arial"/>
              </a:rPr>
              <a:t> =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document.images[i];</a:t>
            </a:r>
            <a:endParaRPr sz="2400">
              <a:latin typeface="Arial"/>
              <a:cs typeface="Arial"/>
            </a:endParaRPr>
          </a:p>
          <a:p>
            <a:pPr marL="181610" marR="1339850">
              <a:lnSpc>
                <a:spcPts val="2590"/>
              </a:lnSpc>
              <a:spcBef>
                <a:spcPts val="5"/>
              </a:spcBef>
            </a:pPr>
            <a:r>
              <a:rPr dirty="0" sz="2400" spc="-5">
                <a:latin typeface="Arial"/>
                <a:cs typeface="Arial"/>
              </a:rPr>
              <a:t>name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</a:t>
            </a:r>
            <a:r>
              <a:rPr dirty="0" sz="2400" spc="-4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image.getAttribute("src");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txt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</a:t>
            </a:r>
            <a:r>
              <a:rPr dirty="0" sz="2400" spc="-5">
                <a:latin typeface="Arial"/>
                <a:cs typeface="Arial"/>
              </a:rPr>
              <a:t> txt </a:t>
            </a:r>
            <a:r>
              <a:rPr dirty="0" sz="2400">
                <a:latin typeface="Arial"/>
                <a:cs typeface="Arial"/>
              </a:rPr>
              <a:t>+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name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+"&lt;BR&gt;";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415"/>
              </a:lnSpc>
            </a:pPr>
            <a:r>
              <a:rPr dirty="0" sz="2400">
                <a:latin typeface="Arial"/>
                <a:cs typeface="Arial"/>
              </a:rPr>
              <a:t>}</a:t>
            </a:r>
            <a:endParaRPr sz="2400">
              <a:latin typeface="Arial"/>
              <a:cs typeface="Arial"/>
            </a:endParaRPr>
          </a:p>
          <a:p>
            <a:pPr marL="12700" marR="1250950">
              <a:lnSpc>
                <a:spcPts val="2590"/>
              </a:lnSpc>
              <a:spcBef>
                <a:spcPts val="185"/>
              </a:spcBef>
            </a:pPr>
            <a:r>
              <a:rPr dirty="0" sz="2400" spc="-5">
                <a:latin typeface="Arial"/>
                <a:cs typeface="Arial"/>
              </a:rPr>
              <a:t>console.logln("Here</a:t>
            </a:r>
            <a:r>
              <a:rPr dirty="0" sz="2400" spc="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are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images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found:&lt;BR&gt;\n");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410"/>
              </a:lnSpc>
            </a:pPr>
            <a:r>
              <a:rPr dirty="0" sz="2400" spc="-5">
                <a:latin typeface="Arial"/>
                <a:cs typeface="Arial"/>
              </a:rPr>
              <a:t>console.log(txt);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35"/>
              </a:lnSpc>
            </a:pPr>
            <a:r>
              <a:rPr dirty="0" sz="2400">
                <a:latin typeface="Arial"/>
                <a:cs typeface="Arial"/>
              </a:rPr>
              <a:t>&lt;/script&gt;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64553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CSS</a:t>
            </a:r>
            <a:r>
              <a:rPr dirty="0" sz="4200" spc="-8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properties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2007235"/>
            <a:ext cx="7105650" cy="31965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 spc="-5">
                <a:latin typeface="Arial"/>
                <a:cs typeface="Arial"/>
              </a:rPr>
              <a:t>Style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properties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accessed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through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changed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</a:t>
            </a:r>
            <a:r>
              <a:rPr dirty="0" sz="2000" spc="5">
                <a:latin typeface="Arial"/>
                <a:cs typeface="Arial"/>
              </a:rPr>
              <a:t>response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user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generated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events.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document.body.style.backgroundColor="blue";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"/>
              <a:cs typeface="Arial"/>
            </a:endParaRPr>
          </a:p>
          <a:p>
            <a:pPr algn="r" marR="214757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(i=0;i&lt;document.childNodes.length;i++)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algn="r" marR="2116455">
              <a:lnSpc>
                <a:spcPct val="100000"/>
              </a:lnSpc>
              <a:spcBef>
                <a:spcPts val="484"/>
              </a:spcBef>
            </a:pPr>
            <a:r>
              <a:rPr dirty="0" sz="2000" spc="-5">
                <a:latin typeface="Arial"/>
                <a:cs typeface="Arial"/>
              </a:rPr>
              <a:t>document.childNodes[i].style.fontFamily=</a:t>
            </a:r>
            <a:endParaRPr sz="2000">
              <a:latin typeface="Arial"/>
              <a:cs typeface="Arial"/>
            </a:endParaRPr>
          </a:p>
          <a:p>
            <a:pPr marL="1841500">
              <a:lnSpc>
                <a:spcPct val="100000"/>
              </a:lnSpc>
              <a:spcBef>
                <a:spcPts val="480"/>
              </a:spcBef>
            </a:pPr>
            <a:r>
              <a:rPr dirty="0" sz="2000">
                <a:latin typeface="Arial"/>
                <a:cs typeface="Arial"/>
              </a:rPr>
              <a:t>"Courier";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200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96164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DOM</a:t>
            </a:r>
            <a:r>
              <a:rPr dirty="0" sz="4200" spc="-8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Issues</a:t>
            </a:r>
            <a:endParaRPr sz="42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8309609" y="6520477"/>
            <a:ext cx="1657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24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1358"/>
            <a:ext cx="7343775" cy="40894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355600" marR="508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How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access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objects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that correspond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elements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document.</a:t>
            </a:r>
            <a:endParaRPr sz="3200">
              <a:latin typeface="Arial"/>
              <a:cs typeface="Arial"/>
            </a:endParaRPr>
          </a:p>
          <a:p>
            <a:pPr algn="just" lvl="1" marL="756285" indent="-287020">
              <a:lnSpc>
                <a:spcPct val="100000"/>
              </a:lnSpc>
              <a:spcBef>
                <a:spcPts val="77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>
                <a:latin typeface="Arial"/>
                <a:cs typeface="Arial"/>
              </a:rPr>
              <a:t>by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3200" spc="-5" b="1">
                <a:latin typeface="Arial"/>
                <a:cs typeface="Arial"/>
              </a:rPr>
              <a:t>ID</a:t>
            </a:r>
            <a:r>
              <a:rPr dirty="0" sz="2800" spc="-5">
                <a:latin typeface="Arial"/>
                <a:cs typeface="Arial"/>
              </a:rPr>
              <a:t>,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or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in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collections.</a:t>
            </a:r>
            <a:endParaRPr sz="2800">
              <a:latin typeface="Arial"/>
              <a:cs typeface="Arial"/>
            </a:endParaRPr>
          </a:p>
          <a:p>
            <a:pPr algn="just" marL="355600" marR="39116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How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know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what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various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object </a:t>
            </a:r>
            <a:r>
              <a:rPr dirty="0" sz="3200" spc="-88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attributes </a:t>
            </a:r>
            <a:r>
              <a:rPr dirty="0" sz="3200">
                <a:latin typeface="Arial"/>
                <a:cs typeface="Arial"/>
              </a:rPr>
              <a:t>are </a:t>
            </a:r>
            <a:r>
              <a:rPr dirty="0" sz="3200" spc="-5">
                <a:latin typeface="Arial"/>
                <a:cs typeface="Arial"/>
              </a:rPr>
              <a:t>that change document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 properties</a:t>
            </a:r>
            <a:endParaRPr sz="3200">
              <a:latin typeface="Arial"/>
              <a:cs typeface="Arial"/>
            </a:endParaRPr>
          </a:p>
          <a:p>
            <a:pPr algn="just" lvl="1" marL="756285" marR="784225" indent="-287020">
              <a:lnSpc>
                <a:spcPct val="100000"/>
              </a:lnSpc>
              <a:spcBef>
                <a:spcPts val="69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need to look up the names in a DOM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reference.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26148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5" b="1">
                <a:solidFill>
                  <a:srgbClr val="FFFFFF"/>
                </a:solidFill>
                <a:latin typeface="Arial"/>
                <a:cs typeface="Arial"/>
              </a:rPr>
              <a:t>Slicing</a:t>
            </a:r>
            <a:r>
              <a:rPr dirty="0" sz="42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 b="1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z="42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 spc="-5" b="1">
                <a:solidFill>
                  <a:srgbClr val="FFFFFF"/>
                </a:solidFill>
                <a:latin typeface="Arial"/>
                <a:cs typeface="Arial"/>
              </a:rPr>
              <a:t>Array:</a:t>
            </a:r>
            <a:endParaRPr sz="4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931644"/>
            <a:ext cx="6386830" cy="295211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2000">
                <a:latin typeface="Arial"/>
                <a:cs typeface="Arial"/>
              </a:rPr>
              <a:t>Slicing returns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specific,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selected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elements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array.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2000" i="1">
                <a:latin typeface="Arial"/>
                <a:cs typeface="Arial"/>
              </a:rPr>
              <a:t>array</a:t>
            </a:r>
            <a:r>
              <a:rPr dirty="0" sz="2000">
                <a:latin typeface="Arial"/>
                <a:cs typeface="Arial"/>
              </a:rPr>
              <a:t>.slice(</a:t>
            </a:r>
            <a:r>
              <a:rPr dirty="0" sz="2000" i="1">
                <a:latin typeface="Arial"/>
                <a:cs typeface="Arial"/>
              </a:rPr>
              <a:t>start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80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end</a:t>
            </a:r>
            <a:r>
              <a:rPr dirty="0" sz="200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Arial"/>
              <a:cs typeface="Arial"/>
            </a:endParaRPr>
          </a:p>
          <a:p>
            <a:pPr marL="12700" marR="880110">
              <a:lnSpc>
                <a:spcPct val="120000"/>
              </a:lnSpc>
            </a:pPr>
            <a:r>
              <a:rPr dirty="0" sz="2000" spc="-5">
                <a:latin typeface="Arial"/>
                <a:cs typeface="Arial"/>
              </a:rPr>
              <a:t>var groceries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=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[”eggs",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”milk",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”bread",</a:t>
            </a:r>
            <a:r>
              <a:rPr dirty="0" sz="2000" spc="-4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”lettuce"];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console.log(groceries.slice(0,1) + </a:t>
            </a:r>
            <a:r>
              <a:rPr dirty="0" sz="2000" spc="-5">
                <a:latin typeface="Arial"/>
                <a:cs typeface="Arial"/>
              </a:rPr>
              <a:t>""); </a:t>
            </a:r>
            <a:r>
              <a:rPr dirty="0" sz="2000">
                <a:latin typeface="Arial"/>
                <a:cs typeface="Arial"/>
              </a:rPr>
              <a:t> console.log(groceries.slice(1) + </a:t>
            </a:r>
            <a:r>
              <a:rPr dirty="0" sz="2000" spc="-5">
                <a:latin typeface="Arial"/>
                <a:cs typeface="Arial"/>
              </a:rPr>
              <a:t>""); </a:t>
            </a:r>
            <a:r>
              <a:rPr dirty="0" sz="2000">
                <a:latin typeface="Arial"/>
                <a:cs typeface="Arial"/>
              </a:rPr>
              <a:t> console.log(groceries.slice(-2) + </a:t>
            </a:r>
            <a:r>
              <a:rPr dirty="0" sz="2000" spc="-5">
                <a:latin typeface="Arial"/>
                <a:cs typeface="Arial"/>
              </a:rPr>
              <a:t>""); </a:t>
            </a:r>
            <a:r>
              <a:rPr dirty="0" sz="2000">
                <a:latin typeface="Arial"/>
                <a:cs typeface="Arial"/>
              </a:rPr>
              <a:t> console.log(groceries);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05828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Splicing</a:t>
            </a:r>
            <a:r>
              <a:rPr dirty="0" sz="4200" spc="-4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an</a:t>
            </a:r>
            <a:r>
              <a:rPr dirty="0" sz="4200" spc="-5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Array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7378"/>
            <a:ext cx="7492365" cy="4196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The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splice()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method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adds/removes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items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to/from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array,</a:t>
            </a:r>
            <a:r>
              <a:rPr dirty="0" sz="1800" spc="3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and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returns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 </a:t>
            </a:r>
            <a:r>
              <a:rPr dirty="0" sz="1800" spc="-484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removed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item(s).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1800" spc="-5" i="1">
                <a:latin typeface="Arial"/>
                <a:cs typeface="Arial"/>
              </a:rPr>
              <a:t>array</a:t>
            </a:r>
            <a:r>
              <a:rPr dirty="0" sz="1800" spc="-5">
                <a:latin typeface="Arial"/>
                <a:cs typeface="Arial"/>
              </a:rPr>
              <a:t>.splice(</a:t>
            </a:r>
            <a:r>
              <a:rPr dirty="0" sz="1800" spc="-5" i="1">
                <a:latin typeface="Arial"/>
                <a:cs typeface="Arial"/>
              </a:rPr>
              <a:t>index</a:t>
            </a:r>
            <a:r>
              <a:rPr dirty="0" sz="1800" spc="-5">
                <a:latin typeface="Arial"/>
                <a:cs typeface="Arial"/>
              </a:rPr>
              <a:t>,</a:t>
            </a:r>
            <a:r>
              <a:rPr dirty="0" sz="1800" spc="25">
                <a:latin typeface="Arial"/>
                <a:cs typeface="Arial"/>
              </a:rPr>
              <a:t> </a:t>
            </a:r>
            <a:r>
              <a:rPr dirty="0" sz="1800" spc="-5" i="1">
                <a:latin typeface="Arial"/>
                <a:cs typeface="Arial"/>
              </a:rPr>
              <a:t>howmany</a:t>
            </a:r>
            <a:r>
              <a:rPr dirty="0" sz="1800" spc="-5">
                <a:latin typeface="Arial"/>
                <a:cs typeface="Arial"/>
              </a:rPr>
              <a:t>,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 spc="-5" i="1">
                <a:latin typeface="Arial"/>
                <a:cs typeface="Arial"/>
              </a:rPr>
              <a:t>item1</a:t>
            </a:r>
            <a:r>
              <a:rPr dirty="0" sz="1800" spc="-5">
                <a:latin typeface="Arial"/>
                <a:cs typeface="Arial"/>
              </a:rPr>
              <a:t>,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.....,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 i="1">
                <a:latin typeface="Arial"/>
                <a:cs typeface="Arial"/>
              </a:rPr>
              <a:t>itemX</a:t>
            </a:r>
            <a:r>
              <a:rPr dirty="0" sz="1800" spc="-5"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>
              <a:latin typeface="Arial"/>
              <a:cs typeface="Arial"/>
            </a:endParaRPr>
          </a:p>
          <a:p>
            <a:pPr marL="12700" marR="2513330">
              <a:lnSpc>
                <a:spcPct val="120000"/>
              </a:lnSpc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groceries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["eggs",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"milk",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"bread",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"lettuce"]; </a:t>
            </a:r>
            <a:r>
              <a:rPr dirty="0" sz="1800" spc="-484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groceries.splice(2,1,"water","bananas");</a:t>
            </a:r>
            <a:endParaRPr sz="1800">
              <a:latin typeface="Arial"/>
              <a:cs typeface="Arial"/>
            </a:endParaRPr>
          </a:p>
          <a:p>
            <a:pPr marL="12700" marR="830580">
              <a:lnSpc>
                <a:spcPct val="120000"/>
              </a:lnSpc>
            </a:pPr>
            <a:r>
              <a:rPr dirty="0" sz="1800">
                <a:latin typeface="Arial"/>
                <a:cs typeface="Arial"/>
              </a:rPr>
              <a:t>//At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position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2, </a:t>
            </a:r>
            <a:r>
              <a:rPr dirty="0" sz="1800" spc="-5">
                <a:latin typeface="Arial"/>
                <a:cs typeface="Arial"/>
              </a:rPr>
              <a:t>add</a:t>
            </a:r>
            <a:r>
              <a:rPr dirty="0" sz="1800">
                <a:latin typeface="Arial"/>
                <a:cs typeface="Arial"/>
              </a:rPr>
              <a:t> the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new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items, </a:t>
            </a:r>
            <a:r>
              <a:rPr dirty="0" sz="1800" spc="-5">
                <a:latin typeface="Arial"/>
                <a:cs typeface="Arial"/>
              </a:rPr>
              <a:t>and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remove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1 item: 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console.log(groceries);//[</a:t>
            </a:r>
            <a:r>
              <a:rPr dirty="0" sz="1800" spc="5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'eggs',</a:t>
            </a:r>
            <a:r>
              <a:rPr dirty="0" sz="1800">
                <a:latin typeface="Arial"/>
                <a:cs typeface="Arial"/>
              </a:rPr>
              <a:t> 'milk', </a:t>
            </a:r>
            <a:r>
              <a:rPr dirty="0" sz="1800" spc="-10">
                <a:latin typeface="Arial"/>
                <a:cs typeface="Arial"/>
              </a:rPr>
              <a:t>'water',</a:t>
            </a:r>
            <a:r>
              <a:rPr dirty="0" sz="1800" spc="3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'bananas',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'lettuce'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]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>
              <a:latin typeface="Arial"/>
              <a:cs typeface="Arial"/>
            </a:endParaRPr>
          </a:p>
          <a:p>
            <a:pPr marL="12700" marR="2513330">
              <a:lnSpc>
                <a:spcPct val="120000"/>
              </a:lnSpc>
              <a:spcBef>
                <a:spcPts val="5"/>
              </a:spcBef>
            </a:pPr>
            <a:r>
              <a:rPr dirty="0" sz="1800" spc="-5">
                <a:latin typeface="Arial"/>
                <a:cs typeface="Arial"/>
              </a:rPr>
              <a:t>var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groceries</a:t>
            </a:r>
            <a:r>
              <a:rPr dirty="0" sz="1800" spc="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["eggs",</a:t>
            </a:r>
            <a:r>
              <a:rPr dirty="0" sz="1800" spc="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"milk",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"bread",</a:t>
            </a:r>
            <a:r>
              <a:rPr dirty="0" sz="1800" spc="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"lettuce"]; </a:t>
            </a:r>
            <a:r>
              <a:rPr dirty="0" sz="1800" spc="-484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groceries.splice(2,2);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1800">
                <a:latin typeface="Arial"/>
                <a:cs typeface="Arial"/>
              </a:rPr>
              <a:t>//At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position</a:t>
            </a:r>
            <a:r>
              <a:rPr dirty="0" sz="1800">
                <a:latin typeface="Arial"/>
                <a:cs typeface="Arial"/>
              </a:rPr>
              <a:t> 2,</a:t>
            </a:r>
            <a:r>
              <a:rPr dirty="0" sz="1800" spc="-5">
                <a:latin typeface="Arial"/>
                <a:cs typeface="Arial"/>
              </a:rPr>
              <a:t> remove 2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items: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1800" spc="-5">
                <a:latin typeface="Arial"/>
                <a:cs typeface="Arial"/>
              </a:rPr>
              <a:t>console.log(groceries);//[</a:t>
            </a:r>
            <a:r>
              <a:rPr dirty="0" sz="1800" spc="3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'eggs', 'milk']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88112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Sorting</a:t>
            </a:r>
            <a:r>
              <a:rPr dirty="0" sz="4200" spc="-3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an</a:t>
            </a:r>
            <a:r>
              <a:rPr dirty="0" sz="4200" spc="-35">
                <a:solidFill>
                  <a:srgbClr val="FFFFFF"/>
                </a:solidFill>
              </a:rPr>
              <a:t> </a:t>
            </a:r>
            <a:r>
              <a:rPr dirty="0" sz="4200" spc="-5">
                <a:solidFill>
                  <a:srgbClr val="FFFFFF"/>
                </a:solidFill>
              </a:rPr>
              <a:t>Array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38440"/>
            <a:ext cx="7729855" cy="3611245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dirty="0" sz="2800" spc="-5">
                <a:latin typeface="Arial"/>
                <a:cs typeface="Arial"/>
              </a:rPr>
              <a:t>Sort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will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order </a:t>
            </a:r>
            <a:r>
              <a:rPr dirty="0" sz="2800" spc="-5">
                <a:latin typeface="Arial"/>
                <a:cs typeface="Arial"/>
              </a:rPr>
              <a:t>an</a:t>
            </a:r>
            <a:r>
              <a:rPr dirty="0" sz="2800">
                <a:latin typeface="Arial"/>
                <a:cs typeface="Arial"/>
              </a:rPr>
              <a:t> array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alphabetically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20000"/>
              </a:lnSpc>
            </a:pPr>
            <a:r>
              <a:rPr dirty="0" sz="2800">
                <a:latin typeface="Arial"/>
                <a:cs typeface="Arial"/>
              </a:rPr>
              <a:t>var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groceries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= [”eggs", ”milk",</a:t>
            </a:r>
            <a:r>
              <a:rPr dirty="0" sz="2800">
                <a:latin typeface="Arial"/>
                <a:cs typeface="Arial"/>
              </a:rPr>
              <a:t> ”bread",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”lettuce"];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sortedlang</a:t>
            </a:r>
            <a:r>
              <a:rPr dirty="0" sz="2800" spc="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=</a:t>
            </a:r>
            <a:r>
              <a:rPr dirty="0" sz="2800">
                <a:latin typeface="Arial"/>
                <a:cs typeface="Arial"/>
              </a:rPr>
              <a:t> groceries.sort();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console.log(sortedlang);</a:t>
            </a:r>
            <a:endParaRPr sz="2800">
              <a:latin typeface="Arial"/>
              <a:cs typeface="Arial"/>
            </a:endParaRPr>
          </a:p>
          <a:p>
            <a:pPr marL="12700" marR="2348230">
              <a:lnSpc>
                <a:spcPct val="120000"/>
              </a:lnSpc>
            </a:pPr>
            <a:r>
              <a:rPr dirty="0" sz="2800" spc="-5">
                <a:latin typeface="Arial"/>
                <a:cs typeface="Arial"/>
              </a:rPr>
              <a:t>Reverse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will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do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the </a:t>
            </a:r>
            <a:r>
              <a:rPr dirty="0" sz="2800">
                <a:latin typeface="Arial"/>
                <a:cs typeface="Arial"/>
              </a:rPr>
              <a:t>opposite!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reverselang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= </a:t>
            </a:r>
            <a:r>
              <a:rPr dirty="0" sz="2800">
                <a:latin typeface="Arial"/>
                <a:cs typeface="Arial"/>
              </a:rPr>
              <a:t>groceries.reverse();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console.log(reverselang);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598741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Sorting</a:t>
            </a:r>
            <a:r>
              <a:rPr dirty="0" sz="4200" spc="-2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a</a:t>
            </a:r>
            <a:r>
              <a:rPr dirty="0" sz="4200" spc="-25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numerical</a:t>
            </a:r>
            <a:r>
              <a:rPr dirty="0" sz="4200" spc="-40">
                <a:solidFill>
                  <a:srgbClr val="FFFFFF"/>
                </a:solidFill>
              </a:rPr>
              <a:t> </a:t>
            </a:r>
            <a:r>
              <a:rPr dirty="0" sz="4200">
                <a:solidFill>
                  <a:srgbClr val="FFFFFF"/>
                </a:solidFill>
              </a:rPr>
              <a:t>array</a:t>
            </a:r>
            <a:endParaRPr sz="4200"/>
          </a:p>
        </p:txBody>
      </p:sp>
      <p:sp>
        <p:nvSpPr>
          <p:cNvPr id="5" name="object 5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364490">
              <a:lnSpc>
                <a:spcPct val="100000"/>
              </a:lnSpc>
              <a:spcBef>
                <a:spcPts val="105"/>
              </a:spcBef>
            </a:pPr>
            <a:r>
              <a:rPr dirty="0"/>
              <a:t>When</a:t>
            </a:r>
            <a:r>
              <a:rPr dirty="0" spc="-20"/>
              <a:t> </a:t>
            </a:r>
            <a:r>
              <a:rPr dirty="0" spc="-5"/>
              <a:t>sorting</a:t>
            </a:r>
            <a:r>
              <a:rPr dirty="0" spc="-30"/>
              <a:t> </a:t>
            </a:r>
            <a:r>
              <a:rPr dirty="0" spc="-5"/>
              <a:t>numbers,</a:t>
            </a:r>
            <a:r>
              <a:rPr dirty="0" spc="-40"/>
              <a:t> </a:t>
            </a:r>
            <a:r>
              <a:rPr dirty="0" spc="-5"/>
              <a:t>we’ll</a:t>
            </a:r>
            <a:r>
              <a:rPr dirty="0" spc="-10"/>
              <a:t> </a:t>
            </a:r>
            <a:r>
              <a:rPr dirty="0" spc="-5"/>
              <a:t>need</a:t>
            </a:r>
            <a:r>
              <a:rPr dirty="0" spc="-30"/>
              <a:t> </a:t>
            </a:r>
            <a:r>
              <a:rPr dirty="0"/>
              <a:t>a </a:t>
            </a:r>
            <a:r>
              <a:rPr dirty="0" spc="-875"/>
              <a:t> </a:t>
            </a:r>
            <a:r>
              <a:rPr dirty="0"/>
              <a:t>closure:</a:t>
            </a:r>
          </a:p>
          <a:p>
            <a:pPr marL="12700" marR="5080">
              <a:lnSpc>
                <a:spcPct val="120000"/>
              </a:lnSpc>
            </a:pPr>
            <a:r>
              <a:rPr dirty="0"/>
              <a:t>var </a:t>
            </a:r>
            <a:r>
              <a:rPr dirty="0" spc="-5"/>
              <a:t>grades </a:t>
            </a:r>
            <a:r>
              <a:rPr dirty="0"/>
              <a:t>= </a:t>
            </a:r>
            <a:r>
              <a:rPr dirty="0" spc="-5"/>
              <a:t>[40, 100, 1, 5, 25, </a:t>
            </a:r>
            <a:r>
              <a:rPr dirty="0" spc="-10"/>
              <a:t>10]; </a:t>
            </a:r>
            <a:r>
              <a:rPr dirty="0" spc="-5"/>
              <a:t> grades.sort(function(a,</a:t>
            </a:r>
            <a:r>
              <a:rPr dirty="0" spc="-50"/>
              <a:t> </a:t>
            </a:r>
            <a:r>
              <a:rPr dirty="0"/>
              <a:t>b){return</a:t>
            </a:r>
            <a:r>
              <a:rPr dirty="0" spc="-25"/>
              <a:t> </a:t>
            </a:r>
            <a:r>
              <a:rPr dirty="0" spc="-5"/>
              <a:t>a-b}); </a:t>
            </a:r>
            <a:r>
              <a:rPr dirty="0" spc="-869"/>
              <a:t> </a:t>
            </a:r>
            <a:r>
              <a:rPr dirty="0" spc="-5"/>
              <a:t>console.log(grades)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88340" y="4999482"/>
            <a:ext cx="634301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For </a:t>
            </a:r>
            <a:r>
              <a:rPr dirty="0" sz="1800" spc="-5">
                <a:latin typeface="Arial"/>
                <a:cs typeface="Arial"/>
              </a:rPr>
              <a:t>more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info: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u="sng" sz="18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https</a:t>
            </a:r>
            <a:r>
              <a:rPr dirty="0" u="sng" sz="18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://</a:t>
            </a:r>
            <a:r>
              <a:rPr dirty="0" u="sng" sz="18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developer.mozilla.org</a:t>
            </a:r>
            <a:r>
              <a:rPr dirty="0" u="sng" sz="18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/</a:t>
            </a:r>
            <a:r>
              <a:rPr dirty="0" u="sng" sz="18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en</a:t>
            </a:r>
            <a:r>
              <a:rPr dirty="0" u="sng" sz="18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- </a:t>
            </a:r>
            <a:r>
              <a:rPr dirty="0" sz="1800">
                <a:solidFill>
                  <a:srgbClr val="2C13C1"/>
                </a:solidFill>
                <a:latin typeface="Arial"/>
                <a:cs typeface="Arial"/>
              </a:rPr>
              <a:t> </a:t>
            </a:r>
            <a:r>
              <a:rPr dirty="0" u="sng" sz="18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US/docs/Web/JavaScript/Reference/</a:t>
            </a:r>
            <a:r>
              <a:rPr dirty="0" u="sng" sz="18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Global_Objects</a:t>
            </a:r>
            <a:r>
              <a:rPr dirty="0" u="sng" sz="1800" spc="-5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/Array/sort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97536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Pop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1358"/>
            <a:ext cx="7018655" cy="37338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61722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 b="1">
                <a:latin typeface="Arial"/>
                <a:cs typeface="Arial"/>
              </a:rPr>
              <a:t>pop()</a:t>
            </a:r>
            <a:r>
              <a:rPr dirty="0" sz="3200" spc="-35" b="1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method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removes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last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 from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an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array: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groceries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 </a:t>
            </a:r>
            <a:r>
              <a:rPr dirty="0" sz="3200" spc="-5">
                <a:latin typeface="Arial"/>
                <a:cs typeface="Arial"/>
              </a:rPr>
              <a:t>["eggs",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"milk", </a:t>
            </a:r>
            <a:r>
              <a:rPr dirty="0" sz="3200" spc="-5">
                <a:latin typeface="Arial"/>
                <a:cs typeface="Arial"/>
              </a:rPr>
              <a:t>"bread",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"lettuce"];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 spc="-5">
                <a:latin typeface="Arial"/>
                <a:cs typeface="Arial"/>
              </a:rPr>
              <a:t>groceries.pop();</a:t>
            </a:r>
            <a:endParaRPr sz="3200">
              <a:latin typeface="Arial"/>
              <a:cs typeface="Arial"/>
            </a:endParaRPr>
          </a:p>
          <a:p>
            <a:pPr marL="12700" marR="189865">
              <a:lnSpc>
                <a:spcPct val="100000"/>
              </a:lnSpc>
              <a:spcBef>
                <a:spcPts val="770"/>
              </a:spcBef>
            </a:pPr>
            <a:r>
              <a:rPr dirty="0" sz="3200" spc="-5">
                <a:latin typeface="Arial"/>
                <a:cs typeface="Arial"/>
              </a:rPr>
              <a:t>console.log(groceries);//[ 'eggs', </a:t>
            </a:r>
            <a:r>
              <a:rPr dirty="0" sz="3200">
                <a:latin typeface="Arial"/>
                <a:cs typeface="Arial"/>
              </a:rPr>
              <a:t>'milk',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'bread'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]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24206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>
                <a:solidFill>
                  <a:srgbClr val="FFFFFF"/>
                </a:solidFill>
              </a:rPr>
              <a:t>Push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0956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 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4209" y="6520477"/>
            <a:ext cx="216535" cy="16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z="1000" spc="-5"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1358"/>
            <a:ext cx="7533640" cy="37338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b="1">
                <a:latin typeface="Arial"/>
                <a:cs typeface="Arial"/>
              </a:rPr>
              <a:t>push</a:t>
            </a:r>
            <a:r>
              <a:rPr dirty="0" sz="3200" spc="-25" b="1">
                <a:latin typeface="Arial"/>
                <a:cs typeface="Arial"/>
              </a:rPr>
              <a:t> </a:t>
            </a:r>
            <a:r>
              <a:rPr dirty="0" sz="3200" b="1">
                <a:latin typeface="Arial"/>
                <a:cs typeface="Arial"/>
              </a:rPr>
              <a:t>()</a:t>
            </a:r>
            <a:r>
              <a:rPr dirty="0" sz="3200" spc="-20" b="1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method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adds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elements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 </a:t>
            </a:r>
            <a:r>
              <a:rPr dirty="0" sz="3200" spc="-869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end </a:t>
            </a:r>
            <a:r>
              <a:rPr dirty="0" sz="3200" spc="-10">
                <a:latin typeface="Arial"/>
                <a:cs typeface="Arial"/>
              </a:rPr>
              <a:t>of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array</a:t>
            </a:r>
            <a:endParaRPr sz="3200">
              <a:latin typeface="Arial"/>
              <a:cs typeface="Arial"/>
            </a:endParaRPr>
          </a:p>
          <a:p>
            <a:pPr marL="12700" marR="548005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groceries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</a:t>
            </a:r>
            <a:r>
              <a:rPr dirty="0" sz="3200" spc="-5">
                <a:latin typeface="Arial"/>
                <a:cs typeface="Arial"/>
              </a:rPr>
              <a:t> [”eggs",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”milk",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”bread",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”lettuce"];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 spc="-5">
                <a:latin typeface="Arial"/>
                <a:cs typeface="Arial"/>
              </a:rPr>
              <a:t>groceries.push(“water”,”bananas”);</a:t>
            </a:r>
            <a:endParaRPr sz="3200">
              <a:latin typeface="Arial"/>
              <a:cs typeface="Arial"/>
            </a:endParaRPr>
          </a:p>
          <a:p>
            <a:pPr marL="12700" marR="705485">
              <a:lnSpc>
                <a:spcPct val="100000"/>
              </a:lnSpc>
              <a:spcBef>
                <a:spcPts val="770"/>
              </a:spcBef>
            </a:pPr>
            <a:r>
              <a:rPr dirty="0" sz="3200" spc="-5">
                <a:latin typeface="Arial"/>
                <a:cs typeface="Arial"/>
              </a:rPr>
              <a:t>console.log(groceries);//[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'eggs',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'milk',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'bread',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'lettuce',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'water',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'bananas' </a:t>
            </a:r>
            <a:r>
              <a:rPr dirty="0" sz="3200">
                <a:latin typeface="Arial"/>
                <a:cs typeface="Arial"/>
              </a:rPr>
              <a:t>]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C1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2021-04-25T18:59:58Z</dcterms:created>
  <dcterms:modified xsi:type="dcterms:W3CDTF">2021-04-25T18:59:58Z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2017-01-06T00:00:00Z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2021-04-25T00:00:00Z</vt:filetime>
  </property>
</Properties>
</file>