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53"/>
  </p:notesMasterIdLst>
  <p:handoutMasterIdLst>
    <p:handoutMasterId r:id="rId54"/>
  </p:handoutMasterIdLst>
  <p:sldIdLst>
    <p:sldId id="256" r:id="rId5"/>
    <p:sldId id="257" r:id="rId6"/>
    <p:sldId id="258" r:id="rId7"/>
    <p:sldId id="259" r:id="rId8"/>
    <p:sldId id="264" r:id="rId9"/>
    <p:sldId id="260" r:id="rId10"/>
    <p:sldId id="261" r:id="rId11"/>
    <p:sldId id="262" r:id="rId12"/>
    <p:sldId id="263" r:id="rId13"/>
    <p:sldId id="269" r:id="rId14"/>
    <p:sldId id="270" r:id="rId15"/>
    <p:sldId id="309" r:id="rId16"/>
    <p:sldId id="266" r:id="rId17"/>
    <p:sldId id="267" r:id="rId18"/>
    <p:sldId id="268" r:id="rId19"/>
    <p:sldId id="272" r:id="rId20"/>
    <p:sldId id="273" r:id="rId21"/>
    <p:sldId id="319" r:id="rId22"/>
    <p:sldId id="274" r:id="rId23"/>
    <p:sldId id="276" r:id="rId24"/>
    <p:sldId id="279" r:id="rId25"/>
    <p:sldId id="280" r:id="rId26"/>
    <p:sldId id="287" r:id="rId27"/>
    <p:sldId id="288" r:id="rId28"/>
    <p:sldId id="285" r:id="rId29"/>
    <p:sldId id="320" r:id="rId30"/>
    <p:sldId id="286" r:id="rId31"/>
    <p:sldId id="318" r:id="rId32"/>
    <p:sldId id="292" r:id="rId33"/>
    <p:sldId id="293" r:id="rId34"/>
    <p:sldId id="295" r:id="rId35"/>
    <p:sldId id="317" r:id="rId36"/>
    <p:sldId id="310" r:id="rId37"/>
    <p:sldId id="312" r:id="rId38"/>
    <p:sldId id="315" r:id="rId39"/>
    <p:sldId id="316" r:id="rId40"/>
    <p:sldId id="311" r:id="rId41"/>
    <p:sldId id="313" r:id="rId42"/>
    <p:sldId id="303" r:id="rId43"/>
    <p:sldId id="306" r:id="rId44"/>
    <p:sldId id="307" r:id="rId45"/>
    <p:sldId id="296" r:id="rId46"/>
    <p:sldId id="297" r:id="rId47"/>
    <p:sldId id="298" r:id="rId48"/>
    <p:sldId id="321" r:id="rId49"/>
    <p:sldId id="299" r:id="rId50"/>
    <p:sldId id="300" r:id="rId51"/>
    <p:sldId id="301" r:id="rId52"/>
  </p:sldIdLst>
  <p:sldSz cx="13004800" cy="975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PingFang SC Regular" charset="0"/>
        <a:cs typeface="PingFang SC Regular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PingFang SC Regular" charset="0"/>
        <a:cs typeface="PingFang SC Regular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PingFang SC Regular" charset="0"/>
        <a:cs typeface="PingFang SC Regular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PingFang SC Regular" charset="0"/>
        <a:cs typeface="PingFang SC Regular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PingFang SC Regular" charset="0"/>
        <a:cs typeface="PingFang SC Regular" charset="0"/>
        <a:sym typeface="Gill Sans" charset="0"/>
      </a:defRPr>
    </a:lvl5pPr>
    <a:lvl6pPr marL="2286000" algn="l" defTabSz="914400" rtl="0" eaLnBrk="1" latinLnBrk="0" hangingPunct="1">
      <a:defRPr sz="3800" kern="1200">
        <a:solidFill>
          <a:srgbClr val="000000"/>
        </a:solidFill>
        <a:latin typeface="Gill Sans" charset="0"/>
        <a:ea typeface="PingFang SC Regular" charset="0"/>
        <a:cs typeface="PingFang SC Regular" charset="0"/>
        <a:sym typeface="Gill Sans" charset="0"/>
      </a:defRPr>
    </a:lvl6pPr>
    <a:lvl7pPr marL="2743200" algn="l" defTabSz="914400" rtl="0" eaLnBrk="1" latinLnBrk="0" hangingPunct="1">
      <a:defRPr sz="3800" kern="1200">
        <a:solidFill>
          <a:srgbClr val="000000"/>
        </a:solidFill>
        <a:latin typeface="Gill Sans" charset="0"/>
        <a:ea typeface="PingFang SC Regular" charset="0"/>
        <a:cs typeface="PingFang SC Regular" charset="0"/>
        <a:sym typeface="Gill Sans" charset="0"/>
      </a:defRPr>
    </a:lvl7pPr>
    <a:lvl8pPr marL="3200400" algn="l" defTabSz="914400" rtl="0" eaLnBrk="1" latinLnBrk="0" hangingPunct="1">
      <a:defRPr sz="3800" kern="1200">
        <a:solidFill>
          <a:srgbClr val="000000"/>
        </a:solidFill>
        <a:latin typeface="Gill Sans" charset="0"/>
        <a:ea typeface="PingFang SC Regular" charset="0"/>
        <a:cs typeface="PingFang SC Regular" charset="0"/>
        <a:sym typeface="Gill Sans" charset="0"/>
      </a:defRPr>
    </a:lvl8pPr>
    <a:lvl9pPr marL="3657600" algn="l" defTabSz="914400" rtl="0" eaLnBrk="1" latinLnBrk="0" hangingPunct="1">
      <a:defRPr sz="3800" kern="1200">
        <a:solidFill>
          <a:srgbClr val="000000"/>
        </a:solidFill>
        <a:latin typeface="Gill Sans" charset="0"/>
        <a:ea typeface="PingFang SC Regular" charset="0"/>
        <a:cs typeface="PingFang SC Regular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10"/>
    <p:restoredTop sz="86406"/>
  </p:normalViewPr>
  <p:slideViewPr>
    <p:cSldViewPr>
      <p:cViewPr varScale="1">
        <p:scale>
          <a:sx n="66" d="100"/>
          <a:sy n="66" d="100"/>
        </p:scale>
        <p:origin x="1032" y="208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00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CD02904-2DB7-4016-AEC0-69E8B3180070}" type="datetimeFigureOut">
              <a:rPr lang="en-US" altLang="en-US"/>
              <a:pPr/>
              <a:t>1/6/19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8674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r>
              <a:rPr lang="en-US" i="1" dirty="0">
                <a:solidFill>
                  <a:schemeClr val="bg2"/>
                </a:solidFill>
              </a:rPr>
              <a:t>The UX Book: Agile UX Design for a Quality User Experience (2</a:t>
            </a:r>
            <a:r>
              <a:rPr lang="en-US" i="1" baseline="30000" dirty="0">
                <a:solidFill>
                  <a:schemeClr val="bg2"/>
                </a:solidFill>
              </a:rPr>
              <a:t>nd</a:t>
            </a:r>
            <a:r>
              <a:rPr lang="en-US" i="1" dirty="0">
                <a:solidFill>
                  <a:schemeClr val="bg2"/>
                </a:solidFill>
              </a:rPr>
              <a:t> ed.)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6B9CECE-0389-48D9-AD84-E4500C2D35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776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6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noProof="0"/>
              <a:t>Click to edit Master text styles</a:t>
            </a:r>
          </a:p>
          <a:p>
            <a:pPr lvl="1"/>
            <a:r>
              <a:rPr lang="en-US" altLang="x-none" noProof="0"/>
              <a:t>Second level</a:t>
            </a:r>
          </a:p>
          <a:p>
            <a:pPr lvl="2"/>
            <a:r>
              <a:rPr lang="en-US" altLang="x-none" noProof="0"/>
              <a:t>Third level</a:t>
            </a:r>
          </a:p>
          <a:p>
            <a:pPr lvl="3"/>
            <a:r>
              <a:rPr lang="en-US" altLang="x-none" noProof="0"/>
              <a:t>Fourth level</a:t>
            </a:r>
          </a:p>
          <a:p>
            <a:pPr lvl="4"/>
            <a:r>
              <a:rPr lang="en-US" altLang="x-none" noProof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2A075E-69A5-D644-9C65-1719E88CF1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54864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i="1" dirty="0">
                <a:solidFill>
                  <a:schemeClr val="bg2"/>
                </a:solidFill>
              </a:rPr>
              <a:t>The UX Book: Agile UX Design for a Quality User Experience (2</a:t>
            </a:r>
            <a:r>
              <a:rPr lang="en-US" i="1" baseline="30000" dirty="0">
                <a:solidFill>
                  <a:schemeClr val="bg2"/>
                </a:solidFill>
              </a:rPr>
              <a:t>nd</a:t>
            </a:r>
            <a:r>
              <a:rPr lang="en-US" i="1" dirty="0">
                <a:solidFill>
                  <a:schemeClr val="bg2"/>
                </a:solidFill>
              </a:rPr>
              <a:t> ed.)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63A084-3A1C-2E48-B16B-EDE5A33FB2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CB3C3-F4FB-0E43-A723-E7E235BBA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25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x-none" sz="14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Discussion item #1</a:t>
            </a:r>
          </a:p>
        </p:txBody>
      </p:sp>
    </p:spTree>
    <p:extLst>
      <p:ext uri="{BB962C8B-B14F-4D97-AF65-F5344CB8AC3E}">
        <p14:creationId xmlns:p14="http://schemas.microsoft.com/office/powerpoint/2010/main" val="846697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150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4205E-17FE-4037-9D46-F7B8B55C6C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085777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393A5A-C361-4C78-A8CF-2BD432DE8F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30647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8125" y="1638300"/>
            <a:ext cx="2619375" cy="452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705725" cy="452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006386-E7BE-4ABD-854A-C941EBB277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42230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6C730-5C35-4CC0-99E9-82813788E4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35625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02CF4E-192F-4C90-BF56-DD4953CEA2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86600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B444EE-B574-4581-A67B-CFB1786347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54251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9A1A50-0D62-43DD-A7E0-10819F4248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15190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AFB6E1-6089-4EA3-AACC-7F4C384EC2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81095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3FDA3A-759D-4534-9B37-256987EF52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80717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1FFCD-0DBB-4498-9CBC-09326B8B11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40845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C23784-CB46-4FD6-A1EB-C5EC42B4C7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1493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2712700" y="9321800"/>
            <a:ext cx="292100" cy="317500"/>
          </a:xfrm>
          <a:ln/>
        </p:spPr>
        <p:txBody>
          <a:bodyPr/>
          <a:lstStyle>
            <a:lvl1pPr>
              <a:defRPr/>
            </a:lvl1pPr>
          </a:lstStyle>
          <a:p>
            <a:fld id="{E41CD206-31BB-42A6-945F-108A7D18067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FB391D-CA4F-1546-91BC-8AB37A1AEABD}"/>
              </a:ext>
            </a:extLst>
          </p:cNvPr>
          <p:cNvSpPr txBox="1"/>
          <p:nvPr userDrawn="1"/>
        </p:nvSpPr>
        <p:spPr>
          <a:xfrm>
            <a:off x="330200" y="9255095"/>
            <a:ext cx="922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2"/>
                </a:solidFill>
              </a:rPr>
              <a:t>The UX Book: Agile UX Design for a Quality User Experience (2</a:t>
            </a:r>
            <a:r>
              <a:rPr lang="en-US" sz="2000" i="1" baseline="30000" dirty="0">
                <a:solidFill>
                  <a:schemeClr val="bg2"/>
                </a:solidFill>
              </a:rPr>
              <a:t>nd</a:t>
            </a:r>
            <a:r>
              <a:rPr lang="en-US" sz="2000" i="1" dirty="0">
                <a:solidFill>
                  <a:schemeClr val="bg2"/>
                </a:solidFill>
              </a:rPr>
              <a:t> ed.)</a:t>
            </a:r>
          </a:p>
        </p:txBody>
      </p:sp>
    </p:spTree>
    <p:extLst>
      <p:ext uri="{BB962C8B-B14F-4D97-AF65-F5344CB8AC3E}">
        <p14:creationId xmlns:p14="http://schemas.microsoft.com/office/powerpoint/2010/main" val="3791849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65CDA5-F1AF-43FA-9152-E00AA0B514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38124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3D9774-1473-47C4-9D65-CB9E3658C0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79924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27ADB2-5C9C-46F6-9F94-2879C032CE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32253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EE166A-5F64-4824-A21E-B8B5F8AFA1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01489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1195E4-425A-4529-9B30-4168A31BB0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23795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D48FE4-C9CB-4084-BE49-4D8FFFE1BD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58410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6255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4950" y="2768600"/>
            <a:ext cx="516255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42B40-0955-4361-BD76-DF39B6142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19203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6E62E4-DA5B-4297-9D4B-B2B9B828F6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43028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74AEA0-5D63-4B5F-9BB8-BC69194B37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15181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C2FB75-853F-4F73-A9A1-E469FB4BEF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40229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EE0EF3-88B0-40EB-9F2E-B5133D91F9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98549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11A17-8333-441E-A5E4-9694F8F275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39315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374AA1-1835-439C-A65C-7DC21B20F0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6467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C1C44-D806-4BF0-A272-F80C090C66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37212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8125" y="254000"/>
            <a:ext cx="2619375" cy="8242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705725" cy="8242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FCB48-4AFD-42DC-A7BF-BD3D5DA1B8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69025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621F2-3EC6-40D4-BF22-1A3F962556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33432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DC776-C2B8-424F-B771-057D229FB1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86467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E97FA4-6649-47D5-BE8B-B02DF5E246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43169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800600"/>
            <a:ext cx="2857500" cy="330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800600"/>
            <a:ext cx="2857500" cy="330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A3E5F-75F0-4E05-916A-F9932542FF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99935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4C3D9-8902-45C8-8D3B-0B163A3C02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29882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4F64D5-DCFE-4628-ABCC-2FEDE29528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76292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16500"/>
            <a:ext cx="5162550" cy="114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4950" y="5016500"/>
            <a:ext cx="5162550" cy="114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7BD67-C084-4032-B1EE-87959B7025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7364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B4B5F4-C5A9-416D-B8E6-A5BA8AF02B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34476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8A4DB3-DDB4-42E6-8A4D-2E47B2C163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09413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C9BEB-35E6-4228-B895-558A3B40D0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3723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EACC83-6A95-49E5-B7B5-845E22E7A2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94410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92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92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34AA72-4592-4EA8-854D-EED5F3B197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05025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D6C50-2888-4A4F-972C-FF982FACFA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49566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31FA2-A6A4-49C4-9499-79A4DE5C7E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40440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DFEB9C-6F40-469A-A518-7D837179C3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55437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C5E38D-CE12-42A6-877D-98FD5A75A9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12349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1A284-2495-4736-8C24-1758B4BA45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33413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16500"/>
            <a:ext cx="104775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x-none">
                <a:sym typeface="Gill Sans" charset="0"/>
              </a:rPr>
              <a:t>Second level</a:t>
            </a:r>
          </a:p>
          <a:p>
            <a:pPr lvl="2"/>
            <a:r>
              <a:rPr lang="en-US" altLang="x-none">
                <a:sym typeface="Gill Sans" charset="0"/>
              </a:rPr>
              <a:t>Third level</a:t>
            </a:r>
          </a:p>
          <a:p>
            <a:pPr lvl="3"/>
            <a:r>
              <a:rPr lang="en-US" altLang="x-none">
                <a:sym typeface="Gill Sans" charset="0"/>
              </a:rPr>
              <a:t>Fourth level</a:t>
            </a:r>
          </a:p>
          <a:p>
            <a:pPr lvl="4"/>
            <a:r>
              <a:rPr lang="en-US" altLang="x-none">
                <a:sym typeface="Gill Sans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775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>
                <a:sym typeface="Gill Sans" charset="0"/>
              </a:rPr>
              <a:t>Click to edit Master title style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50000" y="9321800"/>
            <a:ext cx="2921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chemeClr val="tx1"/>
                </a:solidFill>
                <a:ea typeface="Gill Sans" charset="0"/>
                <a:cs typeface="Gill Sans" charset="0"/>
              </a:defRPr>
            </a:lvl1pPr>
          </a:lstStyle>
          <a:p>
            <a:fld id="{C19CC0BE-664F-4BFB-AB21-4CA3297AA14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8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50000" y="9321800"/>
            <a:ext cx="2921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chemeClr val="tx1"/>
                </a:solidFill>
                <a:ea typeface="Gill Sans" charset="0"/>
                <a:cs typeface="Gill Sans" charset="0"/>
              </a:defRPr>
            </a:lvl1pPr>
          </a:lstStyle>
          <a:p>
            <a:fld id="{6E8B943C-6FB4-4792-A4D4-5B3DDB98B8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8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698500" indent="-444500" algn="l" rtl="0" eaLnBrk="0" fontAlgn="base" hangingPunct="0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41400" indent="-444500" algn="l" rtl="0" eaLnBrk="0" fontAlgn="base" hangingPunct="0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84300" indent="-444500" algn="l" rtl="0" eaLnBrk="0" fontAlgn="base" hangingPunct="0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39900" indent="-444500" algn="l" rtl="0" eaLnBrk="0" fontAlgn="base" hangingPunct="0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82800" indent="-444500" algn="l" rtl="0" eaLnBrk="0" fontAlgn="base" hangingPunct="0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775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>
                <a:sym typeface="Gill Sans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77500" cy="572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x-none" dirty="0">
                <a:sym typeface="Gill Sans" charset="0"/>
              </a:rPr>
              <a:t>Second level</a:t>
            </a:r>
          </a:p>
          <a:p>
            <a:pPr lvl="2"/>
            <a:r>
              <a:rPr lang="en-US" altLang="x-none" dirty="0">
                <a:sym typeface="Gill Sans" charset="0"/>
              </a:rPr>
              <a:t>Third level</a:t>
            </a:r>
          </a:p>
          <a:p>
            <a:pPr lvl="3"/>
            <a:r>
              <a:rPr lang="en-US" altLang="x-none" dirty="0">
                <a:sym typeface="Gill Sans" charset="0"/>
              </a:rPr>
              <a:t>Fourth level</a:t>
            </a:r>
          </a:p>
          <a:p>
            <a:pPr lvl="4"/>
            <a:r>
              <a:rPr lang="en-US" altLang="x-none" dirty="0">
                <a:sym typeface="Gill Sans" charset="0"/>
              </a:rPr>
              <a:t>Fifth level</a:t>
            </a:r>
          </a:p>
        </p:txBody>
      </p:sp>
      <p:sp>
        <p:nvSpPr>
          <p:cNvPr id="30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573000" y="9309100"/>
            <a:ext cx="2921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chemeClr val="tx1"/>
                </a:solidFill>
                <a:ea typeface="Gill Sans" charset="0"/>
                <a:cs typeface="Gill Sans" charset="0"/>
              </a:defRPr>
            </a:lvl1pPr>
          </a:lstStyle>
          <a:p>
            <a:fld id="{768A1CE7-4C26-4DFF-93CB-A237910C9FB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8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660400" indent="-444500" algn="l" rtl="0" eaLnBrk="0" fontAlgn="ctr" hangingPunct="0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444500" algn="l" rtl="0" eaLnBrk="0" fontAlgn="ctr" hangingPunct="0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46200" indent="-444500" algn="l" rtl="0" eaLnBrk="0" fontAlgn="ctr" hangingPunct="0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01800" indent="-444500" algn="l" rtl="0" eaLnBrk="0" fontAlgn="ctr" hangingPunct="0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44700" indent="-444500" algn="l" rtl="0" eaLnBrk="0" fontAlgn="ctr" hangingPunct="0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8006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x-none">
                <a:sym typeface="Gill Sans" charset="0"/>
              </a:rPr>
              <a:t>Second level</a:t>
            </a:r>
          </a:p>
          <a:p>
            <a:pPr lvl="2"/>
            <a:r>
              <a:rPr lang="en-US" altLang="x-none">
                <a:sym typeface="Gill Sans" charset="0"/>
              </a:rPr>
              <a:t>Third level</a:t>
            </a:r>
          </a:p>
          <a:p>
            <a:pPr lvl="3"/>
            <a:r>
              <a:rPr lang="en-US" altLang="x-none">
                <a:sym typeface="Gill Sans" charset="0"/>
              </a:rPr>
              <a:t>Fourth level</a:t>
            </a:r>
          </a:p>
          <a:p>
            <a:pPr lvl="4"/>
            <a:r>
              <a:rPr lang="en-US" altLang="x-none">
                <a:sym typeface="Gill Sans" charset="0"/>
              </a:rPr>
              <a:t>Fifth level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>
                <a:sym typeface="Gill Sans" charset="0"/>
              </a:rPr>
              <a:t>Click to edit Master title style</a:t>
            </a:r>
          </a:p>
        </p:txBody>
      </p:sp>
      <p:sp>
        <p:nvSpPr>
          <p:cNvPr id="409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50000" y="9321800"/>
            <a:ext cx="2921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chemeClr val="tx1"/>
                </a:solidFill>
                <a:ea typeface="Gill Sans" charset="0"/>
                <a:cs typeface="Gill Sans" charset="0"/>
              </a:defRPr>
            </a:lvl1pPr>
          </a:lstStyle>
          <a:p>
            <a:fld id="{F6280CC0-B660-4240-B5C3-00B1A7D5CD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8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fld id="{D1BB6C7B-E09B-48F2-AB4C-EE8D47ADD2C6}" type="slidenum">
              <a:rPr lang="en-US" altLang="en-US" sz="1600">
                <a:solidFill>
                  <a:schemeClr val="tx1"/>
                </a:solidFill>
                <a:ea typeface="Gill Sans" charset="0"/>
                <a:cs typeface="Gill Sans" charset="0"/>
              </a:rPr>
              <a:pPr/>
              <a:t>1</a:t>
            </a:fld>
            <a:endParaRPr lang="en-US" altLang="en-US" sz="16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60400" y="609600"/>
            <a:ext cx="11709400" cy="53848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x-none" dirty="0"/>
              <a:t>Chapter 7. Usage Research Data Elicitation (Contextual Inquiry)</a:t>
            </a:r>
            <a:endParaRPr lang="en-US" altLang="x-none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76350" y="6858000"/>
            <a:ext cx="10477500" cy="11430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fld id="{AA083520-1406-4E64-B354-5C4F0ECA4353}" type="slidenum">
              <a:rPr lang="en-US" altLang="en-US" sz="1600">
                <a:solidFill>
                  <a:schemeClr val="tx1"/>
                </a:solidFill>
                <a:ea typeface="Gill Sans" charset="0"/>
                <a:cs typeface="Gill Sans" charset="0"/>
              </a:rPr>
              <a:pPr/>
              <a:t>10</a:t>
            </a:fld>
            <a:endParaRPr lang="en-US" altLang="en-US" sz="16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177800" y="119974"/>
            <a:ext cx="126873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dirty="0"/>
              <a:t>Usage research: Preparation (1)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2514600"/>
            <a:ext cx="10477500" cy="6553200"/>
          </a:xfrm>
        </p:spPr>
        <p:txBody>
          <a:bodyPr/>
          <a:lstStyle/>
          <a:p>
            <a:pPr marL="698500" eaLnBrk="1" hangingPunct="1">
              <a:defRPr/>
            </a:pPr>
            <a:r>
              <a:rPr lang="en-US" altLang="x-none" dirty="0"/>
              <a:t>For system with complex work domain</a:t>
            </a:r>
          </a:p>
          <a:p>
            <a:pPr marL="1041400" lvl="1" eaLnBrk="1" hangingPunct="1">
              <a:defRPr/>
            </a:pPr>
            <a:r>
              <a:rPr lang="en-US" altLang="x-none" dirty="0"/>
              <a:t>Get feel for customer’s organizational policies and ethos</a:t>
            </a:r>
          </a:p>
          <a:p>
            <a:pPr marL="1041400" lvl="1" eaLnBrk="1" hangingPunct="1">
              <a:defRPr/>
            </a:pPr>
            <a:r>
              <a:rPr lang="en-US" altLang="x-none" dirty="0"/>
              <a:t>Look at their online presence</a:t>
            </a:r>
          </a:p>
          <a:p>
            <a:pPr marL="1384300" lvl="2" eaLnBrk="1" hangingPunct="1">
              <a:defRPr/>
            </a:pPr>
            <a:r>
              <a:rPr lang="en-US" altLang="x-none" dirty="0"/>
              <a:t>Website</a:t>
            </a:r>
          </a:p>
          <a:p>
            <a:pPr marL="1384300" lvl="2" eaLnBrk="1" hangingPunct="1">
              <a:defRPr/>
            </a:pPr>
            <a:r>
              <a:rPr lang="en-US" altLang="x-none" dirty="0"/>
              <a:t>Participation in social networks</a:t>
            </a:r>
          </a:p>
          <a:p>
            <a:pPr marL="1041400" lvl="1" eaLnBrk="1" hangingPunct="1">
              <a:defRPr/>
            </a:pPr>
            <a:r>
              <a:rPr lang="en-US" altLang="x-none" dirty="0"/>
              <a:t>Understand vocabulary and technical terms of work domain 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fld id="{9BB78E0C-C8E6-43A6-95A7-3A1BC7EB8E59}" type="slidenum">
              <a:rPr lang="en-US" altLang="en-US" sz="1600">
                <a:solidFill>
                  <a:schemeClr val="tx1"/>
                </a:solidFill>
                <a:ea typeface="Gill Sans" charset="0"/>
                <a:cs typeface="Gill Sans" charset="0"/>
              </a:rPr>
              <a:pPr/>
              <a:t>11</a:t>
            </a:fld>
            <a:endParaRPr lang="en-US" altLang="en-US" sz="16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165100" y="76200"/>
            <a:ext cx="126873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dirty="0"/>
              <a:t>Usage research: Preparation (2)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2514600"/>
            <a:ext cx="10477500" cy="5727700"/>
          </a:xfrm>
        </p:spPr>
        <p:txBody>
          <a:bodyPr/>
          <a:lstStyle/>
          <a:p>
            <a:pPr marL="698500" eaLnBrk="1" hangingPunct="1">
              <a:defRPr/>
            </a:pPr>
            <a:r>
              <a:rPr lang="en-US" altLang="x-none" dirty="0"/>
              <a:t>Learn about competition</a:t>
            </a:r>
          </a:p>
          <a:p>
            <a:pPr marL="698500" eaLnBrk="1" hangingPunct="1">
              <a:defRPr/>
            </a:pPr>
            <a:r>
              <a:rPr lang="en-US" altLang="x-none" dirty="0"/>
              <a:t>Learn about culture of work domain in general</a:t>
            </a:r>
          </a:p>
          <a:p>
            <a:pPr marL="1041400" lvl="1" eaLnBrk="1" hangingPunct="1">
              <a:defRPr/>
            </a:pPr>
            <a:r>
              <a:rPr lang="en-US" altLang="x-none" dirty="0"/>
              <a:t>Example: Conservative financial domain vs. laid-back art domain</a:t>
            </a:r>
          </a:p>
          <a:p>
            <a:pPr marL="698500" eaLnBrk="1" hangingPunct="1">
              <a:defRPr/>
            </a:pPr>
            <a:r>
              <a:rPr lang="en-US" altLang="x-none" dirty="0"/>
              <a:t>Recognize differences in perspectives between managers and users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381000"/>
            <a:ext cx="12903200" cy="2438400"/>
          </a:xfrm>
        </p:spPr>
        <p:txBody>
          <a:bodyPr/>
          <a:lstStyle/>
          <a:p>
            <a:r>
              <a:rPr lang="en-US" dirty="0"/>
              <a:t>Decide on data sources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2819400"/>
            <a:ext cx="11264900" cy="5727700"/>
          </a:xfrm>
        </p:spPr>
        <p:txBody>
          <a:bodyPr/>
          <a:lstStyle/>
          <a:p>
            <a:pPr lvl="1"/>
            <a:r>
              <a:rPr lang="en-US" dirty="0"/>
              <a:t>Users of current product or system</a:t>
            </a:r>
          </a:p>
          <a:p>
            <a:pPr lvl="1"/>
            <a:r>
              <a:rPr lang="en-US" dirty="0"/>
              <a:t>Subject-matter experts (SMEs)</a:t>
            </a:r>
          </a:p>
          <a:p>
            <a:pPr lvl="1"/>
            <a:r>
              <a:rPr lang="en-US" dirty="0"/>
              <a:t>Focus groups: G</a:t>
            </a:r>
            <a:r>
              <a:rPr lang="en-US" altLang="x-none" dirty="0"/>
              <a:t>roup work practice discussions</a:t>
            </a:r>
          </a:p>
          <a:p>
            <a:pPr lvl="1"/>
            <a:r>
              <a:rPr lang="en-US" dirty="0"/>
              <a:t>User surveys</a:t>
            </a:r>
          </a:p>
          <a:p>
            <a:pPr lvl="1"/>
            <a:r>
              <a:rPr lang="en-US" dirty="0"/>
              <a:t>Competitive analysis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 will continue with users and you can adapt process to other data 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95E4-425A-4529-9B30-4168A31BB04A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71957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fld id="{A9B41CBC-C893-4AC0-9571-9EA971B406C3}" type="slidenum">
              <a:rPr lang="en-US" altLang="en-US" sz="1600">
                <a:solidFill>
                  <a:schemeClr val="tx1"/>
                </a:solidFill>
                <a:ea typeface="Gill Sans" charset="0"/>
                <a:cs typeface="Gill Sans" charset="0"/>
              </a:rPr>
              <a:pPr/>
              <a:t>13</a:t>
            </a:fld>
            <a:endParaRPr lang="en-US" altLang="en-US" sz="16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x-none" dirty="0"/>
              <a:t>Example: Data Elicitation sub-activity instance 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122797"/>
            <a:ext cx="4495800" cy="937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fld id="{C5560FDC-D570-4185-8C72-0CB9AE2F482C}" type="slidenum">
              <a:rPr lang="en-US" altLang="en-US" sz="1600">
                <a:solidFill>
                  <a:schemeClr val="tx1"/>
                </a:solidFill>
                <a:ea typeface="Gill Sans" charset="0"/>
                <a:cs typeface="Gill Sans" charset="0"/>
              </a:rPr>
              <a:pPr/>
              <a:t>14</a:t>
            </a:fld>
            <a:endParaRPr lang="en-US" altLang="en-US" sz="16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400050" y="114300"/>
            <a:ext cx="12217400" cy="27051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dirty="0"/>
              <a:t>Need for both observation and interviewing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2819400"/>
            <a:ext cx="10477500" cy="5727700"/>
          </a:xfrm>
        </p:spPr>
        <p:txBody>
          <a:bodyPr/>
          <a:lstStyle/>
          <a:p>
            <a:pPr marL="698500" eaLnBrk="1" hangingPunct="1">
              <a:defRPr/>
            </a:pPr>
            <a:r>
              <a:rPr lang="en-US" altLang="x-none" dirty="0"/>
              <a:t>Interviewing:  What they say</a:t>
            </a:r>
          </a:p>
          <a:p>
            <a:pPr marL="1041400" lvl="1" eaLnBrk="1" hangingPunct="1">
              <a:defRPr/>
            </a:pPr>
            <a:r>
              <a:rPr lang="en-US" altLang="x-none" dirty="0"/>
              <a:t>Get them to think aloud while working</a:t>
            </a:r>
          </a:p>
          <a:p>
            <a:pPr marL="1041400" lvl="1" eaLnBrk="1" hangingPunct="1">
              <a:defRPr/>
            </a:pPr>
            <a:r>
              <a:rPr lang="en-US" altLang="x-none" dirty="0"/>
              <a:t>Narration can add “hidden” information </a:t>
            </a:r>
          </a:p>
          <a:p>
            <a:pPr marL="698500" eaLnBrk="1" hangingPunct="1">
              <a:defRPr/>
            </a:pPr>
            <a:r>
              <a:rPr lang="en-US" altLang="x-none" dirty="0"/>
              <a:t>Observing:  What they do</a:t>
            </a:r>
          </a:p>
          <a:p>
            <a:pPr marL="1041400" lvl="1" eaLnBrk="1" hangingPunct="1">
              <a:defRPr/>
            </a:pPr>
            <a:r>
              <a:rPr lang="en-US" altLang="x-none" dirty="0"/>
              <a:t>See actual behavior, which often differs from what they say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fld id="{DC05A2F8-CC8C-45D7-B4C9-EE5961C57925}" type="slidenum">
              <a:rPr lang="en-US" altLang="en-US" sz="1600">
                <a:solidFill>
                  <a:schemeClr val="tx1"/>
                </a:solidFill>
                <a:ea typeface="Gill Sans" charset="0"/>
                <a:cs typeface="Gill Sans" charset="0"/>
              </a:rPr>
              <a:pPr/>
              <a:t>15</a:t>
            </a:fld>
            <a:endParaRPr lang="en-US" altLang="en-US" sz="16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/>
              <a:t>Usage research data elicitation  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3489325"/>
            <a:ext cx="102616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fld id="{20D1A141-592A-4634-BDAD-F40BA352FF82}" type="slidenum">
              <a:rPr lang="en-US" altLang="en-US" sz="1600">
                <a:solidFill>
                  <a:schemeClr val="tx1"/>
                </a:solidFill>
                <a:ea typeface="Gill Sans" charset="0"/>
                <a:cs typeface="Gill Sans" charset="0"/>
              </a:rPr>
              <a:pPr/>
              <a:t>16</a:t>
            </a:fld>
            <a:endParaRPr lang="en-US" altLang="en-US" sz="16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Issues about your team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2362200"/>
            <a:ext cx="10477500" cy="6489700"/>
          </a:xfrm>
        </p:spPr>
        <p:txBody>
          <a:bodyPr/>
          <a:lstStyle/>
          <a:p>
            <a:pPr marL="698500" eaLnBrk="1" hangingPunct="1">
              <a:defRPr/>
            </a:pPr>
            <a:r>
              <a:rPr lang="en-US" altLang="x-none"/>
              <a:t>Decide how many people to send on visits</a:t>
            </a:r>
          </a:p>
          <a:p>
            <a:pPr marL="698500" eaLnBrk="1" hangingPunct="1">
              <a:defRPr/>
            </a:pPr>
            <a:r>
              <a:rPr lang="en-US" altLang="x-none"/>
              <a:t>UX people and other team members</a:t>
            </a:r>
          </a:p>
          <a:p>
            <a:pPr marL="698500" eaLnBrk="1" hangingPunct="1">
              <a:defRPr/>
            </a:pPr>
            <a:r>
              <a:rPr lang="en-US" altLang="x-none"/>
              <a:t>Set own limits on number of visits and number of team members </a:t>
            </a:r>
          </a:p>
          <a:p>
            <a:pPr marL="1041400" lvl="1" eaLnBrk="1" hangingPunct="1">
              <a:defRPr/>
            </a:pPr>
            <a:r>
              <a:rPr lang="en-US" altLang="x-none"/>
              <a:t>Depending on your budget and schedule</a:t>
            </a:r>
          </a:p>
          <a:p>
            <a:pPr marL="698500" eaLnBrk="1" hangingPunct="1">
              <a:defRPr/>
            </a:pPr>
            <a:r>
              <a:rPr lang="en-US" altLang="x-none"/>
              <a:t>Plan interview and observation strategy (who in team does what)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/>
              <a:t>Lining up right client and user 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fld id="{F321391D-FF31-4780-863F-E810AEB78FDD}" type="slidenum">
              <a:rPr lang="en-US" altLang="en-US" sz="1600">
                <a:solidFill>
                  <a:schemeClr val="tx1"/>
                </a:solidFill>
                <a:ea typeface="Gill Sans" charset="0"/>
                <a:cs typeface="Gill Sans" charset="0"/>
              </a:rPr>
              <a:pPr/>
              <a:t>17</a:t>
            </a:fld>
            <a:endParaRPr lang="en-US" altLang="en-US" sz="16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fld id="{F321391D-FF31-4780-863F-E810AEB78FDD}" type="slidenum">
              <a:rPr lang="en-US" altLang="en-US" sz="1600">
                <a:solidFill>
                  <a:schemeClr val="tx1"/>
                </a:solidFill>
                <a:ea typeface="Gill Sans" charset="0"/>
                <a:cs typeface="Gill Sans" charset="0"/>
              </a:rPr>
              <a:pPr/>
              <a:t>18</a:t>
            </a:fld>
            <a:endParaRPr lang="en-US" altLang="en-US" sz="16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25400" y="0"/>
            <a:ext cx="21844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dirty="0"/>
              <a:t>(1)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8000" y="2882900"/>
            <a:ext cx="10477500" cy="5727700"/>
          </a:xfrm>
        </p:spPr>
        <p:txBody>
          <a:bodyPr/>
          <a:lstStyle/>
          <a:p>
            <a:pPr marL="698500" eaLnBrk="1" hangingPunct="1">
              <a:defRPr/>
            </a:pPr>
            <a:r>
              <a:rPr lang="en-US" altLang="x-none" dirty="0"/>
              <a:t>Select and contact appropriate client management or users</a:t>
            </a:r>
          </a:p>
          <a:p>
            <a:pPr marL="1041400" lvl="1" eaLnBrk="1" hangingPunct="1">
              <a:defRPr/>
            </a:pPr>
            <a:r>
              <a:rPr lang="en-US" altLang="x-none" dirty="0"/>
              <a:t>Explain need for a visit: Can’t do this without them</a:t>
            </a:r>
          </a:p>
          <a:p>
            <a:pPr marL="1041400" lvl="1" eaLnBrk="1" hangingPunct="1">
              <a:defRPr/>
            </a:pPr>
            <a:r>
              <a:rPr lang="en-US" altLang="x-none" dirty="0"/>
              <a:t>Explain purpose of visit: To learn about their work activities</a:t>
            </a:r>
          </a:p>
          <a:p>
            <a:pPr marL="1041400" lvl="1" eaLnBrk="1" hangingPunct="1">
              <a:defRPr/>
            </a:pPr>
            <a:r>
              <a:rPr lang="en-US" altLang="x-none" dirty="0"/>
              <a:t>Explain approach: For them actually to do the work while you are there to observe</a:t>
            </a:r>
          </a:p>
          <a:p>
            <a:pPr marL="1041400" lvl="1" eaLnBrk="1" hangingPunct="1">
              <a:defRPr/>
            </a:pPr>
            <a:r>
              <a:rPr lang="en-US" altLang="x-none" dirty="0"/>
              <a:t>Obtain permission to observe and/or interview users at work</a:t>
            </a:r>
          </a:p>
        </p:txBody>
      </p:sp>
    </p:spTree>
    <p:extLst>
      <p:ext uri="{BB962C8B-B14F-4D97-AF65-F5344CB8AC3E}">
        <p14:creationId xmlns:p14="http://schemas.microsoft.com/office/powerpoint/2010/main" val="137338130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fld id="{CDFCEB15-94D2-4507-9F46-5F0F484968E0}" type="slidenum">
              <a:rPr lang="en-US" altLang="en-US" sz="1600">
                <a:solidFill>
                  <a:schemeClr val="tx1"/>
                </a:solidFill>
                <a:ea typeface="Gill Sans" charset="0"/>
                <a:cs typeface="Gill Sans" charset="0"/>
              </a:rPr>
              <a:pPr/>
              <a:t>19</a:t>
            </a:fld>
            <a:endParaRPr lang="en-US" altLang="en-US" sz="16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93559" y="1600200"/>
            <a:ext cx="11036300" cy="7162800"/>
          </a:xfrm>
        </p:spPr>
        <p:txBody>
          <a:bodyPr/>
          <a:lstStyle/>
          <a:p>
            <a:pPr marL="698500" eaLnBrk="1" hangingPunct="1">
              <a:defRPr/>
            </a:pPr>
            <a:r>
              <a:rPr lang="en-US" altLang="x-none" dirty="0"/>
              <a:t>Build rapport and trust</a:t>
            </a:r>
          </a:p>
          <a:p>
            <a:pPr marL="1041400" lvl="1" eaLnBrk="1" hangingPunct="1">
              <a:defRPr/>
            </a:pPr>
            <a:r>
              <a:rPr lang="en-US" altLang="x-none" dirty="0"/>
              <a:t>Guarantee personal and corporate confidentiality</a:t>
            </a:r>
          </a:p>
          <a:p>
            <a:pPr marL="1041400" lvl="1" eaLnBrk="1" hangingPunct="1">
              <a:defRPr/>
            </a:pPr>
            <a:r>
              <a:rPr lang="en-US" altLang="x-none" dirty="0"/>
              <a:t>Ensures freedom to speak out about problems  </a:t>
            </a:r>
          </a:p>
          <a:p>
            <a:pPr marL="698500" eaLnBrk="1" hangingPunct="1">
              <a:defRPr/>
            </a:pPr>
            <a:r>
              <a:rPr lang="en-US" altLang="x-none" dirty="0"/>
              <a:t>Explain that you want to see broadest representation of users and work</a:t>
            </a:r>
          </a:p>
          <a:p>
            <a:pPr marL="698500" eaLnBrk="1" hangingPunct="1">
              <a:defRPr/>
            </a:pPr>
            <a:r>
              <a:rPr lang="en-US" altLang="x-none" dirty="0"/>
              <a:t>Establish or negotiate various parameters</a:t>
            </a:r>
          </a:p>
          <a:p>
            <a:pPr marL="1041400" lvl="1" eaLnBrk="1" hangingPunct="1">
              <a:defRPr/>
            </a:pPr>
            <a:r>
              <a:rPr lang="en-US" altLang="x-none" dirty="0"/>
              <a:t>How often to visit?</a:t>
            </a:r>
          </a:p>
          <a:p>
            <a:pPr marL="1041400" lvl="1" eaLnBrk="1" hangingPunct="1">
              <a:defRPr/>
            </a:pPr>
            <a:r>
              <a:rPr lang="en-US" altLang="x-none" dirty="0"/>
              <a:t>How long you will/can be there per visit?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60D5E53-2891-6043-A657-68D6FB2247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" y="0"/>
            <a:ext cx="21844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dirty="0"/>
              <a:t>(2)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fld id="{58A4D341-9D02-45EF-92CD-6E1E8A493BB5}" type="slidenum">
              <a:rPr lang="en-US" altLang="en-US" sz="1600">
                <a:solidFill>
                  <a:schemeClr val="tx1"/>
                </a:solidFill>
                <a:ea typeface="Gill Sans" charset="0"/>
                <a:cs typeface="Gill Sans" charset="0"/>
              </a:rPr>
              <a:pPr/>
              <a:t>2</a:t>
            </a:fld>
            <a:endParaRPr lang="en-US" altLang="en-US" sz="16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99ED16-09A8-EB41-9C69-A81451215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20" y="0"/>
            <a:ext cx="12676159" cy="97536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fld id="{5C0BC1F2-9948-4C55-91C3-32D7E1945475}" type="slidenum">
              <a:rPr lang="en-US" altLang="en-US" sz="1600">
                <a:solidFill>
                  <a:schemeClr val="tx1"/>
                </a:solidFill>
                <a:ea typeface="Gill Sans" charset="0"/>
                <a:cs typeface="Gill Sans" charset="0"/>
              </a:rPr>
              <a:pPr/>
              <a:t>20</a:t>
            </a:fld>
            <a:endParaRPr lang="en-US" altLang="en-US" sz="16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2959100"/>
            <a:ext cx="10477500" cy="5727700"/>
          </a:xfrm>
        </p:spPr>
        <p:txBody>
          <a:bodyPr/>
          <a:lstStyle/>
          <a:p>
            <a:pPr marL="698500" eaLnBrk="1" hangingPunct="1">
              <a:defRPr/>
            </a:pPr>
            <a:r>
              <a:rPr lang="en-US" altLang="x-none" dirty="0"/>
              <a:t>How long for average individual interview?</a:t>
            </a:r>
          </a:p>
          <a:p>
            <a:pPr marL="698500" eaLnBrk="1" hangingPunct="1">
              <a:defRPr/>
            </a:pPr>
            <a:r>
              <a:rPr lang="en-US" altLang="x-none" dirty="0"/>
              <a:t>Maximum number of interviews per visit?</a:t>
            </a:r>
          </a:p>
          <a:p>
            <a:pPr marL="698500" eaLnBrk="1" hangingPunct="1">
              <a:defRPr/>
            </a:pPr>
            <a:r>
              <a:rPr lang="en-US" altLang="x-none" dirty="0"/>
              <a:t>Select and contact appropriate support people </a:t>
            </a:r>
          </a:p>
          <a:p>
            <a:pPr marL="1041400" lvl="1" eaLnBrk="1" hangingPunct="1">
              <a:defRPr/>
            </a:pPr>
            <a:r>
              <a:rPr lang="en-US" altLang="x-none" dirty="0"/>
              <a:t>Determined by management people</a:t>
            </a:r>
          </a:p>
          <a:p>
            <a:pPr marL="1041400" lvl="1" eaLnBrk="1" hangingPunct="1">
              <a:defRPr/>
            </a:pPr>
            <a:r>
              <a:rPr lang="en-US" altLang="x-none" dirty="0"/>
              <a:t>Arrange logistics for visits</a:t>
            </a:r>
          </a:p>
          <a:p>
            <a:pPr marL="698500" eaLnBrk="1" hangingPunct="1">
              <a:defRPr/>
            </a:pPr>
            <a:endParaRPr lang="en-US" altLang="x-none" dirty="0"/>
          </a:p>
          <a:p>
            <a:pPr marL="1041400" lvl="1" eaLnBrk="1" hangingPunct="1">
              <a:defRPr/>
            </a:pPr>
            <a:endParaRPr lang="en-US" altLang="x-none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A6CCC37-59CA-5849-99AD-41B6D1480E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" y="0"/>
            <a:ext cx="21844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dirty="0"/>
              <a:t>(3)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fld id="{93DD9D1A-A3B9-4358-A97B-1DFC6DDAA5B9}" type="slidenum">
              <a:rPr lang="en-US" altLang="en-US" sz="1600">
                <a:solidFill>
                  <a:schemeClr val="tx1"/>
                </a:solidFill>
                <a:ea typeface="Gill Sans" charset="0"/>
                <a:cs typeface="Gill Sans" charset="0"/>
              </a:rPr>
              <a:pPr/>
              <a:t>21</a:t>
            </a:fld>
            <a:endParaRPr lang="en-US" altLang="en-US" sz="16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97000" y="1981200"/>
            <a:ext cx="10477500" cy="6286500"/>
          </a:xfrm>
        </p:spPr>
        <p:txBody>
          <a:bodyPr/>
          <a:lstStyle/>
          <a:p>
            <a:pPr marL="698500" eaLnBrk="1" hangingPunct="1">
              <a:defRPr/>
            </a:pPr>
            <a:r>
              <a:rPr lang="en-US" altLang="x-none" dirty="0"/>
              <a:t>Identify appropriate people to meet, observe, and interview: customers, users</a:t>
            </a:r>
          </a:p>
          <a:p>
            <a:pPr marL="1041400" lvl="1" eaLnBrk="1" hangingPunct="1">
              <a:defRPr/>
            </a:pPr>
            <a:r>
              <a:rPr lang="en-US" altLang="x-none" dirty="0"/>
              <a:t>Especially frequent users, managers</a:t>
            </a:r>
          </a:p>
          <a:p>
            <a:pPr marL="1041400" lvl="1" eaLnBrk="1" hangingPunct="1">
              <a:defRPr/>
            </a:pPr>
            <a:r>
              <a:rPr lang="en-US" altLang="x-none" dirty="0"/>
              <a:t>Cover as many usage roles as possible</a:t>
            </a:r>
          </a:p>
          <a:p>
            <a:pPr marL="1384300" lvl="2" eaLnBrk="1" hangingPunct="1">
              <a:defRPr/>
            </a:pPr>
            <a:r>
              <a:rPr lang="en-US" altLang="x-none" dirty="0"/>
              <a:t>Usage role defined by the job, not the person</a:t>
            </a:r>
          </a:p>
          <a:p>
            <a:pPr marL="1384300" lvl="2" eaLnBrk="1" hangingPunct="1">
              <a:defRPr/>
            </a:pPr>
            <a:r>
              <a:rPr lang="en-US" altLang="x-none" dirty="0"/>
              <a:t>Examples: Ticket buyer, ticket seller  </a:t>
            </a:r>
          </a:p>
          <a:p>
            <a:pPr marL="1041400" lvl="1" eaLnBrk="1" hangingPunct="1">
              <a:defRPr/>
            </a:pPr>
            <a:r>
              <a:rPr lang="en-US" altLang="x-none" dirty="0"/>
              <a:t>What if you cannot find real users? 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BC8555E-AE47-2940-9FAB-6412492A25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" y="0"/>
            <a:ext cx="21844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dirty="0"/>
              <a:t>(4)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fld id="{55686ED8-4380-4BFC-9900-00F66B221723}" type="slidenum">
              <a:rPr lang="en-US" altLang="en-US" sz="1600">
                <a:solidFill>
                  <a:schemeClr val="tx1"/>
                </a:solidFill>
                <a:ea typeface="Gill Sans" charset="0"/>
                <a:cs typeface="Gill Sans" charset="0"/>
              </a:rPr>
              <a:pPr/>
              <a:t>22</a:t>
            </a:fld>
            <a:endParaRPr lang="en-US" altLang="en-US" sz="16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/>
              <a:t>Lining up the right environment 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88915" y="2895600"/>
            <a:ext cx="10477500" cy="5727700"/>
          </a:xfrm>
        </p:spPr>
        <p:txBody>
          <a:bodyPr/>
          <a:lstStyle/>
          <a:p>
            <a:pPr marL="698500" eaLnBrk="1" hangingPunct="1">
              <a:defRPr/>
            </a:pPr>
            <a:r>
              <a:rPr lang="en-US" altLang="x-none" dirty="0"/>
              <a:t>Plan visits to multiple sites if they exist</a:t>
            </a:r>
          </a:p>
          <a:p>
            <a:pPr marL="698500" eaLnBrk="1" hangingPunct="1">
              <a:defRPr/>
            </a:pPr>
            <a:r>
              <a:rPr lang="en-US" altLang="x-none" dirty="0"/>
              <a:t>Set up right conditions (real work context)</a:t>
            </a:r>
          </a:p>
          <a:p>
            <a:pPr marL="698500" eaLnBrk="1" hangingPunct="1">
              <a:defRPr/>
            </a:pPr>
            <a:r>
              <a:rPr lang="en-US" altLang="x-none" dirty="0"/>
              <a:t>Prepare a list of initial questions 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fld id="{E87875A4-9A4F-4D7D-8851-16A728FD0A51}" type="slidenum">
              <a:rPr lang="en-US" altLang="en-US" sz="1600">
                <a:solidFill>
                  <a:schemeClr val="tx1"/>
                </a:solidFill>
                <a:ea typeface="Gill Sans" charset="0"/>
                <a:cs typeface="Gill Sans" charset="0"/>
              </a:rPr>
              <a:pPr/>
              <a:t>23</a:t>
            </a:fld>
            <a:endParaRPr lang="en-US" altLang="en-US" sz="16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>
          <a:xfrm>
            <a:off x="946150" y="249677"/>
            <a:ext cx="111252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dirty="0"/>
              <a:t>Focus of data elicitation (1) 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2667000"/>
            <a:ext cx="10477500" cy="6616700"/>
          </a:xfrm>
        </p:spPr>
        <p:txBody>
          <a:bodyPr/>
          <a:lstStyle/>
          <a:p>
            <a:pPr marL="698500" eaLnBrk="1" hangingPunct="1">
              <a:defRPr/>
            </a:pPr>
            <a:r>
              <a:rPr lang="en-US" altLang="x-none" dirty="0"/>
              <a:t>Are we gathering data on an existing system or a new system?</a:t>
            </a:r>
          </a:p>
          <a:p>
            <a:pPr marL="1041400" lvl="1" eaLnBrk="1" hangingPunct="1">
              <a:defRPr/>
            </a:pPr>
            <a:r>
              <a:rPr lang="en-US" altLang="x-none" dirty="0"/>
              <a:t>You are thinking ahead about new system</a:t>
            </a:r>
          </a:p>
          <a:p>
            <a:pPr marL="1041400" lvl="1" eaLnBrk="1" hangingPunct="1">
              <a:defRPr/>
            </a:pPr>
            <a:r>
              <a:rPr lang="en-US" altLang="x-none" dirty="0"/>
              <a:t>But usage research inquiry is about the way things are done now</a:t>
            </a:r>
          </a:p>
          <a:p>
            <a:pPr marL="1384300" lvl="2" eaLnBrk="1" hangingPunct="1">
              <a:defRPr/>
            </a:pPr>
            <a:r>
              <a:rPr lang="en-US" altLang="x-none" dirty="0"/>
              <a:t>If you are gathering data on the new system, you are not doing data elicitation</a:t>
            </a:r>
          </a:p>
          <a:p>
            <a:pPr marL="1384300" lvl="2" eaLnBrk="1" hangingPunct="1">
              <a:defRPr/>
            </a:pPr>
            <a:r>
              <a:rPr lang="en-US" altLang="x-none" dirty="0"/>
              <a:t>You are doing requirements (this happens a lot; just be aware)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fld id="{3F28057F-8287-4C03-A7BC-F38A489E742F}" type="slidenum">
              <a:rPr lang="en-US" altLang="en-US" sz="1600">
                <a:solidFill>
                  <a:schemeClr val="tx1"/>
                </a:solidFill>
                <a:ea typeface="Gill Sans" charset="0"/>
                <a:cs typeface="Gill Sans" charset="0"/>
              </a:rPr>
              <a:pPr/>
              <a:t>24</a:t>
            </a:fld>
            <a:endParaRPr lang="en-US" altLang="en-US" sz="16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xfrm>
            <a:off x="996950" y="330200"/>
            <a:ext cx="110236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dirty="0"/>
              <a:t>Focus of data elicitation (2) 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98500" eaLnBrk="1" hangingPunct="1"/>
            <a:r>
              <a:rPr lang="en-US" altLang="en-US"/>
              <a:t>However, if the proposed new product/system is different enough from the old</a:t>
            </a:r>
          </a:p>
          <a:p>
            <a:pPr marL="1041400" lvl="1" eaLnBrk="1" hangingPunct="1"/>
            <a:r>
              <a:rPr lang="en-US" altLang="en-US"/>
              <a:t>At end of each data elicitation session can ask:</a:t>
            </a:r>
          </a:p>
          <a:p>
            <a:pPr marL="1041400" lvl="1" eaLnBrk="1" hangingPunct="1"/>
            <a:r>
              <a:rPr lang="en-US" altLang="en-US" i="1"/>
              <a:t>“In what ways might you want to use the features of the proposed new product/system?”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During visit: Collecting user work activity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fld id="{4A3E9A21-3AC1-4D49-B35E-AE38EF2DA427}" type="slidenum">
              <a:rPr lang="en-US" altLang="en-US" sz="1600">
                <a:solidFill>
                  <a:schemeClr val="tx1"/>
                </a:solidFill>
                <a:ea typeface="Gill Sans" charset="0"/>
                <a:cs typeface="Gill Sans" charset="0"/>
              </a:rPr>
              <a:pPr/>
              <a:t>25</a:t>
            </a:fld>
            <a:endParaRPr lang="en-US" altLang="en-US" sz="16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fld id="{4A3E9A21-3AC1-4D49-B35E-AE38EF2DA427}" type="slidenum">
              <a:rPr lang="en-US" altLang="en-US" sz="1600">
                <a:solidFill>
                  <a:schemeClr val="tx1"/>
                </a:solidFill>
                <a:ea typeface="Gill Sans" charset="0"/>
                <a:cs typeface="Gill Sans" charset="0"/>
              </a:rPr>
              <a:pPr/>
              <a:t>26</a:t>
            </a:fld>
            <a:endParaRPr lang="en-US" altLang="en-US" sz="16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54200" y="1981200"/>
            <a:ext cx="10477500" cy="6489700"/>
          </a:xfrm>
        </p:spPr>
        <p:txBody>
          <a:bodyPr/>
          <a:lstStyle/>
          <a:p>
            <a:pPr marL="698500" eaLnBrk="1" hangingPunct="1">
              <a:defRPr/>
            </a:pPr>
            <a:r>
              <a:rPr lang="en-US" altLang="x-none" dirty="0"/>
              <a:t>When you first arrive</a:t>
            </a:r>
          </a:p>
          <a:p>
            <a:pPr marL="1041400" lvl="1" eaLnBrk="1" hangingPunct="1">
              <a:defRPr/>
            </a:pPr>
            <a:r>
              <a:rPr lang="en-US" altLang="x-none" dirty="0"/>
              <a:t>Meet client, manager, administrator, or supervisor</a:t>
            </a:r>
          </a:p>
          <a:p>
            <a:pPr marL="1041400" lvl="1" eaLnBrk="1" hangingPunct="1">
              <a:defRPr/>
            </a:pPr>
            <a:r>
              <a:rPr lang="en-US" altLang="x-none" dirty="0"/>
              <a:t>Keep building trust and rapport</a:t>
            </a:r>
          </a:p>
          <a:p>
            <a:pPr marL="698500" eaLnBrk="1" hangingPunct="1">
              <a:defRPr/>
            </a:pPr>
            <a:r>
              <a:rPr lang="en-US" altLang="x-none" dirty="0"/>
              <a:t>Remember goal</a:t>
            </a:r>
          </a:p>
          <a:p>
            <a:pPr marL="1041400" lvl="1" eaLnBrk="1" hangingPunct="1">
              <a:defRPr/>
            </a:pPr>
            <a:r>
              <a:rPr lang="en-US" altLang="x-none" dirty="0"/>
              <a:t>Don’t ask users what they want or need</a:t>
            </a:r>
          </a:p>
          <a:p>
            <a:pPr marL="1384300" lvl="2" eaLnBrk="1" hangingPunct="1">
              <a:defRPr/>
            </a:pPr>
            <a:r>
              <a:rPr lang="en-US" altLang="x-none" i="1" dirty="0"/>
              <a:t>“If I had asked people what they wanted, they would have said, faster horses”</a:t>
            </a:r>
            <a:r>
              <a:rPr lang="en-US" altLang="x-none" dirty="0"/>
              <a:t> — Henry Ford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9972823-826C-B445-8440-9D4A112842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" y="0"/>
            <a:ext cx="21844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dirty="0"/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60848771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fld id="{74BC042E-C11B-486D-A2BD-CD1A07B62CE0}" type="slidenum">
              <a:rPr lang="en-US" altLang="en-US" sz="1600">
                <a:solidFill>
                  <a:schemeClr val="tx1"/>
                </a:solidFill>
                <a:ea typeface="Gill Sans" charset="0"/>
                <a:cs typeface="Gill Sans" charset="0"/>
              </a:rPr>
              <a:pPr/>
              <a:t>27</a:t>
            </a:fld>
            <a:endParaRPr lang="en-US" altLang="en-US" sz="16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4812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549400" y="1981200"/>
            <a:ext cx="10477500" cy="6502400"/>
          </a:xfrm>
        </p:spPr>
        <p:txBody>
          <a:bodyPr/>
          <a:lstStyle/>
          <a:p>
            <a:pPr marL="698500" eaLnBrk="1" hangingPunct="1">
              <a:defRPr/>
            </a:pPr>
            <a:r>
              <a:rPr lang="en-US" altLang="x-none" dirty="0"/>
              <a:t>Observe users in own work context</a:t>
            </a:r>
          </a:p>
          <a:p>
            <a:pPr marL="698500" eaLnBrk="1" hangingPunct="1">
              <a:defRPr/>
            </a:pPr>
            <a:r>
              <a:rPr lang="en-US" altLang="x-none" dirty="0"/>
              <a:t>Ask users about how they do their work</a:t>
            </a:r>
          </a:p>
          <a:p>
            <a:pPr marL="1041400" lvl="1" eaLnBrk="1" hangingPunct="1">
              <a:defRPr/>
            </a:pPr>
            <a:r>
              <a:rPr lang="en-US" altLang="x-none" dirty="0"/>
              <a:t>“Think aloud” data elicitation technique </a:t>
            </a:r>
          </a:p>
          <a:p>
            <a:pPr marL="698500" eaLnBrk="1" hangingPunct="1">
              <a:defRPr/>
            </a:pPr>
            <a:r>
              <a:rPr lang="en-US" altLang="x-none" dirty="0"/>
              <a:t>Form partnerships with users</a:t>
            </a:r>
          </a:p>
          <a:p>
            <a:pPr marL="698500" eaLnBrk="1" hangingPunct="1">
              <a:defRPr/>
            </a:pPr>
            <a:r>
              <a:rPr lang="en-US" altLang="x-none" dirty="0"/>
              <a:t>User is “expert” (in the work domain)</a:t>
            </a:r>
          </a:p>
          <a:p>
            <a:pPr marL="698500" eaLnBrk="1" hangingPunct="1">
              <a:defRPr/>
            </a:pPr>
            <a:r>
              <a:rPr lang="en-US" altLang="x-none" dirty="0"/>
              <a:t>You are the person from outside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E9181917-5E80-DE44-89DB-9D7ECED157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" y="0"/>
            <a:ext cx="21844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dirty="0"/>
              <a:t>(2)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448128"/>
            <a:ext cx="11277600" cy="5727700"/>
          </a:xfrm>
        </p:spPr>
        <p:txBody>
          <a:bodyPr/>
          <a:lstStyle/>
          <a:p>
            <a:r>
              <a:rPr lang="en-US" dirty="0"/>
              <a:t>Stream-of-consciousness notes</a:t>
            </a:r>
          </a:p>
          <a:p>
            <a:pPr lvl="1"/>
            <a:r>
              <a:rPr lang="en-US" dirty="0"/>
              <a:t>Capture what is happening</a:t>
            </a:r>
          </a:p>
          <a:p>
            <a:r>
              <a:rPr lang="en-US" dirty="0"/>
              <a:t>Hand-written are often best (think “police detective”)</a:t>
            </a:r>
          </a:p>
          <a:p>
            <a:pPr lvl="1"/>
            <a:r>
              <a:rPr lang="en-US" dirty="0"/>
              <a:t>Laptop can be a hindrance, distraction</a:t>
            </a:r>
          </a:p>
          <a:p>
            <a:pPr lvl="1"/>
            <a:r>
              <a:rPr lang="en-US" dirty="0"/>
              <a:t>No video recording, for many reasons</a:t>
            </a:r>
          </a:p>
          <a:p>
            <a:pPr lvl="1"/>
            <a:r>
              <a:rPr lang="en-US" dirty="0"/>
              <a:t>Possible audio notes to yourself</a:t>
            </a:r>
          </a:p>
          <a:p>
            <a:r>
              <a:rPr lang="en-US" altLang="x-none" dirty="0"/>
              <a:t>Digital photos of physical layout, users doing their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95E4-425A-4529-9B30-4168A31BB04A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06B45CA-5FA4-9342-A2D0-0FB52CC957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" y="0"/>
            <a:ext cx="21844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dirty="0"/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224470254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fld id="{FF3B1C2B-82B4-4E89-AB67-50330CBEF2BE}" type="slidenum">
              <a:rPr lang="en-US" altLang="en-US" sz="1600">
                <a:solidFill>
                  <a:schemeClr val="tx1"/>
                </a:solidFill>
                <a:ea typeface="Gill Sans" charset="0"/>
                <a:cs typeface="Gill Sans" charset="0"/>
              </a:rPr>
              <a:pPr/>
              <a:t>29</a:t>
            </a:fld>
            <a:endParaRPr lang="en-US" altLang="en-US" sz="16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16050" y="2438400"/>
            <a:ext cx="11303000" cy="5727700"/>
          </a:xfrm>
        </p:spPr>
        <p:txBody>
          <a:bodyPr/>
          <a:lstStyle/>
          <a:p>
            <a:pPr marL="698500" eaLnBrk="1" hangingPunct="1">
              <a:defRPr/>
            </a:pPr>
            <a:r>
              <a:rPr lang="en-US" altLang="x-none" dirty="0"/>
              <a:t>Sketch diagrams of physical layout</a:t>
            </a:r>
          </a:p>
          <a:p>
            <a:pPr marL="698500" eaLnBrk="1" hangingPunct="1">
              <a:defRPr/>
            </a:pPr>
            <a:r>
              <a:rPr lang="en-US" altLang="x-none" dirty="0"/>
              <a:t>Collect artifacts of the work practice (e.g., forms that flow through the system)</a:t>
            </a:r>
          </a:p>
          <a:p>
            <a:pPr marL="698500" eaLnBrk="1" hangingPunct="1">
              <a:defRPr/>
            </a:pPr>
            <a:r>
              <a:rPr lang="en-US" altLang="x-none" dirty="0"/>
              <a:t>How to be a good usage research data gatherer</a:t>
            </a:r>
          </a:p>
          <a:p>
            <a:pPr marL="1041400" lvl="1" eaLnBrk="1" hangingPunct="1">
              <a:defRPr/>
            </a:pPr>
            <a:r>
              <a:rPr lang="en-US" altLang="x-none" dirty="0"/>
              <a:t>Be a listener</a:t>
            </a:r>
          </a:p>
          <a:p>
            <a:pPr marL="1384300" lvl="2" eaLnBrk="1" hangingPunct="1">
              <a:defRPr/>
            </a:pPr>
            <a:r>
              <a:rPr lang="en-US" altLang="x-none" dirty="0"/>
              <a:t>Usually do not offer your opinions about what users might need</a:t>
            </a:r>
          </a:p>
          <a:p>
            <a:pPr marL="1384300" lvl="2" eaLnBrk="1" hangingPunct="1">
              <a:defRPr/>
            </a:pPr>
            <a:r>
              <a:rPr lang="en-US" altLang="x-none" dirty="0"/>
              <a:t>Do not lead user or introduce your own perspectives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3A1C388-FD37-7A41-8D31-69766C75C8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" y="0"/>
            <a:ext cx="21844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dirty="0"/>
              <a:t>(4)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fld id="{7AF235B4-5C42-4AC7-8D19-32DBA01E3B43}" type="slidenum">
              <a:rPr lang="en-US" altLang="en-US" sz="1600">
                <a:solidFill>
                  <a:schemeClr val="tx1"/>
                </a:solidFill>
                <a:ea typeface="Gill Sans" charset="0"/>
                <a:cs typeface="Gill Sans" charset="0"/>
              </a:rPr>
              <a:pPr/>
              <a:t>3</a:t>
            </a:fld>
            <a:endParaRPr lang="en-US" altLang="en-US" sz="16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Usage research (1) 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2387600"/>
            <a:ext cx="10477500" cy="6832600"/>
          </a:xfrm>
        </p:spPr>
        <p:txBody>
          <a:bodyPr/>
          <a:lstStyle/>
          <a:p>
            <a:pPr marL="698500" eaLnBrk="1" hangingPunct="1">
              <a:defRPr/>
            </a:pPr>
            <a:r>
              <a:rPr lang="en-US" altLang="x-none" dirty="0"/>
              <a:t>To understand customer’s work practice </a:t>
            </a:r>
          </a:p>
          <a:p>
            <a:pPr marL="698500" eaLnBrk="1" hangingPunct="1">
              <a:defRPr/>
            </a:pPr>
            <a:r>
              <a:rPr lang="en-US" altLang="x-none" dirty="0"/>
              <a:t>To inform design/redesign </a:t>
            </a:r>
          </a:p>
          <a:p>
            <a:pPr marL="1041400" lvl="1" eaLnBrk="1" hangingPunct="1">
              <a:defRPr/>
            </a:pPr>
            <a:r>
              <a:rPr lang="en-US" altLang="x-none" dirty="0"/>
              <a:t>To improve work practice and construct and/or improve system designs to support it</a:t>
            </a:r>
          </a:p>
          <a:p>
            <a:pPr marL="698500" eaLnBrk="1" hangingPunct="1">
              <a:defRPr/>
            </a:pPr>
            <a:r>
              <a:rPr lang="en-US" altLang="x-none" dirty="0"/>
              <a:t>Usage research is major UX method for the Understand Needs lifecycle activity </a:t>
            </a:r>
          </a:p>
          <a:p>
            <a:pPr marL="1041400" lvl="1" eaLnBrk="1" hangingPunct="1">
              <a:defRPr/>
            </a:pPr>
            <a:r>
              <a:rPr lang="en-US" altLang="x-none" dirty="0"/>
              <a:t>Gather detailed descriptions of customer or user work practice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fld id="{B31AF063-4776-4E87-BFAB-2FC24AA52C48}" type="slidenum">
              <a:rPr lang="en-US" altLang="en-US" sz="1600">
                <a:solidFill>
                  <a:schemeClr val="tx1"/>
                </a:solidFill>
                <a:ea typeface="Gill Sans" charset="0"/>
                <a:cs typeface="Gill Sans" charset="0"/>
              </a:rPr>
              <a:pPr/>
              <a:t>30</a:t>
            </a:fld>
            <a:endParaRPr lang="en-US" altLang="en-US" sz="16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1295400"/>
            <a:ext cx="11303000" cy="8077200"/>
          </a:xfrm>
        </p:spPr>
        <p:txBody>
          <a:bodyPr/>
          <a:lstStyle/>
          <a:p>
            <a:pPr marL="1041400" lvl="1" eaLnBrk="1" hangingPunct="1">
              <a:defRPr/>
            </a:pPr>
            <a:r>
              <a:rPr lang="en-US" altLang="x-none" dirty="0"/>
              <a:t>Do not expect every user to have same view of work domain and work</a:t>
            </a:r>
          </a:p>
          <a:p>
            <a:pPr marL="1041400" lvl="1" eaLnBrk="1" hangingPunct="1"/>
            <a:r>
              <a:rPr lang="en-US" altLang="en-US" dirty="0"/>
              <a:t>Ask questions about differences and find ways to combine to get “truth”</a:t>
            </a:r>
          </a:p>
          <a:p>
            <a:pPr marL="1041400" lvl="1" eaLnBrk="1" hangingPunct="1"/>
            <a:r>
              <a:rPr lang="en-US" altLang="en-US" dirty="0"/>
              <a:t>Capture details as they occur</a:t>
            </a:r>
          </a:p>
          <a:p>
            <a:pPr marL="1384300" lvl="2" eaLnBrk="1" hangingPunct="1"/>
            <a:r>
              <a:rPr lang="en-US" altLang="en-US" dirty="0"/>
              <a:t>Do not wait and try to remember it later</a:t>
            </a:r>
          </a:p>
          <a:p>
            <a:pPr marL="1384300" lvl="2" eaLnBrk="1" hangingPunct="1"/>
            <a:r>
              <a:rPr lang="en-US" altLang="en-US" dirty="0"/>
              <a:t>Follow leads</a:t>
            </a:r>
          </a:p>
          <a:p>
            <a:pPr marL="1384300" lvl="2" eaLnBrk="1" hangingPunct="1"/>
            <a:r>
              <a:rPr lang="en-US" altLang="en-US" dirty="0"/>
              <a:t>Collect “clues” </a:t>
            </a:r>
          </a:p>
          <a:p>
            <a:pPr marL="1384300" lvl="2" eaLnBrk="1" hangingPunct="1"/>
            <a:r>
              <a:rPr lang="en-US" altLang="en-US" dirty="0"/>
              <a:t>Be ready to adapt, modify, explore, and branch out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8AC18CC-FCE7-E743-9A20-7C33E62758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" y="0"/>
            <a:ext cx="21844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dirty="0"/>
              <a:t>(5)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fld id="{6BF5F74F-16D4-4ED0-AC0E-D1558843C4C0}" type="slidenum">
              <a:rPr lang="en-US" altLang="en-US" sz="1600">
                <a:solidFill>
                  <a:schemeClr val="tx1"/>
                </a:solidFill>
                <a:ea typeface="Gill Sans" charset="0"/>
                <a:cs typeface="Gill Sans" charset="0"/>
              </a:rPr>
              <a:pPr/>
              <a:t>31</a:t>
            </a:fld>
            <a:endParaRPr lang="en-US" altLang="en-US" sz="16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44600" y="1828800"/>
            <a:ext cx="10871200" cy="7023100"/>
          </a:xfrm>
        </p:spPr>
        <p:txBody>
          <a:bodyPr/>
          <a:lstStyle/>
          <a:p>
            <a:pPr marL="1041400" lvl="1" eaLnBrk="1" hangingPunct="1"/>
            <a:r>
              <a:rPr lang="en-US" altLang="en-US" dirty="0"/>
              <a:t>Be an effective data ferret or detective</a:t>
            </a:r>
          </a:p>
          <a:p>
            <a:pPr marL="1384300" lvl="2" eaLnBrk="1" hangingPunct="1"/>
            <a:r>
              <a:rPr lang="en-US" altLang="en-US" dirty="0"/>
              <a:t>Discover, extract, “tease out” </a:t>
            </a:r>
          </a:p>
          <a:p>
            <a:pPr marL="1041400" lvl="1" eaLnBrk="1" hangingPunct="1"/>
            <a:r>
              <a:rPr lang="en-US" altLang="en-US" dirty="0"/>
              <a:t>Pay attention to information needs of users</a:t>
            </a:r>
          </a:p>
          <a:p>
            <a:pPr marL="1041400" lvl="1" eaLnBrk="1" hangingPunct="1"/>
            <a:r>
              <a:rPr lang="en-US" altLang="en-US" dirty="0"/>
              <a:t>What about design ideas that crop up with users?</a:t>
            </a:r>
          </a:p>
          <a:p>
            <a:pPr marL="1041400" lvl="1" eaLnBrk="1" hangingPunct="1"/>
            <a:r>
              <a:rPr lang="en-US" altLang="en-US" dirty="0"/>
              <a:t>What about analyst and designer ideas that crop up?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0E186A6-CE67-E542-AF07-516FFC52E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0"/>
            <a:ext cx="2184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8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PingFang SC Regular" charset="-122"/>
                <a:cs typeface="PingFang SC Regular" charset="-122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PingFang SC Regular" charset="-122"/>
                <a:cs typeface="PingFang SC Regular" charset="-122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PingFang SC Regular" charset="-122"/>
                <a:cs typeface="PingFang SC Regular" charset="-122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PingFang SC Regular" charset="-122"/>
                <a:cs typeface="PingFang SC Regular" charset="-122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PingFang SC Regular" charset="-122"/>
                <a:cs typeface="PingFang SC Regular" charset="-122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PingFang SC Regular" charset="-122"/>
                <a:cs typeface="PingFang SC Regular" charset="-122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PingFang SC Regular" charset="-122"/>
                <a:cs typeface="PingFang SC Regular" charset="-122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PingFang SC Regular" charset="-122"/>
                <a:cs typeface="PingFang SC Regular" charset="-122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x-none" dirty="0"/>
              <a:t>(6)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457200"/>
            <a:ext cx="10477500" cy="2438400"/>
          </a:xfrm>
        </p:spPr>
        <p:txBody>
          <a:bodyPr/>
          <a:lstStyle/>
          <a:p>
            <a:r>
              <a:rPr lang="en-US" dirty="0"/>
              <a:t>Look For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8716" y="3124200"/>
            <a:ext cx="10477500" cy="5727700"/>
          </a:xfrm>
        </p:spPr>
        <p:txBody>
          <a:bodyPr/>
          <a:lstStyle/>
          <a:p>
            <a:r>
              <a:rPr lang="en-US" dirty="0"/>
              <a:t>Surprises</a:t>
            </a:r>
          </a:p>
          <a:p>
            <a:r>
              <a:rPr lang="en-US" dirty="0"/>
              <a:t>Problem areas and barriers to performance </a:t>
            </a:r>
          </a:p>
          <a:p>
            <a:r>
              <a:rPr lang="en-US" dirty="0"/>
              <a:t>Emotional and social aspects</a:t>
            </a:r>
          </a:p>
          <a:p>
            <a:r>
              <a:rPr lang="en-US" dirty="0"/>
              <a:t>Meaningfulness (long-term emotional impact) in work or play practice </a:t>
            </a:r>
          </a:p>
          <a:p>
            <a:r>
              <a:rPr lang="en-US" dirty="0"/>
              <a:t>Opportunities for “shadowing”</a:t>
            </a:r>
          </a:p>
          <a:p>
            <a:pPr lvl="1"/>
            <a:r>
              <a:rPr lang="en-US" dirty="0"/>
              <a:t>Document the customer journey</a:t>
            </a:r>
          </a:p>
          <a:p>
            <a:pPr lvl="1"/>
            <a:r>
              <a:rPr lang="en-US" dirty="0"/>
              <a:t>Example: Being processed within a large health organization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95E4-425A-4529-9B30-4168A31BB04A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90904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fld id="{72886072-AC02-46C3-9E6A-CA98C27C2FEA}" type="slidenum">
              <a:rPr lang="en-US" altLang="en-US" sz="1600">
                <a:solidFill>
                  <a:schemeClr val="tx1"/>
                </a:solidFill>
                <a:ea typeface="Gill Sans" charset="0"/>
                <a:cs typeface="Gill Sans" charset="0"/>
              </a:rPr>
              <a:pPr/>
              <a:t>33</a:t>
            </a:fld>
            <a:endParaRPr lang="en-US" altLang="en-US" sz="16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/>
              <a:t>Anticipating modeling needs in data elicitation 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3035300"/>
            <a:ext cx="10477500" cy="5727700"/>
          </a:xfrm>
        </p:spPr>
        <p:txBody>
          <a:bodyPr/>
          <a:lstStyle/>
          <a:p>
            <a:pPr marL="698500" eaLnBrk="1" hangingPunct="1"/>
            <a:r>
              <a:rPr lang="en-US" altLang="en-US" dirty="0"/>
              <a:t>Many of the data models will already be started</a:t>
            </a:r>
          </a:p>
          <a:p>
            <a:pPr marL="698500" eaLnBrk="1" hangingPunct="1"/>
            <a:r>
              <a:rPr lang="en-US" altLang="en-US" dirty="0"/>
              <a:t>Instead of writing data notes for these, just add to the model (or start the model)</a:t>
            </a:r>
          </a:p>
          <a:p>
            <a:pPr marL="698500" eaLnBrk="1" hangingPunct="1"/>
            <a:r>
              <a:rPr lang="en-US" altLang="en-US" dirty="0"/>
              <a:t>Example: Add an arc to a flow diagram</a:t>
            </a:r>
          </a:p>
        </p:txBody>
      </p:sp>
    </p:spTree>
    <p:extLst>
      <p:ext uri="{BB962C8B-B14F-4D97-AF65-F5344CB8AC3E}">
        <p14:creationId xmlns:p14="http://schemas.microsoft.com/office/powerpoint/2010/main" val="79229332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fld id="{B335ACF8-F14B-475F-8081-8187BEB3818B}" type="slidenum">
              <a:rPr lang="en-US" altLang="en-US" sz="1600">
                <a:solidFill>
                  <a:schemeClr val="tx1"/>
                </a:solidFill>
                <a:ea typeface="Gill Sans" charset="0"/>
                <a:cs typeface="Gill Sans" charset="0"/>
              </a:rPr>
              <a:pPr/>
              <a:t>34</a:t>
            </a:fld>
            <a:endParaRPr lang="en-US" altLang="en-US" sz="16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pic>
        <p:nvPicPr>
          <p:cNvPr id="45058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401" y="4077240"/>
            <a:ext cx="8793163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/>
              <a:t>Anticipating modeling needs in data elicitation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2768600"/>
            <a:ext cx="10477500" cy="3505200"/>
          </a:xfrm>
        </p:spPr>
        <p:txBody>
          <a:bodyPr/>
          <a:lstStyle/>
          <a:p>
            <a:pPr marL="698500" eaLnBrk="1" hangingPunct="1">
              <a:defRPr/>
            </a:pPr>
            <a:r>
              <a:rPr lang="en-US" altLang="x-none" dirty="0"/>
              <a:t>Examples continued </a:t>
            </a:r>
          </a:p>
          <a:p>
            <a:pPr marL="1041400" lvl="1" eaLnBrk="1" hangingPunct="1">
              <a:defRPr/>
            </a:pPr>
            <a:r>
              <a:rPr lang="en-US" altLang="x-none" dirty="0"/>
              <a:t>Flow model</a:t>
            </a:r>
          </a:p>
          <a:p>
            <a:pPr marL="1384300" lvl="2" eaLnBrk="1" hangingPunct="1">
              <a:defRPr/>
            </a:pPr>
            <a:r>
              <a:rPr lang="en-US" altLang="x-none" dirty="0"/>
              <a:t>Sketch as diagram </a:t>
            </a:r>
          </a:p>
        </p:txBody>
      </p:sp>
      <p:sp>
        <p:nvSpPr>
          <p:cNvPr id="45062" name="Text Box 5"/>
          <p:cNvSpPr txBox="1">
            <a:spLocks noChangeArrowheads="1"/>
          </p:cNvSpPr>
          <p:nvPr/>
        </p:nvSpPr>
        <p:spPr bwMode="auto">
          <a:xfrm>
            <a:off x="12573000" y="9309100"/>
            <a:ext cx="2921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fontAlgn="ctr">
              <a:spcBef>
                <a:spcPts val="2300"/>
              </a:spcBef>
              <a:buSzPct val="171000"/>
              <a:buFont typeface="Gill Sans" charset="0"/>
              <a:buChar char="•"/>
              <a:defRPr sz="38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1003300" indent="-444500" fontAlgn="ctr">
              <a:spcBef>
                <a:spcPts val="2300"/>
              </a:spcBef>
              <a:buSzPct val="171000"/>
              <a:buFont typeface="Gill Sans" charset="0"/>
              <a:buChar char="•"/>
              <a:defRPr sz="38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346200" indent="-444500" fontAlgn="ctr">
              <a:spcBef>
                <a:spcPts val="2300"/>
              </a:spcBef>
              <a:buSzPct val="171000"/>
              <a:buFont typeface="Gill Sans" charset="0"/>
              <a:buChar char="•"/>
              <a:defRPr sz="38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701800" indent="-444500" fontAlgn="ctr">
              <a:spcBef>
                <a:spcPts val="2300"/>
              </a:spcBef>
              <a:buSzPct val="171000"/>
              <a:buFont typeface="Gill Sans" charset="0"/>
              <a:buChar char="•"/>
              <a:defRPr sz="38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44700" indent="-444500" fontAlgn="ctr">
              <a:spcBef>
                <a:spcPts val="2300"/>
              </a:spcBef>
              <a:buSzPct val="171000"/>
              <a:buFont typeface="Gill Sans" charset="0"/>
              <a:buChar char="•"/>
              <a:defRPr sz="38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01900" indent="-444500" eaLnBrk="0" fontAlgn="ctr" hangingPunct="0">
              <a:spcBef>
                <a:spcPts val="2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8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59100" indent="-444500" eaLnBrk="0" fontAlgn="ctr" hangingPunct="0">
              <a:spcBef>
                <a:spcPts val="2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8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16300" indent="-444500" eaLnBrk="0" fontAlgn="ctr" hangingPunct="0">
              <a:spcBef>
                <a:spcPts val="2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8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73500" indent="-444500" eaLnBrk="0" fontAlgn="ctr" hangingPunct="0">
              <a:spcBef>
                <a:spcPts val="2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8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buSzTx/>
              <a:buFontTx/>
              <a:buNone/>
            </a:pPr>
            <a:fld id="{ECD340E3-B2B4-4A59-94A3-5558EFF8839A}" type="slidenum">
              <a:rPr lang="en-US" altLang="en-US" sz="1600">
                <a:ea typeface="Gill Sans" charset="0"/>
                <a:cs typeface="Gill Sans" charset="0"/>
              </a:rPr>
              <a:pPr algn="ctr" eaLnBrk="1" fontAlgn="base" hangingPunct="1">
                <a:spcBef>
                  <a:spcPct val="0"/>
                </a:spcBef>
                <a:buSzTx/>
                <a:buFontTx/>
                <a:buNone/>
              </a:pPr>
              <a:t>34</a:t>
            </a:fld>
            <a:endParaRPr lang="en-US" altLang="en-US" sz="1600"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57641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228600"/>
            <a:ext cx="10477500" cy="2438400"/>
          </a:xfrm>
        </p:spPr>
        <p:txBody>
          <a:bodyPr/>
          <a:lstStyle/>
          <a:p>
            <a:r>
              <a:rPr lang="en-US" dirty="0"/>
              <a:t>Information categories for data models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3187700"/>
            <a:ext cx="10477500" cy="5727700"/>
          </a:xfrm>
        </p:spPr>
        <p:txBody>
          <a:bodyPr/>
          <a:lstStyle/>
          <a:p>
            <a:r>
              <a:rPr lang="en-US" dirty="0"/>
              <a:t>User work roles: Jobs users perform </a:t>
            </a:r>
          </a:p>
          <a:p>
            <a:r>
              <a:rPr lang="en-US" dirty="0"/>
              <a:t>User personas: Specific user characteristics</a:t>
            </a:r>
          </a:p>
          <a:p>
            <a:r>
              <a:rPr lang="en-US" dirty="0"/>
              <a:t>Inputs to user stories: Narratives describing features, capabilities</a:t>
            </a:r>
          </a:p>
          <a:p>
            <a:r>
              <a:rPr lang="en-US" dirty="0"/>
              <a:t>Work practice artifacts: Information and other things users employ, manipulate, share</a:t>
            </a:r>
          </a:p>
          <a:p>
            <a:pPr lvl="1"/>
            <a:r>
              <a:rPr lang="en-US" dirty="0"/>
              <a:t>Examples: Menus, order forms, work orders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95E4-425A-4529-9B30-4168A31BB04A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20951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76200"/>
            <a:ext cx="10477500" cy="2438400"/>
          </a:xfrm>
        </p:spPr>
        <p:txBody>
          <a:bodyPr/>
          <a:lstStyle/>
          <a:p>
            <a:r>
              <a:rPr lang="en-US" dirty="0"/>
              <a:t>Information categories for data models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3187700"/>
            <a:ext cx="10883900" cy="5727700"/>
          </a:xfrm>
        </p:spPr>
        <p:txBody>
          <a:bodyPr/>
          <a:lstStyle/>
          <a:p>
            <a:r>
              <a:rPr lang="en-US" dirty="0"/>
              <a:t>Flow of information and artifacts: Note how information and artifacts flow among user roles and parts of system (e.g., a central database)</a:t>
            </a:r>
          </a:p>
          <a:p>
            <a:r>
              <a:rPr lang="en-US" dirty="0"/>
              <a:t>User tasks: Task structure and task sequencing descriptions (task steps)</a:t>
            </a:r>
          </a:p>
          <a:p>
            <a:r>
              <a:rPr lang="en-US" dirty="0"/>
              <a:t>Physical work environment: Descriptions, photos of work environment</a:t>
            </a:r>
          </a:p>
          <a:p>
            <a:r>
              <a:rPr lang="en-US" dirty="0"/>
              <a:t>Information architecture: Information objects users access, manipulate, share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95E4-425A-4529-9B30-4168A31BB04A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44772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fld id="{DA98F5B3-7563-4D3D-985A-BE73BCDC5FEA}" type="slidenum">
              <a:rPr lang="en-US" altLang="en-US" sz="1600">
                <a:solidFill>
                  <a:schemeClr val="tx1"/>
                </a:solidFill>
                <a:ea typeface="Gill Sans" charset="0"/>
                <a:cs typeface="Gill Sans" charset="0"/>
              </a:rPr>
              <a:pPr/>
              <a:t>37</a:t>
            </a:fld>
            <a:endParaRPr lang="en-US" altLang="en-US" sz="16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996950" y="304800"/>
            <a:ext cx="110236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dirty="0"/>
              <a:t>Anticipating modeling needs in data elicitation (1) 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2921000"/>
            <a:ext cx="10477500" cy="6451600"/>
          </a:xfrm>
        </p:spPr>
        <p:txBody>
          <a:bodyPr/>
          <a:lstStyle/>
          <a:p>
            <a:pPr marL="698500" eaLnBrk="1" hangingPunct="1">
              <a:defRPr/>
            </a:pPr>
            <a:r>
              <a:rPr lang="en-US" altLang="x-none" sz="3600" dirty="0"/>
              <a:t>Example: Identify user work roles </a:t>
            </a:r>
          </a:p>
          <a:p>
            <a:pPr marL="1041400" lvl="1" eaLnBrk="1" hangingPunct="1">
              <a:defRPr/>
            </a:pPr>
            <a:r>
              <a:rPr lang="en-US" altLang="x-none" sz="3600" dirty="0"/>
              <a:t>User work role is a job, not a person</a:t>
            </a:r>
          </a:p>
          <a:p>
            <a:pPr marL="1041400" lvl="1" eaLnBrk="1" hangingPunct="1">
              <a:defRPr/>
            </a:pPr>
            <a:r>
              <a:rPr lang="en-US" altLang="x-none" sz="3600" dirty="0"/>
              <a:t>For user work role model, identify:</a:t>
            </a:r>
          </a:p>
          <a:p>
            <a:pPr marL="1384300" lvl="2" eaLnBrk="1" hangingPunct="1">
              <a:defRPr/>
            </a:pPr>
            <a:r>
              <a:rPr lang="en-US" altLang="x-none" sz="3600" dirty="0"/>
              <a:t>User work (or play) roles as early as possible (Example: ticket seller)</a:t>
            </a:r>
          </a:p>
          <a:p>
            <a:pPr marL="1384300" lvl="2" eaLnBrk="1" hangingPunct="1">
              <a:defRPr/>
            </a:pPr>
            <a:r>
              <a:rPr lang="en-US" altLang="x-none" sz="3600" dirty="0"/>
              <a:t>Any sub-roles (Example: student ticket buyer)</a:t>
            </a:r>
          </a:p>
          <a:p>
            <a:pPr marL="1384300" lvl="2" eaLnBrk="1" hangingPunct="1">
              <a:defRPr/>
            </a:pPr>
            <a:r>
              <a:rPr lang="en-US" altLang="x-none" sz="3600" dirty="0"/>
              <a:t>User class characteristics (descriptions of people who can fill the corresponding role)</a:t>
            </a:r>
          </a:p>
        </p:txBody>
      </p:sp>
    </p:spTree>
    <p:extLst>
      <p:ext uri="{BB962C8B-B14F-4D97-AF65-F5344CB8AC3E}">
        <p14:creationId xmlns:p14="http://schemas.microsoft.com/office/powerpoint/2010/main" val="155630067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fld id="{1126819D-C9CB-4490-B15A-9E9DBB8A325B}" type="slidenum">
              <a:rPr lang="en-US" altLang="en-US" sz="1600">
                <a:solidFill>
                  <a:schemeClr val="tx1"/>
                </a:solidFill>
                <a:ea typeface="Gill Sans" charset="0"/>
                <a:cs typeface="Gill Sans" charset="0"/>
              </a:rPr>
              <a:pPr/>
              <a:t>38</a:t>
            </a:fld>
            <a:endParaRPr lang="en-US" altLang="en-US" sz="16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996950" y="344791"/>
            <a:ext cx="110236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dirty="0"/>
              <a:t>Anticipating modeling needs in data elicitation (2) 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98500" eaLnBrk="1" hangingPunct="1">
              <a:defRPr/>
            </a:pPr>
            <a:r>
              <a:rPr lang="en-US" altLang="x-none" dirty="0"/>
              <a:t>Identify key tasks</a:t>
            </a:r>
          </a:p>
          <a:p>
            <a:pPr marL="1041400" lvl="1" eaLnBrk="1" hangingPunct="1">
              <a:defRPr/>
            </a:pPr>
            <a:r>
              <a:rPr lang="en-US" altLang="x-none" dirty="0"/>
              <a:t>Hierarchical task structure</a:t>
            </a:r>
          </a:p>
          <a:p>
            <a:pPr marL="1041400" lvl="1" eaLnBrk="1" hangingPunct="1">
              <a:defRPr/>
            </a:pPr>
            <a:r>
              <a:rPr lang="en-US" altLang="x-none" dirty="0"/>
              <a:t>Task interaction sequences </a:t>
            </a:r>
          </a:p>
        </p:txBody>
      </p:sp>
    </p:spTree>
    <p:extLst>
      <p:ext uri="{BB962C8B-B14F-4D97-AF65-F5344CB8AC3E}">
        <p14:creationId xmlns:p14="http://schemas.microsoft.com/office/powerpoint/2010/main" val="78574273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pPr>
              <a:defRPr/>
            </a:pPr>
            <a:fld id="{4F39EF3F-0225-4DCD-B1EE-5850F7AAF067}" type="slidenum">
              <a:rPr lang="en-US" altLang="en-US" sz="1600" smtClean="0">
                <a:solidFill>
                  <a:schemeClr val="tx1"/>
                </a:solidFill>
                <a:ea typeface="Gill Sans" charset="0"/>
                <a:cs typeface="Gill Sans" charset="0"/>
              </a:rPr>
              <a:pPr>
                <a:defRPr/>
              </a:pPr>
              <a:t>39</a:t>
            </a:fld>
            <a:endParaRPr lang="en-US" altLang="en-US" sz="16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101600" y="0"/>
            <a:ext cx="116459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dirty="0"/>
              <a:t>Rapid methods for data elicitation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2489200"/>
            <a:ext cx="10477500" cy="6896100"/>
          </a:xfrm>
        </p:spPr>
        <p:txBody>
          <a:bodyPr/>
          <a:lstStyle/>
          <a:p>
            <a:pPr marL="698500" eaLnBrk="1" hangingPunct="1">
              <a:defRPr/>
            </a:pPr>
            <a:r>
              <a:rPr lang="en-US" altLang="x-none" sz="3600" dirty="0"/>
              <a:t>Not every project needs high rigor</a:t>
            </a:r>
          </a:p>
          <a:p>
            <a:pPr marL="1041400" lvl="1" eaLnBrk="1" hangingPunct="1">
              <a:defRPr/>
            </a:pPr>
            <a:r>
              <a:rPr lang="en-US" altLang="x-none" sz="3600" dirty="0"/>
              <a:t>Less needed in product perspective </a:t>
            </a:r>
          </a:p>
          <a:p>
            <a:pPr marL="1041400" lvl="1" eaLnBrk="1" hangingPunct="1">
              <a:defRPr/>
            </a:pPr>
            <a:r>
              <a:rPr lang="en-US" altLang="x-none" sz="3600" dirty="0"/>
              <a:t>Over time, diminished need for rigor in UX field</a:t>
            </a:r>
          </a:p>
          <a:p>
            <a:pPr marL="1384300" lvl="2" eaLnBrk="1" hangingPunct="1">
              <a:defRPr/>
            </a:pPr>
            <a:r>
              <a:rPr lang="en-US" altLang="x-none" sz="3600" dirty="0"/>
              <a:t>Our craft is maturing</a:t>
            </a:r>
          </a:p>
          <a:p>
            <a:pPr marL="698500" eaLnBrk="1" hangingPunct="1">
              <a:defRPr/>
            </a:pPr>
            <a:r>
              <a:rPr lang="en-US" altLang="x-none" sz="3600" dirty="0"/>
              <a:t>Principle of UX design work: Always work as fast as conditions permit</a:t>
            </a:r>
          </a:p>
          <a:p>
            <a:pPr marL="1041400" lvl="1" eaLnBrk="1" hangingPunct="1">
              <a:defRPr/>
            </a:pPr>
            <a:r>
              <a:rPr lang="en-US" altLang="x-none" sz="3600" dirty="0"/>
              <a:t>Do just what contributes to project goals</a:t>
            </a:r>
          </a:p>
          <a:p>
            <a:pPr marL="1041400" lvl="1" eaLnBrk="1" hangingPunct="1">
              <a:defRPr/>
            </a:pPr>
            <a:r>
              <a:rPr lang="en-US" altLang="x-none" sz="3600" dirty="0"/>
              <a:t>Working faster avoids waste and reduces costs</a:t>
            </a:r>
          </a:p>
        </p:txBody>
      </p:sp>
    </p:spTree>
    <p:extLst>
      <p:ext uri="{BB962C8B-B14F-4D97-AF65-F5344CB8AC3E}">
        <p14:creationId xmlns:p14="http://schemas.microsoft.com/office/powerpoint/2010/main" val="158064878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fld id="{E7BE9789-1467-4129-9E61-00657CE90255}" type="slidenum">
              <a:rPr lang="en-US" altLang="en-US" sz="1600">
                <a:solidFill>
                  <a:schemeClr val="tx1"/>
                </a:solidFill>
                <a:ea typeface="Gill Sans" charset="0"/>
                <a:cs typeface="Gill Sans" charset="0"/>
              </a:rPr>
              <a:pPr/>
              <a:t>4</a:t>
            </a:fld>
            <a:endParaRPr lang="en-US" altLang="en-US" sz="16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Usage research (2) 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98500" eaLnBrk="1" hangingPunct="1">
              <a:defRPr/>
            </a:pPr>
            <a:r>
              <a:rPr lang="en-US" altLang="x-none" dirty="0"/>
              <a:t>Not about “requirements” in traditional sense</a:t>
            </a:r>
          </a:p>
          <a:p>
            <a:pPr marL="698500" eaLnBrk="1" hangingPunct="1">
              <a:defRPr/>
            </a:pPr>
            <a:r>
              <a:rPr lang="en-US" altLang="x-none" dirty="0"/>
              <a:t>Not asking users what they want or need </a:t>
            </a:r>
          </a:p>
          <a:p>
            <a:pPr marL="698500" eaLnBrk="1" hangingPunct="1">
              <a:defRPr/>
            </a:pPr>
            <a:r>
              <a:rPr lang="en-US" altLang="x-none" dirty="0"/>
              <a:t>Rather, it’s the difficult task of understanding user’s work in context</a:t>
            </a:r>
          </a:p>
          <a:p>
            <a:pPr marL="1041400" lvl="1" eaLnBrk="1" hangingPunct="1">
              <a:defRPr/>
            </a:pPr>
            <a:r>
              <a:rPr lang="en-US" altLang="x-none" dirty="0"/>
              <a:t>How works gets done, what the breakdowns are, etc. 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pPr>
              <a:defRPr/>
            </a:pPr>
            <a:fld id="{F60FCF93-CFAF-4675-B537-BDD7A8FE76E3}" type="slidenum">
              <a:rPr lang="en-US" altLang="en-US" sz="1600" smtClean="0">
                <a:solidFill>
                  <a:schemeClr val="tx1"/>
                </a:solidFill>
                <a:ea typeface="Gill Sans" charset="0"/>
                <a:cs typeface="Gill Sans" charset="0"/>
              </a:rPr>
              <a:pPr>
                <a:defRPr/>
              </a:pPr>
              <a:t>40</a:t>
            </a:fld>
            <a:endParaRPr lang="en-US" altLang="en-US" sz="16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330200" y="254000"/>
            <a:ext cx="122555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dirty="0"/>
              <a:t>Abbreviations of rigorous data elicitation methods (1)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3416300"/>
            <a:ext cx="10477500" cy="5727700"/>
          </a:xfrm>
        </p:spPr>
        <p:txBody>
          <a:bodyPr/>
          <a:lstStyle/>
          <a:p>
            <a:pPr marL="698500" eaLnBrk="1" hangingPunct="1">
              <a:defRPr/>
            </a:pPr>
            <a:r>
              <a:rPr lang="en-US" altLang="x-none" dirty="0"/>
              <a:t>Interview and observe fewer users</a:t>
            </a:r>
          </a:p>
          <a:p>
            <a:pPr marL="1041400" lvl="1" eaLnBrk="1" hangingPunct="1">
              <a:defRPr/>
            </a:pPr>
            <a:r>
              <a:rPr lang="en-US" altLang="x-none" dirty="0"/>
              <a:t>Fewer but more experienced users</a:t>
            </a:r>
          </a:p>
          <a:p>
            <a:pPr marL="1041400" lvl="1" eaLnBrk="1" hangingPunct="1">
              <a:defRPr/>
            </a:pPr>
            <a:r>
              <a:rPr lang="en-US" altLang="x-none" dirty="0"/>
              <a:t>Get the most out of each session</a:t>
            </a:r>
          </a:p>
          <a:p>
            <a:pPr marL="698500" eaLnBrk="1" hangingPunct="1">
              <a:defRPr/>
            </a:pPr>
            <a:r>
              <a:rPr lang="en-US" altLang="x-none" dirty="0"/>
              <a:t>Make fewer client visits</a:t>
            </a:r>
          </a:p>
          <a:p>
            <a:pPr marL="698500" eaLnBrk="1" hangingPunct="1">
              <a:defRPr/>
            </a:pPr>
            <a:r>
              <a:rPr lang="en-US" altLang="x-none" dirty="0"/>
              <a:t>Take fewer and more efficient data notes</a:t>
            </a:r>
          </a:p>
          <a:p>
            <a:pPr marL="1041400" lvl="1" eaLnBrk="1" hangingPunct="1">
              <a:defRPr/>
            </a:pPr>
            <a:r>
              <a:rPr lang="en-US" altLang="x-none" dirty="0"/>
              <a:t>Only the really important ones</a:t>
            </a:r>
          </a:p>
          <a:p>
            <a:pPr marL="1041400" lvl="1" eaLnBrk="1" hangingPunct="1">
              <a:defRPr/>
            </a:pPr>
            <a:r>
              <a:rPr lang="en-US" altLang="x-none" dirty="0"/>
              <a:t>Increased efficiency, usually without downside</a:t>
            </a:r>
          </a:p>
        </p:txBody>
      </p:sp>
    </p:spTree>
    <p:extLst>
      <p:ext uri="{BB962C8B-B14F-4D97-AF65-F5344CB8AC3E}">
        <p14:creationId xmlns:p14="http://schemas.microsoft.com/office/powerpoint/2010/main" val="174092209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pPr>
              <a:defRPr/>
            </a:pPr>
            <a:fld id="{C38B12EE-F324-40EA-87CA-4226557DA4B9}" type="slidenum">
              <a:rPr lang="en-US" altLang="en-US" sz="1600" smtClean="0">
                <a:solidFill>
                  <a:schemeClr val="tx1"/>
                </a:solidFill>
                <a:ea typeface="Gill Sans" charset="0"/>
                <a:cs typeface="Gill Sans" charset="0"/>
              </a:rPr>
              <a:pPr>
                <a:defRPr/>
              </a:pPr>
              <a:t>41</a:t>
            </a:fld>
            <a:endParaRPr lang="en-US" altLang="en-US" sz="16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330200" y="254000"/>
            <a:ext cx="122555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dirty="0"/>
              <a:t>Alternative to rigorous data elicitation methods (2)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3263900"/>
            <a:ext cx="10477500" cy="5727700"/>
          </a:xfrm>
        </p:spPr>
        <p:txBody>
          <a:bodyPr/>
          <a:lstStyle/>
          <a:p>
            <a:pPr marL="698500" eaLnBrk="1" hangingPunct="1">
              <a:defRPr/>
            </a:pPr>
            <a:r>
              <a:rPr lang="en-US" altLang="x-none" dirty="0"/>
              <a:t>Use other data sources</a:t>
            </a:r>
          </a:p>
          <a:p>
            <a:pPr marL="1041400" lvl="1" eaLnBrk="1" hangingPunct="1">
              <a:defRPr/>
            </a:pPr>
            <a:r>
              <a:rPr lang="en-US" altLang="x-none" dirty="0"/>
              <a:t>Be your own domain expert</a:t>
            </a:r>
          </a:p>
          <a:p>
            <a:pPr marL="1384300" lvl="2" eaLnBrk="1" hangingPunct="1">
              <a:defRPr/>
            </a:pPr>
            <a:r>
              <a:rPr lang="en-US" altLang="x-none" dirty="0"/>
              <a:t>If you have the experience and knowledge</a:t>
            </a:r>
          </a:p>
          <a:p>
            <a:pPr marL="1041400" lvl="1" eaLnBrk="1" hangingPunct="1">
              <a:defRPr/>
            </a:pPr>
            <a:r>
              <a:rPr lang="en-US" altLang="x-none" dirty="0"/>
              <a:t>Subject-matter expert (SME) interviews</a:t>
            </a:r>
          </a:p>
          <a:p>
            <a:pPr marL="1384300" lvl="2" eaLnBrk="1" hangingPunct="1">
              <a:defRPr/>
            </a:pPr>
            <a:r>
              <a:rPr lang="en-US" altLang="x-none" dirty="0"/>
              <a:t>Especially if access to real users is limited</a:t>
            </a:r>
          </a:p>
        </p:txBody>
      </p:sp>
    </p:spTree>
    <p:extLst>
      <p:ext uri="{BB962C8B-B14F-4D97-AF65-F5344CB8AC3E}">
        <p14:creationId xmlns:p14="http://schemas.microsoft.com/office/powerpoint/2010/main" val="403484260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fld id="{AB0850F1-1608-4ED9-AB15-AD134F5FC31D}" type="slidenum">
              <a:rPr lang="en-US" altLang="en-US" sz="1600">
                <a:solidFill>
                  <a:schemeClr val="tx1"/>
                </a:solidFill>
                <a:ea typeface="Gill Sans" charset="0"/>
                <a:cs typeface="Gill Sans" charset="0"/>
              </a:rPr>
              <a:pPr/>
              <a:t>42</a:t>
            </a:fld>
            <a:endParaRPr lang="en-US" altLang="en-US" sz="16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/>
              <a:t>Wrap it up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98500" eaLnBrk="1" hangingPunct="1">
              <a:defRPr/>
            </a:pPr>
            <a:r>
              <a:rPr lang="en-US" altLang="x-none"/>
              <a:t>Do not overstay your welcome</a:t>
            </a:r>
          </a:p>
          <a:p>
            <a:pPr marL="698500" eaLnBrk="1" hangingPunct="1">
              <a:defRPr/>
            </a:pPr>
            <a:r>
              <a:rPr lang="en-US" altLang="x-none"/>
              <a:t>Be efficient, get what you need, and get out of their way</a:t>
            </a:r>
          </a:p>
          <a:p>
            <a:pPr marL="698500" eaLnBrk="1" hangingPunct="1">
              <a:defRPr/>
            </a:pPr>
            <a:r>
              <a:rPr lang="en-US" altLang="x-none"/>
              <a:t>Limit interviews to no more than two hours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fld id="{1EA5D799-AC52-4EA3-9B68-6486962BBC8F}" type="slidenum">
              <a:rPr lang="en-US" altLang="en-US" sz="1600">
                <a:solidFill>
                  <a:schemeClr val="tx1"/>
                </a:solidFill>
                <a:ea typeface="Gill Sans" charset="0"/>
                <a:cs typeface="Gill Sans" charset="0"/>
              </a:rPr>
              <a:pPr/>
              <a:t>43</a:t>
            </a:fld>
            <a:endParaRPr lang="en-US" altLang="en-US" sz="16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59393" name="Rectangle 1"/>
          <p:cNvSpPr>
            <a:spLocks noGrp="1" noChangeArrowheads="1"/>
          </p:cNvSpPr>
          <p:nvPr>
            <p:ph type="title"/>
          </p:nvPr>
        </p:nvSpPr>
        <p:spPr>
          <a:xfrm>
            <a:off x="908050" y="304800"/>
            <a:ext cx="11201400" cy="2794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dirty="0"/>
              <a:t>Example for in-class exercises: The SmartFridge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3556000"/>
            <a:ext cx="10477500" cy="5727700"/>
          </a:xfrm>
        </p:spPr>
        <p:txBody>
          <a:bodyPr/>
          <a:lstStyle/>
          <a:p>
            <a:pPr marL="698500" eaLnBrk="1" hangingPunct="1">
              <a:defRPr/>
            </a:pPr>
            <a:r>
              <a:rPr lang="en-US" altLang="x-none"/>
              <a:t>This is the team project for you in several upcoming in-class exercises</a:t>
            </a:r>
          </a:p>
          <a:p>
            <a:pPr marL="698500" eaLnBrk="1" hangingPunct="1">
              <a:defRPr/>
            </a:pPr>
            <a:r>
              <a:rPr lang="en-US" altLang="x-none"/>
              <a:t>Think of the lowly refrigerator in your kitchen</a:t>
            </a:r>
          </a:p>
          <a:p>
            <a:pPr marL="698500" eaLnBrk="1" hangingPunct="1">
              <a:defRPr/>
            </a:pPr>
            <a:r>
              <a:rPr lang="en-US" altLang="x-none"/>
              <a:t>Think of the potential for UX design if the fridge could be connected to the Internet 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In-class exercise: Usage research data elicitation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fld id="{4D5A0844-166A-4321-A946-7285D6CDDAB9}" type="slidenum">
              <a:rPr lang="en-US" altLang="en-US" sz="1600">
                <a:solidFill>
                  <a:schemeClr val="tx1"/>
                </a:solidFill>
                <a:ea typeface="Gill Sans" charset="0"/>
                <a:cs typeface="Gill Sans" charset="0"/>
              </a:rPr>
              <a:pPr/>
              <a:t>44</a:t>
            </a:fld>
            <a:endParaRPr lang="en-US" altLang="en-US" sz="16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fld id="{4D5A0844-166A-4321-A946-7285D6CDDAB9}" type="slidenum">
              <a:rPr lang="en-US" altLang="en-US" sz="1600">
                <a:solidFill>
                  <a:schemeClr val="tx1"/>
                </a:solidFill>
                <a:ea typeface="Gill Sans" charset="0"/>
                <a:cs typeface="Gill Sans" charset="0"/>
              </a:rPr>
              <a:pPr/>
              <a:t>45</a:t>
            </a:fld>
            <a:endParaRPr lang="en-US" altLang="en-US" sz="16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1828800"/>
            <a:ext cx="11023600" cy="7391400"/>
          </a:xfrm>
        </p:spPr>
        <p:txBody>
          <a:bodyPr/>
          <a:lstStyle/>
          <a:p>
            <a:pPr marL="698500" eaLnBrk="1" hangingPunct="1">
              <a:defRPr/>
            </a:pPr>
            <a:r>
              <a:rPr lang="en-US" altLang="x-none" dirty="0"/>
              <a:t>Break team into two sub-teams: The interviewers (say, 3 people) and the representative users (say, 2 or 3 people)</a:t>
            </a:r>
          </a:p>
          <a:p>
            <a:pPr marL="698500" eaLnBrk="1" hangingPunct="1">
              <a:defRPr/>
            </a:pPr>
            <a:r>
              <a:rPr lang="en-US" altLang="x-none" dirty="0"/>
              <a:t>The interviewers should ask the interviewees to recollect their usage of refrigerators</a:t>
            </a:r>
          </a:p>
          <a:p>
            <a:pPr marL="1041400" lvl="1" eaLnBrk="1" hangingPunct="1">
              <a:defRPr/>
            </a:pPr>
            <a:r>
              <a:rPr lang="en-US" altLang="x-none" dirty="0"/>
              <a:t>Focus on context, breakdowns, key tasks, ecology, and so on</a:t>
            </a:r>
          </a:p>
          <a:p>
            <a:pPr marL="698500" eaLnBrk="1" hangingPunct="1">
              <a:defRPr/>
            </a:pPr>
            <a:r>
              <a:rPr lang="en-US" altLang="x-none" dirty="0"/>
              <a:t>Ask them to think about how that usage fits into the context of the rest of their lives, at home and outside the home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F37FAD3-C18E-BA47-8AF8-31CE41A74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0"/>
            <a:ext cx="2184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8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PingFang SC Regular" charset="-122"/>
                <a:cs typeface="PingFang SC Regular" charset="-122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PingFang SC Regular" charset="-122"/>
                <a:cs typeface="PingFang SC Regular" charset="-122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PingFang SC Regular" charset="-122"/>
                <a:cs typeface="PingFang SC Regular" charset="-122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PingFang SC Regular" charset="-122"/>
                <a:cs typeface="PingFang SC Regular" charset="-122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PingFang SC Regular" charset="-122"/>
                <a:cs typeface="PingFang SC Regular" charset="-122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PingFang SC Regular" charset="-122"/>
                <a:cs typeface="PingFang SC Regular" charset="-122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PingFang SC Regular" charset="-122"/>
                <a:cs typeface="PingFang SC Regular" charset="-122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PingFang SC Regular" charset="-122"/>
                <a:cs typeface="PingFang SC Regular" charset="-122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x-none" dirty="0"/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180144033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fld id="{C6EF62EC-ADB5-4DFB-A07B-68FD5C419CDC}" type="slidenum">
              <a:rPr lang="en-US" altLang="en-US" sz="1600">
                <a:solidFill>
                  <a:schemeClr val="tx1"/>
                </a:solidFill>
                <a:ea typeface="Gill Sans" charset="0"/>
                <a:cs typeface="Gill Sans" charset="0"/>
              </a:rPr>
              <a:pPr/>
              <a:t>46</a:t>
            </a:fld>
            <a:endParaRPr lang="en-US" altLang="en-US" sz="16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20800" y="2286000"/>
            <a:ext cx="10477500" cy="6299200"/>
          </a:xfrm>
        </p:spPr>
        <p:txBody>
          <a:bodyPr/>
          <a:lstStyle/>
          <a:p>
            <a:pPr marL="698500" eaLnBrk="1" hangingPunct="1">
              <a:defRPr/>
            </a:pPr>
            <a:r>
              <a:rPr lang="en-US" altLang="x-none" dirty="0"/>
              <a:t>This is a case where you should ask about how they might want to use the proposed new product/system, too</a:t>
            </a:r>
          </a:p>
          <a:p>
            <a:pPr marL="698500" eaLnBrk="1" hangingPunct="1">
              <a:defRPr/>
            </a:pPr>
            <a:r>
              <a:rPr lang="en-US" altLang="x-none" dirty="0"/>
              <a:t>Look especially for any emotional impact data and look at long-term usage, not just short snapshots of usage.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048C519-9ED1-354B-9073-3B1364F0A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0"/>
            <a:ext cx="2184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8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PingFang SC Regular" charset="-122"/>
                <a:cs typeface="PingFang SC Regular" charset="-122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PingFang SC Regular" charset="-122"/>
                <a:cs typeface="PingFang SC Regular" charset="-122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PingFang SC Regular" charset="-122"/>
                <a:cs typeface="PingFang SC Regular" charset="-122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PingFang SC Regular" charset="-122"/>
                <a:cs typeface="PingFang SC Regular" charset="-122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PingFang SC Regular" charset="-122"/>
                <a:cs typeface="PingFang SC Regular" charset="-122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PingFang SC Regular" charset="-122"/>
                <a:cs typeface="PingFang SC Regular" charset="-122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PingFang SC Regular" charset="-122"/>
                <a:cs typeface="PingFang SC Regular" charset="-122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PingFang SC Regular" charset="-122"/>
                <a:cs typeface="PingFang SC Regular" charset="-122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x-none" dirty="0"/>
              <a:t>(2)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fld id="{CE3D429C-7C47-42DE-BB00-A1E80C90A749}" type="slidenum">
              <a:rPr lang="en-US" altLang="en-US" sz="1600">
                <a:solidFill>
                  <a:schemeClr val="tx1"/>
                </a:solidFill>
                <a:ea typeface="Gill Sans" charset="0"/>
                <a:cs typeface="Gill Sans" charset="0"/>
              </a:rPr>
              <a:pPr/>
              <a:t>47</a:t>
            </a:fld>
            <a:endParaRPr lang="en-US" altLang="en-US" sz="16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2209800"/>
            <a:ext cx="10477500" cy="7162800"/>
          </a:xfrm>
        </p:spPr>
        <p:txBody>
          <a:bodyPr/>
          <a:lstStyle/>
          <a:p>
            <a:pPr marL="698500" eaLnBrk="1" hangingPunct="1">
              <a:defRPr/>
            </a:pPr>
            <a:r>
              <a:rPr lang="en-US" altLang="x-none" sz="3600" dirty="0"/>
              <a:t>During the interviews, take raw data notes on paper or a laptop</a:t>
            </a:r>
          </a:p>
          <a:p>
            <a:pPr marL="1041400" lvl="1" eaLnBrk="1" hangingPunct="1">
              <a:defRPr/>
            </a:pPr>
            <a:r>
              <a:rPr lang="en-US" altLang="x-none" sz="3600" dirty="0"/>
              <a:t>Take as many “finished” work activity notes as possible (skip the raw data)</a:t>
            </a:r>
          </a:p>
          <a:p>
            <a:pPr marL="1041400" lvl="1" eaLnBrk="1" hangingPunct="1">
              <a:defRPr/>
            </a:pPr>
            <a:r>
              <a:rPr lang="en-US" altLang="x-none" sz="3600" dirty="0"/>
              <a:t>In anticipation of the later conversion of your raw contextual data into separate work activity notes, keep your raw data notes modular </a:t>
            </a:r>
          </a:p>
          <a:p>
            <a:pPr marL="1041400" lvl="1" eaLnBrk="1" hangingPunct="1">
              <a:defRPr/>
            </a:pPr>
            <a:r>
              <a:rPr lang="en-US" altLang="x-none" sz="3600" dirty="0"/>
              <a:t>Use short sentences, each with a single thought or fact or point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D6BEBBE-D97E-324A-AC09-7DA4FA742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0"/>
            <a:ext cx="2184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8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PingFang SC Regular" charset="-122"/>
                <a:cs typeface="PingFang SC Regular" charset="-122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PingFang SC Regular" charset="-122"/>
                <a:cs typeface="PingFang SC Regular" charset="-122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PingFang SC Regular" charset="-122"/>
                <a:cs typeface="PingFang SC Regular" charset="-122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PingFang SC Regular" charset="-122"/>
                <a:cs typeface="PingFang SC Regular" charset="-122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PingFang SC Regular" charset="-122"/>
                <a:cs typeface="PingFang SC Regular" charset="-122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PingFang SC Regular" charset="-122"/>
                <a:cs typeface="PingFang SC Regular" charset="-122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PingFang SC Regular" charset="-122"/>
                <a:cs typeface="PingFang SC Regular" charset="-122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PingFang SC Regular" charset="-122"/>
                <a:cs typeface="PingFang SC Regular" charset="-122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x-none" dirty="0"/>
              <a:t>(3)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fld id="{0EFC3AF0-8448-486F-8524-EFF2FBBED12D}" type="slidenum">
              <a:rPr lang="en-US" altLang="en-US" sz="1600">
                <a:solidFill>
                  <a:schemeClr val="tx1"/>
                </a:solidFill>
                <a:ea typeface="Gill Sans" charset="0"/>
                <a:cs typeface="Gill Sans" charset="0"/>
              </a:rPr>
              <a:pPr/>
              <a:t>48</a:t>
            </a:fld>
            <a:endParaRPr lang="en-US" altLang="en-US" sz="16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1600200"/>
            <a:ext cx="10477500" cy="7315200"/>
          </a:xfrm>
        </p:spPr>
        <p:txBody>
          <a:bodyPr/>
          <a:lstStyle/>
          <a:p>
            <a:pPr marL="698500" eaLnBrk="1" hangingPunct="1">
              <a:defRPr/>
            </a:pPr>
            <a:r>
              <a:rPr lang="en-US" altLang="x-none" dirty="0"/>
              <a:t>After class, continue to interview more people outside your team and outside the class, to get more data points</a:t>
            </a:r>
          </a:p>
          <a:p>
            <a:pPr marL="1041400" lvl="1" eaLnBrk="1" hangingPunct="1">
              <a:defRPr/>
            </a:pPr>
            <a:r>
              <a:rPr lang="en-US" altLang="x-none" dirty="0"/>
              <a:t>Your team should have up to 100 different raw data points </a:t>
            </a:r>
          </a:p>
          <a:p>
            <a:pPr marL="1041400" lvl="1" eaLnBrk="1" hangingPunct="1">
              <a:defRPr/>
            </a:pPr>
            <a:r>
              <a:rPr lang="en-US" altLang="x-none" dirty="0"/>
              <a:t>Don’t over-do it; it’s just an exercise</a:t>
            </a:r>
          </a:p>
          <a:p>
            <a:pPr marL="698500" eaLnBrk="1" hangingPunct="1">
              <a:defRPr/>
            </a:pPr>
            <a:r>
              <a:rPr lang="en-US" altLang="x-none" dirty="0"/>
              <a:t>Write the essence of each note on a single Post-it “sticky” note (supplied)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130EEF63-6EF6-0D43-8E50-07FFB560A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0"/>
            <a:ext cx="2184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8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PingFang SC Regular" charset="-122"/>
                <a:cs typeface="PingFang SC Regular" charset="-122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PingFang SC Regular" charset="-122"/>
                <a:cs typeface="PingFang SC Regular" charset="-122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PingFang SC Regular" charset="-122"/>
                <a:cs typeface="PingFang SC Regular" charset="-122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PingFang SC Regular" charset="-122"/>
                <a:cs typeface="PingFang SC Regular" charset="-122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PingFang SC Regular" charset="-122"/>
                <a:cs typeface="PingFang SC Regular" charset="-122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PingFang SC Regular" charset="-122"/>
                <a:cs typeface="PingFang SC Regular" charset="-122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PingFang SC Regular" charset="-122"/>
                <a:cs typeface="PingFang SC Regular" charset="-122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PingFang SC Regular" charset="-122"/>
                <a:cs typeface="PingFang SC Regular" charset="-122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x-none" dirty="0"/>
              <a:t>(4)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fld id="{DFC256EE-F751-47D0-9F01-9DB65264A729}" type="slidenum">
              <a:rPr lang="en-US" altLang="en-US" sz="1600">
                <a:solidFill>
                  <a:schemeClr val="tx1"/>
                </a:solidFill>
                <a:ea typeface="Gill Sans" charset="0"/>
                <a:cs typeface="Gill Sans" charset="0"/>
              </a:rPr>
              <a:pPr/>
              <a:t>5</a:t>
            </a:fld>
            <a:endParaRPr lang="en-US" altLang="en-US" sz="16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/>
              <a:t>Data elicitation sub-activity 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2057400"/>
            <a:ext cx="10477500" cy="5727700"/>
          </a:xfrm>
        </p:spPr>
        <p:txBody>
          <a:bodyPr/>
          <a:lstStyle/>
          <a:p>
            <a:pPr marL="698500" eaLnBrk="1" hangingPunct="1">
              <a:defRPr/>
            </a:pPr>
            <a:r>
              <a:rPr lang="en-US" altLang="x-none" dirty="0"/>
              <a:t>First step within the Understand Needs lifecycle activity</a:t>
            </a:r>
          </a:p>
          <a:p>
            <a:pPr marL="698500" eaLnBrk="1" hangingPunct="1">
              <a:defRPr/>
            </a:pPr>
            <a:r>
              <a:rPr lang="en-US" altLang="x-none" dirty="0"/>
              <a:t>All about gathering raw usage research data </a:t>
            </a:r>
          </a:p>
          <a:p>
            <a:pPr marL="698500" eaLnBrk="1" hangingPunct="1">
              <a:defRPr/>
            </a:pPr>
            <a:r>
              <a:rPr lang="en-US" altLang="x-none" dirty="0"/>
              <a:t>Learning about existing work and work practice  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fld id="{181D1028-96C2-4753-9DE5-F4E4CFEFAF8C}" type="slidenum">
              <a:rPr lang="en-US" altLang="en-US" sz="1600">
                <a:solidFill>
                  <a:schemeClr val="tx1"/>
                </a:solidFill>
                <a:ea typeface="Gill Sans" charset="0"/>
                <a:cs typeface="Gill Sans" charset="0"/>
              </a:rPr>
              <a:pPr/>
              <a:t>6</a:t>
            </a:fld>
            <a:endParaRPr lang="en-US" altLang="en-US" sz="16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/>
              <a:t>Work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2311400"/>
            <a:ext cx="10477500" cy="6591300"/>
          </a:xfrm>
        </p:spPr>
        <p:txBody>
          <a:bodyPr/>
          <a:lstStyle/>
          <a:p>
            <a:pPr marL="698500" eaLnBrk="1" hangingPunct="1">
              <a:defRPr/>
            </a:pPr>
            <a:r>
              <a:rPr lang="en-US" altLang="x-none" dirty="0"/>
              <a:t>We start with mostly system perspective and rigorous approach </a:t>
            </a:r>
          </a:p>
          <a:p>
            <a:pPr marL="698500" eaLnBrk="1" hangingPunct="1">
              <a:defRPr/>
            </a:pPr>
            <a:r>
              <a:rPr lang="en-US" altLang="x-none" dirty="0"/>
              <a:t>Work: Set of activities people undertake to accomplish goals in work domain </a:t>
            </a:r>
          </a:p>
          <a:p>
            <a:pPr marL="1041400" lvl="1" eaLnBrk="1" hangingPunct="1">
              <a:defRPr/>
            </a:pPr>
            <a:r>
              <a:rPr lang="en-US" altLang="x-none" dirty="0"/>
              <a:t>Some activities entail system or product usage</a:t>
            </a:r>
          </a:p>
          <a:p>
            <a:pPr marL="1041400" lvl="1" eaLnBrk="1" hangingPunct="1">
              <a:defRPr/>
            </a:pPr>
            <a:r>
              <a:rPr lang="en-US" altLang="x-none" dirty="0"/>
              <a:t>Example: Using a CAD/CAM application to design an automobile</a:t>
            </a:r>
          </a:p>
          <a:p>
            <a:pPr marL="1041400" lvl="1" eaLnBrk="1" hangingPunct="1">
              <a:defRPr/>
            </a:pPr>
            <a:r>
              <a:rPr lang="en-US" altLang="x-none" dirty="0"/>
              <a:t>“Work” includes play, if it is a goal of user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fld id="{C2496D6C-5F32-4D65-9D38-EDE4151D02D9}" type="slidenum">
              <a:rPr lang="en-US" altLang="en-US" sz="1600">
                <a:solidFill>
                  <a:schemeClr val="tx1"/>
                </a:solidFill>
                <a:ea typeface="Gill Sans" charset="0"/>
                <a:cs typeface="Gill Sans" charset="0"/>
              </a:rPr>
              <a:pPr/>
              <a:t>7</a:t>
            </a:fld>
            <a:endParaRPr lang="en-US" altLang="en-US" sz="16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/>
              <a:t>Work domain 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98500" eaLnBrk="1" hangingPunct="1">
              <a:defRPr/>
            </a:pPr>
            <a:r>
              <a:rPr lang="en-US" altLang="x-none"/>
              <a:t>Work domain: Entire context of work and work practice in target enterprise or other target usage environment</a:t>
            </a:r>
          </a:p>
          <a:p>
            <a:pPr marL="1041400" lvl="1" eaLnBrk="1" hangingPunct="1">
              <a:defRPr/>
            </a:pPr>
            <a:r>
              <a:rPr lang="en-US" altLang="x-none"/>
              <a:t>Complete context of work practice</a:t>
            </a:r>
          </a:p>
          <a:p>
            <a:pPr marL="1041400" lvl="1" eaLnBrk="1" hangingPunct="1">
              <a:defRPr/>
            </a:pPr>
            <a:r>
              <a:rPr lang="en-US" altLang="x-none"/>
              <a:t>Context essential to understand the work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fld id="{848EF9CD-8DED-41E5-A9A9-9F1EC4C7EDF3}" type="slidenum">
              <a:rPr lang="en-US" altLang="en-US" sz="1600">
                <a:solidFill>
                  <a:schemeClr val="tx1"/>
                </a:solidFill>
                <a:ea typeface="Gill Sans" charset="0"/>
                <a:cs typeface="Gill Sans" charset="0"/>
              </a:rPr>
              <a:pPr/>
              <a:t>8</a:t>
            </a:fld>
            <a:endParaRPr lang="en-US" altLang="en-US" sz="16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/>
              <a:t>Work practice 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2768600"/>
            <a:ext cx="10477500" cy="6223000"/>
          </a:xfrm>
        </p:spPr>
        <p:txBody>
          <a:bodyPr/>
          <a:lstStyle/>
          <a:p>
            <a:pPr marL="698500" eaLnBrk="1" hangingPunct="1">
              <a:defRPr/>
            </a:pPr>
            <a:r>
              <a:rPr lang="en-US" altLang="x-none" dirty="0"/>
              <a:t>Work practice: How people do their work</a:t>
            </a:r>
          </a:p>
          <a:p>
            <a:pPr marL="1041400" lvl="1"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Gill Sans" charset="0"/>
                <a:ea typeface="PingFang SC Regular" charset="-122"/>
                <a:cs typeface="PingFang SC Regular" charset="-122"/>
              </a:rPr>
              <a:t>Instantiation of the work domain by a particular team/company</a:t>
            </a:r>
            <a:endParaRPr lang="en-US" altLang="x-none" dirty="0"/>
          </a:p>
          <a:p>
            <a:pPr marL="1041400" lvl="1" eaLnBrk="1" hangingPunct="1">
              <a:defRPr/>
            </a:pPr>
            <a:r>
              <a:rPr lang="en-US" altLang="x-none" dirty="0"/>
              <a:t>Is carried out in customary performance of a particular job to carry out operations of enterprise</a:t>
            </a:r>
          </a:p>
          <a:p>
            <a:pPr marL="1041400" lvl="1" eaLnBrk="1" hangingPunct="1">
              <a:defRPr/>
            </a:pPr>
            <a:r>
              <a:rPr lang="en-US" altLang="x-none" dirty="0"/>
              <a:t>Involves learned skills, decision making, physical actions, and social interaction</a:t>
            </a:r>
          </a:p>
          <a:p>
            <a:pPr marL="1041400" lvl="1" eaLnBrk="1" hangingPunct="1">
              <a:defRPr/>
            </a:pPr>
            <a:r>
              <a:rPr lang="en-US" altLang="x-none" dirty="0"/>
              <a:t>Can be based on tradition, ritualized, and habituated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fld id="{850D435E-AB1B-4F53-865F-4D131D168F73}" type="slidenum">
              <a:rPr lang="en-US" altLang="en-US" sz="1600">
                <a:solidFill>
                  <a:schemeClr val="tx1"/>
                </a:solidFill>
                <a:ea typeface="Gill Sans" charset="0"/>
                <a:cs typeface="Gill Sans" charset="0"/>
              </a:rPr>
              <a:pPr/>
              <a:t>9</a:t>
            </a:fld>
            <a:endParaRPr lang="en-US" altLang="en-US" sz="16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/>
              <a:t>Work practice 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2438400"/>
            <a:ext cx="10477500" cy="63500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numCol="2"/>
          <a:lstStyle/>
          <a:p>
            <a:pPr marL="698500" eaLnBrk="1" hangingPunct="1">
              <a:defRPr/>
            </a:pPr>
            <a:r>
              <a:rPr lang="en-US" altLang="x-none" dirty="0"/>
              <a:t>Work practice is pattern of</a:t>
            </a:r>
          </a:p>
          <a:p>
            <a:pPr marL="1041400" lvl="1" eaLnBrk="1" hangingPunct="1">
              <a:defRPr/>
            </a:pPr>
            <a:r>
              <a:rPr lang="en-US" altLang="x-none" dirty="0"/>
              <a:t>Procedures</a:t>
            </a:r>
          </a:p>
          <a:p>
            <a:pPr marL="1041400" lvl="1" eaLnBrk="1" hangingPunct="1">
              <a:defRPr/>
            </a:pPr>
            <a:r>
              <a:rPr lang="en-US" altLang="x-none" dirty="0"/>
              <a:t>Established actions</a:t>
            </a:r>
          </a:p>
          <a:p>
            <a:pPr marL="1041400" lvl="1" eaLnBrk="1" hangingPunct="1">
              <a:defRPr/>
            </a:pPr>
            <a:r>
              <a:rPr lang="en-US" altLang="x-none" dirty="0"/>
              <a:t>Approaches</a:t>
            </a:r>
          </a:p>
          <a:p>
            <a:pPr marL="1041400" lvl="1" eaLnBrk="1" hangingPunct="1">
              <a:defRPr/>
            </a:pPr>
            <a:r>
              <a:rPr lang="en-US" altLang="x-none" dirty="0"/>
              <a:t>Routines</a:t>
            </a:r>
          </a:p>
          <a:p>
            <a:pPr marL="1041400" lvl="1" eaLnBrk="1" hangingPunct="1">
              <a:defRPr/>
            </a:pPr>
            <a:r>
              <a:rPr lang="en-US" altLang="x-none" dirty="0"/>
              <a:t>Conventions</a:t>
            </a:r>
          </a:p>
          <a:p>
            <a:pPr marL="1041400" lvl="1" eaLnBrk="1" hangingPunct="1">
              <a:defRPr/>
            </a:pPr>
            <a:r>
              <a:rPr lang="en-US" altLang="x-none" dirty="0"/>
              <a:t>Customs</a:t>
            </a:r>
          </a:p>
          <a:p>
            <a:pPr marL="1041400" lvl="1" eaLnBrk="1" hangingPunct="1">
              <a:defRPr/>
            </a:pPr>
            <a:r>
              <a:rPr lang="en-US" altLang="x-none" dirty="0"/>
              <a:t>Protocols </a:t>
            </a:r>
          </a:p>
          <a:p>
            <a:pPr marL="1041400" lvl="1" eaLnBrk="1" hangingPunct="1">
              <a:defRPr/>
            </a:pPr>
            <a:r>
              <a:rPr lang="en-US" altLang="x-none" dirty="0"/>
              <a:t>Physical actions</a:t>
            </a:r>
          </a:p>
          <a:p>
            <a:pPr marL="1041400" lvl="1" eaLnBrk="1" hangingPunct="1">
              <a:defRPr/>
            </a:pPr>
            <a:r>
              <a:rPr lang="en-US" altLang="x-none" dirty="0"/>
              <a:t>Manual activities</a:t>
            </a: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1875</TotalTime>
  <Pages>0</Pages>
  <Words>2027</Words>
  <Characters>0</Characters>
  <Application>Microsoft Macintosh PowerPoint</Application>
  <PresentationFormat>Custom</PresentationFormat>
  <Lines>0</Lines>
  <Paragraphs>300</Paragraphs>
  <Slides>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Gill Sans</vt:lpstr>
      <vt:lpstr>Lucida Grande</vt:lpstr>
      <vt:lpstr>Title &amp; Subtitle</vt:lpstr>
      <vt:lpstr>Blank</vt:lpstr>
      <vt:lpstr>Title &amp; Bullets</vt:lpstr>
      <vt:lpstr>Photo - Vertical</vt:lpstr>
      <vt:lpstr>Chapter 7. Usage Research Data Elicitation (Contextual Inquiry)</vt:lpstr>
      <vt:lpstr>PowerPoint Presentation</vt:lpstr>
      <vt:lpstr>Usage research (1) </vt:lpstr>
      <vt:lpstr>Usage research (2) </vt:lpstr>
      <vt:lpstr>Data elicitation sub-activity </vt:lpstr>
      <vt:lpstr>Work</vt:lpstr>
      <vt:lpstr>Work domain </vt:lpstr>
      <vt:lpstr>Work practice </vt:lpstr>
      <vt:lpstr>Work practice </vt:lpstr>
      <vt:lpstr>Usage research: Preparation (1)</vt:lpstr>
      <vt:lpstr>Usage research: Preparation (2)</vt:lpstr>
      <vt:lpstr>Decide on data sources </vt:lpstr>
      <vt:lpstr>Example: Data Elicitation sub-activity instance </vt:lpstr>
      <vt:lpstr>Need for both observation and interviewing</vt:lpstr>
      <vt:lpstr>Usage research data elicitation  </vt:lpstr>
      <vt:lpstr>Issues about your team</vt:lpstr>
      <vt:lpstr>Lining up right client and user people</vt:lpstr>
      <vt:lpstr>(1)</vt:lpstr>
      <vt:lpstr>(2)</vt:lpstr>
      <vt:lpstr>(3)</vt:lpstr>
      <vt:lpstr>(4)</vt:lpstr>
      <vt:lpstr>Lining up the right environment </vt:lpstr>
      <vt:lpstr>Focus of data elicitation (1) </vt:lpstr>
      <vt:lpstr>Focus of data elicitation (2) </vt:lpstr>
      <vt:lpstr>During visit: Collecting user work activity data</vt:lpstr>
      <vt:lpstr>(1)</vt:lpstr>
      <vt:lpstr>(2)</vt:lpstr>
      <vt:lpstr>(3)</vt:lpstr>
      <vt:lpstr>(4)</vt:lpstr>
      <vt:lpstr>(5)</vt:lpstr>
      <vt:lpstr>PowerPoint Presentation</vt:lpstr>
      <vt:lpstr>Look For</vt:lpstr>
      <vt:lpstr>Anticipating modeling needs in data elicitation </vt:lpstr>
      <vt:lpstr>Anticipating modeling needs in data elicitation </vt:lpstr>
      <vt:lpstr>Information categories for data models (1)</vt:lpstr>
      <vt:lpstr>Information categories for data models (2)</vt:lpstr>
      <vt:lpstr>Anticipating modeling needs in data elicitation (1) </vt:lpstr>
      <vt:lpstr>Anticipating modeling needs in data elicitation (2) </vt:lpstr>
      <vt:lpstr>Rapid methods for data elicitation</vt:lpstr>
      <vt:lpstr>Abbreviations of rigorous data elicitation methods (1)</vt:lpstr>
      <vt:lpstr>Alternative to rigorous data elicitation methods (2)</vt:lpstr>
      <vt:lpstr>Wrap it up</vt:lpstr>
      <vt:lpstr>Example for in-class exercises: The SmartFridge</vt:lpstr>
      <vt:lpstr>In-class exercise: Usage research data elicitation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Contextual Inquiry: Eliciting Work Activity Data</dc:title>
  <dc:subject/>
  <dc:creator>Rex Hartson</dc:creator>
  <cp:keywords/>
  <dc:description/>
  <cp:lastModifiedBy>Pardha Pyla</cp:lastModifiedBy>
  <cp:revision>32</cp:revision>
  <dcterms:modified xsi:type="dcterms:W3CDTF">2019-01-07T01:08:35Z</dcterms:modified>
</cp:coreProperties>
</file>