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70" r:id="rId4"/>
    <p:sldId id="337" r:id="rId5"/>
    <p:sldId id="338" r:id="rId6"/>
    <p:sldId id="339" r:id="rId7"/>
    <p:sldId id="340" r:id="rId8"/>
    <p:sldId id="271" r:id="rId9"/>
    <p:sldId id="276" r:id="rId10"/>
    <p:sldId id="277" r:id="rId11"/>
    <p:sldId id="281" r:id="rId12"/>
    <p:sldId id="308" r:id="rId13"/>
    <p:sldId id="313" r:id="rId14"/>
    <p:sldId id="317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4"/>
    <p:restoredTop sz="94687"/>
  </p:normalViewPr>
  <p:slideViewPr>
    <p:cSldViewPr snapToGrid="0">
      <p:cViewPr varScale="1">
        <p:scale>
          <a:sx n="73" d="100"/>
          <a:sy n="73" d="100"/>
        </p:scale>
        <p:origin x="11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9942"/>
    </p:cViewPr>
  </p:sorterViewPr>
  <p:notesViewPr>
    <p:cSldViewPr snapToGrid="0">
      <p:cViewPr varScale="1">
        <p:scale>
          <a:sx n="84" d="100"/>
          <a:sy n="84" d="100"/>
        </p:scale>
        <p:origin x="30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DF93F5-2B02-2C4F-AC74-F8C5E82F5B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1E603-8926-834C-8300-05BBE3109C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5CDCC-6595-6F43-8E0C-AB715946F668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50DC1-6EC3-0946-B97A-B55CFC1986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3212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i="1" dirty="0">
                <a:solidFill>
                  <a:schemeClr val="bg2"/>
                </a:solidFill>
              </a:rPr>
              <a:t>The UX Book: Agile UX Design for a Quality User Experience (2</a:t>
            </a:r>
            <a:r>
              <a:rPr lang="en-US" i="1" baseline="30000" dirty="0">
                <a:solidFill>
                  <a:schemeClr val="bg2"/>
                </a:solidFill>
              </a:rPr>
              <a:t>nd</a:t>
            </a:r>
            <a:r>
              <a:rPr lang="en-US" i="1" dirty="0">
                <a:solidFill>
                  <a:schemeClr val="bg2"/>
                </a:solidFill>
              </a:rPr>
              <a:t> ed.)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B4D43-4EEC-5148-9F07-21BD9C1B98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67399" y="8685213"/>
            <a:ext cx="9890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D71BF-B110-BD40-BF38-CC75AE57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35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580FE4-7595-1C4E-B449-3A8274C71F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0292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i="1" dirty="0">
                <a:solidFill>
                  <a:schemeClr val="bg2"/>
                </a:solidFill>
              </a:rPr>
              <a:t>The UX Book: Agile UX Design for a Quality User Experience (2</a:t>
            </a:r>
            <a:r>
              <a:rPr lang="en-US" i="1" baseline="30000" dirty="0">
                <a:solidFill>
                  <a:schemeClr val="bg2"/>
                </a:solidFill>
              </a:rPr>
              <a:t>nd</a:t>
            </a:r>
            <a:r>
              <a:rPr lang="en-US" i="1" dirty="0">
                <a:solidFill>
                  <a:schemeClr val="bg2"/>
                </a:solidFill>
              </a:rPr>
              <a:t> ed.)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DF252-1A4B-B840-BB3F-D257A87A1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440679" y="8685213"/>
            <a:ext cx="141573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C73B-6459-974A-9FBA-2351E2245E3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4E291F6-3C1E-A142-A656-E6D0C2D24E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415157" y="9258300"/>
            <a:ext cx="3429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0CC9F-4263-CD4B-A8D8-779805D37388}"/>
              </a:ext>
            </a:extLst>
          </p:cNvPr>
          <p:cNvSpPr txBox="1"/>
          <p:nvPr userDrawn="1"/>
        </p:nvSpPr>
        <p:spPr>
          <a:xfrm>
            <a:off x="330200" y="9255095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>
                <a:solidFill>
                  <a:schemeClr val="bg2"/>
                </a:solidFill>
              </a:rPr>
              <a:t>The UX Book: Agile UX Design for a Quality User Experience (2</a:t>
            </a:r>
            <a:r>
              <a:rPr lang="en-US" sz="2000" i="1" baseline="30000" dirty="0">
                <a:solidFill>
                  <a:schemeClr val="bg2"/>
                </a:solidFill>
              </a:rPr>
              <a:t>nd</a:t>
            </a:r>
            <a:r>
              <a:rPr lang="en-US" sz="2000" i="1" dirty="0">
                <a:solidFill>
                  <a:schemeClr val="bg2"/>
                </a:solidFill>
              </a:rPr>
              <a:t> ed.)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spcBef>
                <a:spcPts val="2400"/>
              </a:spcBef>
              <a:defRPr sz="3600"/>
            </a:lvl2pPr>
            <a:lvl3pPr>
              <a:spcBef>
                <a:spcPts val="2400"/>
              </a:spcBef>
              <a:defRPr sz="2400"/>
            </a:lvl3pPr>
            <a:lvl4pPr>
              <a:spcBef>
                <a:spcPts val="2400"/>
              </a:spcBef>
              <a:defRPr sz="2400"/>
            </a:lvl4pPr>
            <a:lvl5pPr>
              <a:spcBef>
                <a:spcPts val="2400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S 3724: Human-Computer Interaction"/>
          <p:cNvSpPr txBox="1">
            <a:spLocks noGrp="1"/>
          </p:cNvSpPr>
          <p:nvPr>
            <p:ph type="ctrTitle"/>
          </p:nvPr>
        </p:nvSpPr>
        <p:spPr>
          <a:xfrm>
            <a:off x="1270000" y="2324102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Chapter 31. The Interaction Cycle </a:t>
            </a:r>
            <a:endParaRPr dirty="0"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661900" y="9385300"/>
            <a:ext cx="342900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nning – User Model of System"/>
          <p:cNvSpPr txBox="1">
            <a:spLocks noGrp="1"/>
          </p:cNvSpPr>
          <p:nvPr>
            <p:ph type="title"/>
          </p:nvPr>
        </p:nvSpPr>
        <p:spPr>
          <a:xfrm>
            <a:off x="1257300" y="-388258"/>
            <a:ext cx="8763000" cy="2438400"/>
          </a:xfrm>
          <a:prstGeom prst="rect">
            <a:avLst/>
          </a:prstGeom>
        </p:spPr>
        <p:txBody>
          <a:bodyPr/>
          <a:lstStyle/>
          <a:p>
            <a:r>
              <a:rPr dirty="0"/>
              <a:t>Planning</a:t>
            </a:r>
          </a:p>
        </p:txBody>
      </p:sp>
      <p:sp>
        <p:nvSpPr>
          <p:cNvPr id="227" name="Provide clear model of how users view system in terms of tasks…"/>
          <p:cNvSpPr txBox="1">
            <a:spLocks noGrp="1"/>
          </p:cNvSpPr>
          <p:nvPr>
            <p:ph type="body" idx="1"/>
          </p:nvPr>
        </p:nvSpPr>
        <p:spPr>
          <a:xfrm>
            <a:off x="685799" y="2703285"/>
            <a:ext cx="11854543" cy="5715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Design helping user know what to do</a:t>
            </a:r>
          </a:p>
          <a:p>
            <a:r>
              <a:rPr dirty="0"/>
              <a:t>Provide clear model of how users view system in terms of tasks</a:t>
            </a:r>
          </a:p>
          <a:p>
            <a:pPr lvl="1"/>
            <a:r>
              <a:rPr lang="en-US" dirty="0"/>
              <a:t>H</a:t>
            </a:r>
            <a:r>
              <a:rPr dirty="0"/>
              <a:t>elp users with system model, metaphors, work context</a:t>
            </a:r>
          </a:p>
          <a:p>
            <a:pPr lvl="1"/>
            <a:r>
              <a:rPr lang="en-US" dirty="0"/>
              <a:t>H</a:t>
            </a:r>
            <a:r>
              <a:rPr dirty="0"/>
              <a:t>elp users plan goals, tasks</a:t>
            </a:r>
          </a:p>
          <a:p>
            <a:pPr lvl="1"/>
            <a:r>
              <a:rPr lang="en-US" dirty="0"/>
              <a:t>H</a:t>
            </a:r>
            <a:r>
              <a:rPr dirty="0"/>
              <a:t>elp users decompose tasks logically</a:t>
            </a:r>
            <a:endParaRPr lang="en-US" dirty="0"/>
          </a:p>
          <a:p>
            <a:r>
              <a:rPr lang="en-US" dirty="0"/>
              <a:t>Occurs in work domain (travel), not in system domain (operating a car)</a:t>
            </a:r>
            <a:endParaRPr dirty="0"/>
          </a:p>
        </p:txBody>
      </p:sp>
      <p:pic>
        <p:nvPicPr>
          <p:cNvPr id="22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55200" y="50800"/>
            <a:ext cx="3048001" cy="283827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ranslation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8293100" cy="2438400"/>
          </a:xfrm>
          <a:prstGeom prst="rect">
            <a:avLst/>
          </a:prstGeom>
        </p:spPr>
        <p:txBody>
          <a:bodyPr/>
          <a:lstStyle/>
          <a:p>
            <a:r>
              <a:t>Translation</a:t>
            </a:r>
          </a:p>
        </p:txBody>
      </p:sp>
      <p:sp>
        <p:nvSpPr>
          <p:cNvPr id="243" name="Issues includ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Design helping user know what actions to make on what objects </a:t>
            </a:r>
          </a:p>
          <a:p>
            <a:r>
              <a:rPr lang="en-US" dirty="0"/>
              <a:t>Provide effective cognitive affordances – cues (e.g., in labels, data field formats, icons) that help users get access to system functionality </a:t>
            </a:r>
          </a:p>
          <a:p>
            <a:r>
              <a:rPr lang="en-US" dirty="0"/>
              <a:t>Maps to system domain (operating the steering wheel, brakes of a car)</a:t>
            </a:r>
          </a:p>
        </p:txBody>
      </p:sp>
      <p:pic>
        <p:nvPicPr>
          <p:cNvPr id="24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85942" y="38100"/>
            <a:ext cx="3155358" cy="2933700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hysical Actions – Sensory &amp; Physical Affordances"/>
          <p:cNvSpPr txBox="1">
            <a:spLocks noGrp="1"/>
          </p:cNvSpPr>
          <p:nvPr>
            <p:ph type="title"/>
          </p:nvPr>
        </p:nvSpPr>
        <p:spPr>
          <a:xfrm>
            <a:off x="317500" y="254000"/>
            <a:ext cx="9867900" cy="2438400"/>
          </a:xfrm>
          <a:prstGeom prst="rect">
            <a:avLst/>
          </a:prstGeom>
        </p:spPr>
        <p:txBody>
          <a:bodyPr/>
          <a:lstStyle/>
          <a:p>
            <a:r>
              <a:rPr dirty="0"/>
              <a:t>Physical </a:t>
            </a:r>
            <a:r>
              <a:rPr lang="en-US" dirty="0"/>
              <a:t>A</a:t>
            </a:r>
            <a:r>
              <a:rPr dirty="0"/>
              <a:t>ctions</a:t>
            </a:r>
          </a:p>
        </p:txBody>
      </p:sp>
      <p:sp>
        <p:nvSpPr>
          <p:cNvPr id="372" name="Support user with effective sensory affordances for sensing physical affordances (e.g., help in seeing objects to manipulate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Design helping user do the actions</a:t>
            </a:r>
          </a:p>
          <a:p>
            <a:pPr lvl="1"/>
            <a:r>
              <a:rPr lang="en-US" dirty="0"/>
              <a:t>Example: Clicking, dragging, touching</a:t>
            </a:r>
          </a:p>
          <a:p>
            <a:r>
              <a:rPr lang="en-US" dirty="0"/>
              <a:t>Includes haptics, direct manipulation, embodied interaction, physical fatigue, manual dexterity, physical disabilities</a:t>
            </a:r>
          </a:p>
          <a:p>
            <a:r>
              <a:rPr lang="en-US" dirty="0"/>
              <a:t>No cognitive component </a:t>
            </a:r>
          </a:p>
        </p:txBody>
      </p:sp>
      <p:pic>
        <p:nvPicPr>
          <p:cNvPr id="37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10800" y="114300"/>
            <a:ext cx="2743200" cy="3443592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Outcome And System Response"/>
          <p:cNvSpPr txBox="1">
            <a:spLocks noGrp="1"/>
          </p:cNvSpPr>
          <p:nvPr>
            <p:ph type="title"/>
          </p:nvPr>
        </p:nvSpPr>
        <p:spPr>
          <a:xfrm>
            <a:off x="1487715" y="58057"/>
            <a:ext cx="8890000" cy="2438400"/>
          </a:xfrm>
          <a:prstGeom prst="rect">
            <a:avLst/>
          </a:prstGeom>
        </p:spPr>
        <p:txBody>
          <a:bodyPr/>
          <a:lstStyle/>
          <a:p>
            <a:r>
              <a:rPr dirty="0"/>
              <a:t>Outcome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394" name="Outcome is internal computation or state change…"/>
          <p:cNvSpPr txBox="1">
            <a:spLocks noGrp="1"/>
          </p:cNvSpPr>
          <p:nvPr>
            <p:ph type="body" idx="1"/>
          </p:nvPr>
        </p:nvSpPr>
        <p:spPr>
          <a:xfrm>
            <a:off x="393700" y="2235198"/>
            <a:ext cx="12204700" cy="670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</a:t>
            </a:r>
            <a:r>
              <a:rPr dirty="0"/>
              <a:t>nternal</a:t>
            </a:r>
            <a:r>
              <a:rPr lang="en-US" dirty="0"/>
              <a:t>, invisible effect or result within system</a:t>
            </a:r>
          </a:p>
          <a:p>
            <a:r>
              <a:rPr lang="en-US" dirty="0"/>
              <a:t>S</a:t>
            </a:r>
            <a:r>
              <a:rPr dirty="0"/>
              <a:t>tate change</a:t>
            </a:r>
            <a:r>
              <a:rPr lang="en-US" dirty="0"/>
              <a:t> triggered by user’s physical actions </a:t>
            </a:r>
            <a:endParaRPr dirty="0"/>
          </a:p>
          <a:p>
            <a:pPr lvl="1"/>
            <a:r>
              <a:rPr lang="en-US" dirty="0"/>
              <a:t>Often involves computation, functionality </a:t>
            </a:r>
            <a:endParaRPr dirty="0"/>
          </a:p>
          <a:p>
            <a:pPr lvl="1"/>
            <a:r>
              <a:rPr lang="en-US" dirty="0"/>
              <a:t>UX </a:t>
            </a:r>
            <a:r>
              <a:rPr dirty="0"/>
              <a:t>designer must make visible via feedback in system response </a:t>
            </a:r>
          </a:p>
        </p:txBody>
      </p:sp>
      <p:pic>
        <p:nvPicPr>
          <p:cNvPr id="39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4589" y="76200"/>
            <a:ext cx="2984811" cy="2781301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Assessmen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6502400" cy="2438400"/>
          </a:xfrm>
          <a:prstGeom prst="rect">
            <a:avLst/>
          </a:prstGeom>
        </p:spPr>
        <p:txBody>
          <a:bodyPr/>
          <a:lstStyle/>
          <a:p>
            <a:r>
              <a:t>Assessment</a:t>
            </a:r>
          </a:p>
        </p:txBody>
      </p:sp>
      <p:sp>
        <p:nvSpPr>
          <p:cNvPr id="413" name="Assessment issues are similar, parallel to those for Translation, except for feedback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Design helping user know if interaction was successful</a:t>
            </a:r>
          </a:p>
          <a:p>
            <a:r>
              <a:rPr lang="en-US" dirty="0"/>
              <a:t>Evaluation component of the cycle</a:t>
            </a:r>
          </a:p>
          <a:p>
            <a:r>
              <a:rPr lang="en-US" dirty="0"/>
              <a:t>User perceives feedback representing outcomes</a:t>
            </a:r>
          </a:p>
          <a:p>
            <a:pPr lvl="1"/>
            <a:r>
              <a:rPr lang="en-US" dirty="0"/>
              <a:t>Interprets in terms of success or failure of interaction </a:t>
            </a:r>
          </a:p>
        </p:txBody>
      </p:sp>
      <p:pic>
        <p:nvPicPr>
          <p:cNvPr id="41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8245" y="152400"/>
            <a:ext cx="3457655" cy="3530600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he User Interaction Cyc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User Interaction Cycle</a:t>
            </a:r>
          </a:p>
        </p:txBody>
      </p:sp>
      <p:sp>
        <p:nvSpPr>
          <p:cNvPr id="189" name="Framework based on sequence of sensory, cognitive, and physical actions by user during interaction with a machine…"/>
          <p:cNvSpPr txBox="1">
            <a:spLocks noGrp="1"/>
          </p:cNvSpPr>
          <p:nvPr>
            <p:ph type="body" sz="half" idx="1"/>
          </p:nvPr>
        </p:nvSpPr>
        <p:spPr>
          <a:xfrm>
            <a:off x="914400" y="3780970"/>
            <a:ext cx="11163300" cy="416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Characterizes </a:t>
            </a:r>
            <a:r>
              <a:rPr dirty="0"/>
              <a:t>sequence</a:t>
            </a:r>
            <a:r>
              <a:rPr lang="en-US" dirty="0"/>
              <a:t>s</a:t>
            </a:r>
            <a:r>
              <a:rPr dirty="0"/>
              <a:t> of sensory, cognitive, and physical actions by user during interaction with a machine</a:t>
            </a:r>
          </a:p>
          <a:p>
            <a:r>
              <a:rPr lang="en-US" dirty="0"/>
              <a:t>Our </a:t>
            </a:r>
            <a:r>
              <a:rPr dirty="0"/>
              <a:t>adapt</a:t>
            </a:r>
            <a:r>
              <a:rPr lang="en-US" dirty="0"/>
              <a:t>ation</a:t>
            </a:r>
            <a:r>
              <a:rPr dirty="0"/>
              <a:t> </a:t>
            </a:r>
            <a:r>
              <a:rPr lang="en-US" dirty="0"/>
              <a:t>of </a:t>
            </a:r>
            <a:r>
              <a:rPr dirty="0"/>
              <a:t>Norman’s “stages of action”</a:t>
            </a:r>
            <a:r>
              <a:rPr lang="en-US" dirty="0"/>
              <a:t> model</a:t>
            </a:r>
          </a:p>
          <a:p>
            <a:r>
              <a:rPr lang="en-US" dirty="0"/>
              <a:t>Provides framework for analyzing UX design issues and UX problems in terms of user action categories </a:t>
            </a:r>
            <a:endParaRPr dirty="0"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Norman’s ‘Stages of Action’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Norman’s </a:t>
            </a:r>
            <a:r>
              <a:rPr lang="en-US" dirty="0"/>
              <a:t>"</a:t>
            </a:r>
            <a:r>
              <a:rPr dirty="0"/>
              <a:t>Stages of Action</a:t>
            </a:r>
            <a:r>
              <a:rPr lang="en-US"/>
              <a:t>“ model</a:t>
            </a:r>
            <a:endParaRPr dirty="0"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10FD0-4129-6C40-B043-A77345F75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78" y="2832416"/>
            <a:ext cx="9793922" cy="6463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276" y="3327434"/>
            <a:ext cx="2808821" cy="4626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Generic view of user</a:t>
            </a:r>
            <a:r>
              <a:rPr kumimoji="0" lang="en-US" sz="4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 actions in interaction with almost any kind of machine</a:t>
            </a: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627743"/>
            <a:ext cx="10464800" cy="2438400"/>
          </a:xfrm>
        </p:spPr>
        <p:txBody>
          <a:bodyPr/>
          <a:lstStyle/>
          <a:p>
            <a:r>
              <a:rPr lang="en-US" dirty="0"/>
              <a:t>Execution side of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028" y="2812145"/>
            <a:ext cx="5387078" cy="5715000"/>
          </a:xfrm>
        </p:spPr>
        <p:txBody>
          <a:bodyPr/>
          <a:lstStyle/>
          <a:p>
            <a:r>
              <a:rPr lang="en-US" dirty="0"/>
              <a:t>Left-hand side of figure</a:t>
            </a:r>
          </a:p>
          <a:p>
            <a:pPr lvl="1"/>
            <a:r>
              <a:rPr lang="en-US" dirty="0"/>
              <a:t>Establish goal (e.g., edit a document)</a:t>
            </a:r>
          </a:p>
          <a:p>
            <a:pPr lvl="1"/>
            <a:r>
              <a:rPr lang="en-US" dirty="0"/>
              <a:t>Decompose into intentions (need to open document)</a:t>
            </a:r>
          </a:p>
          <a:p>
            <a:pPr lvl="1"/>
            <a:r>
              <a:rPr lang="en-US" dirty="0"/>
              <a:t>Map intentions to action sequence specifications (click on </a:t>
            </a:r>
            <a:r>
              <a:rPr lang="en-US" b="1" dirty="0"/>
              <a:t>Open</a:t>
            </a:r>
            <a:r>
              <a:rPr lang="en-US" dirty="0"/>
              <a:t> button)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10FD0-4129-6C40-B043-A77345F75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06" y="1937657"/>
            <a:ext cx="7207694" cy="73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59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 of execution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Users need help in knowing what actions to make on what objects </a:t>
            </a:r>
          </a:p>
          <a:p>
            <a:r>
              <a:rPr lang="en-US" dirty="0"/>
              <a:t>A language gap: From the language of the work domain (e.g., wanting to feel warmer) to the language of the system (e.g., turning up the thermostat)</a:t>
            </a:r>
          </a:p>
          <a:p>
            <a:r>
              <a:rPr lang="en-US" dirty="0"/>
              <a:t>The gulf of execution lies in between knowing desired effect and knowing what action to take</a:t>
            </a:r>
          </a:p>
          <a:p>
            <a:r>
              <a:rPr lang="en-US" dirty="0"/>
              <a:t>The UX designer’s job: Design interaction to help user form correct model of how it works</a:t>
            </a:r>
          </a:p>
        </p:txBody>
      </p:sp>
    </p:spTree>
    <p:extLst>
      <p:ext uri="{BB962C8B-B14F-4D97-AF65-F5344CB8AC3E}">
        <p14:creationId xmlns:p14="http://schemas.microsoft.com/office/powerpoint/2010/main" val="28340932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 of evaluation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needs help in knowing whether action had the expected outcome</a:t>
            </a:r>
          </a:p>
          <a:p>
            <a:r>
              <a:rPr lang="en-US" dirty="0"/>
              <a:t>Depends on system feedback to reflect state change within system </a:t>
            </a:r>
          </a:p>
          <a:p>
            <a:r>
              <a:rPr lang="en-US" dirty="0"/>
              <a:t>Also a language gap: System state in terms of internal system variables to the language of the users’ work domain </a:t>
            </a:r>
          </a:p>
          <a:p>
            <a:r>
              <a:rPr lang="en-US" dirty="0"/>
              <a:t>User perceives, interprets, and evaluates outcome with respect to goals and intentions via system feedback </a:t>
            </a:r>
          </a:p>
        </p:txBody>
      </p:sp>
    </p:spTree>
    <p:extLst>
      <p:ext uri="{BB962C8B-B14F-4D97-AF65-F5344CB8AC3E}">
        <p14:creationId xmlns:p14="http://schemas.microsoft.com/office/powerpoint/2010/main" val="35207272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13004800" cy="2438400"/>
          </a:xfrm>
        </p:spPr>
        <p:txBody>
          <a:bodyPr/>
          <a:lstStyle/>
          <a:p>
            <a:r>
              <a:rPr lang="en-US" dirty="0"/>
              <a:t>Adapting Norman’s model to our Interaction Cycle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Partitioning the stagers</a:t>
            </a:r>
          </a:p>
          <a:p>
            <a:r>
              <a:rPr lang="en-US" dirty="0"/>
              <a:t>Adding “Outcomes” and “System response”</a:t>
            </a:r>
          </a:p>
        </p:txBody>
      </p:sp>
    </p:spTree>
    <p:extLst>
      <p:ext uri="{BB962C8B-B14F-4D97-AF65-F5344CB8AC3E}">
        <p14:creationId xmlns:p14="http://schemas.microsoft.com/office/powerpoint/2010/main" val="8385305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ransition To Interaction Cycle"/>
          <p:cNvSpPr txBox="1">
            <a:spLocks noGrp="1"/>
          </p:cNvSpPr>
          <p:nvPr>
            <p:ph type="title"/>
          </p:nvPr>
        </p:nvSpPr>
        <p:spPr>
          <a:xfrm>
            <a:off x="685800" y="177798"/>
            <a:ext cx="11620500" cy="2438400"/>
          </a:xfrm>
          <a:prstGeom prst="rect">
            <a:avLst/>
          </a:prstGeom>
        </p:spPr>
        <p:txBody>
          <a:bodyPr/>
          <a:lstStyle/>
          <a:p>
            <a:r>
              <a:rPr dirty="0"/>
              <a:t>Transition To Interaction Cycle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9AB55-1A2C-0D41-8754-FEF482EFA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0" y="2483014"/>
            <a:ext cx="12758057" cy="72705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6C88118-1918-F844-A1AE-C749693DF1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0" t="27090" r="14748" b="10702"/>
          <a:stretch/>
        </p:blipFill>
        <p:spPr>
          <a:xfrm>
            <a:off x="6396294" y="2764970"/>
            <a:ext cx="6608506" cy="6161314"/>
          </a:xfrm>
          <a:prstGeom prst="rect">
            <a:avLst/>
          </a:prstGeom>
        </p:spPr>
      </p:pic>
      <p:sp>
        <p:nvSpPr>
          <p:cNvPr id="221" name="Organizing Design Guidelines By UAF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9004300" cy="2438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Interaction Cycle </a:t>
            </a:r>
            <a:endParaRPr dirty="0"/>
          </a:p>
        </p:txBody>
      </p:sp>
      <p:sp>
        <p:nvSpPr>
          <p:cNvPr id="222" name="Simplest view of the Interaction Cycle…"/>
          <p:cNvSpPr txBox="1">
            <a:spLocks noGrp="1"/>
          </p:cNvSpPr>
          <p:nvPr>
            <p:ph type="body" idx="1"/>
          </p:nvPr>
        </p:nvSpPr>
        <p:spPr>
          <a:xfrm>
            <a:off x="497114" y="2496460"/>
            <a:ext cx="6088743" cy="5715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i="1" dirty="0"/>
              <a:t>Planning</a:t>
            </a:r>
            <a:r>
              <a:rPr dirty="0"/>
              <a:t> 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i="1" dirty="0"/>
              <a:t>Translation</a:t>
            </a:r>
            <a:r>
              <a:rPr dirty="0"/>
              <a:t> to determine actions </a:t>
            </a:r>
          </a:p>
          <a:p>
            <a:pPr>
              <a:spcBef>
                <a:spcPts val="1800"/>
              </a:spcBef>
            </a:pPr>
            <a:r>
              <a:rPr i="1" dirty="0"/>
              <a:t>Physical actions</a:t>
            </a:r>
            <a:r>
              <a:rPr dirty="0"/>
              <a:t> 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i="1" dirty="0"/>
              <a:t>Outcome</a:t>
            </a:r>
            <a:r>
              <a:rPr lang="en-US" dirty="0"/>
              <a:t> </a:t>
            </a:r>
            <a:endParaRPr dirty="0"/>
          </a:p>
          <a:p>
            <a:pPr>
              <a:spcBef>
                <a:spcPts val="1800"/>
              </a:spcBef>
            </a:pPr>
            <a:r>
              <a:rPr i="1" dirty="0"/>
              <a:t>Assessment</a:t>
            </a:r>
            <a:r>
              <a:rPr dirty="0"/>
              <a:t> of outcome </a:t>
            </a:r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523</Words>
  <Application>Microsoft Macintosh PowerPoint</Application>
  <PresentationFormat>Custom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Gill Sans</vt:lpstr>
      <vt:lpstr>Lucida Grande</vt:lpstr>
      <vt:lpstr>White</vt:lpstr>
      <vt:lpstr>Chapter 31. The Interaction Cycle </vt:lpstr>
      <vt:lpstr>The User Interaction Cycle</vt:lpstr>
      <vt:lpstr>Norman’s "Stages of Action“ model</vt:lpstr>
      <vt:lpstr>Execution side of model</vt:lpstr>
      <vt:lpstr>Gulf of execution </vt:lpstr>
      <vt:lpstr>Gulf of evaluation </vt:lpstr>
      <vt:lpstr>Adapting Norman’s model to our Interaction Cycle </vt:lpstr>
      <vt:lpstr>Transition To Interaction Cycle</vt:lpstr>
      <vt:lpstr>The Interaction Cycle </vt:lpstr>
      <vt:lpstr>Planning</vt:lpstr>
      <vt:lpstr>Translation</vt:lpstr>
      <vt:lpstr>Physical Actions</vt:lpstr>
      <vt:lpstr>Outcomes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3724: Human-Computer Interaction</dc:title>
  <dc:creator>Rex Hartson</dc:creator>
  <cp:lastModifiedBy>Pardha Pyla</cp:lastModifiedBy>
  <cp:revision>18</cp:revision>
  <dcterms:modified xsi:type="dcterms:W3CDTF">2019-01-07T16:36:43Z</dcterms:modified>
</cp:coreProperties>
</file>