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117" d="100"/>
          <a:sy n="117" d="100"/>
        </p:scale>
        <p:origin x="148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E5F5C-030F-4A49-A887-D70BAE0F0EB0}" type="datetimeFigureOut">
              <a:rPr lang="en-US" smtClean="0"/>
              <a:t>4/10/21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97212-77BD-3241-81B8-C82B0F572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88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D4DFD-BAD7-E047-AD44-70DDEA7F2B59}" type="datetime1">
              <a:rPr lang="en-US" smtClean="0"/>
              <a:t>4/10/21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20A7E-3410-0641-AB5C-B7AF6CCB817A}" type="datetime1">
              <a:rPr lang="en-US" smtClean="0"/>
              <a:t>4/10/21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E58E4-3BCE-DD47-B26B-81F0941F7ED2}" type="datetime1">
              <a:rPr lang="en-US" smtClean="0"/>
              <a:t>4/10/21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85800" y="2057400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0" y="558800"/>
                </a:moveTo>
                <a:lnTo>
                  <a:pt x="2051" y="510585"/>
                </a:lnTo>
                <a:lnTo>
                  <a:pt x="8092" y="463509"/>
                </a:lnTo>
                <a:lnTo>
                  <a:pt x="17957" y="417740"/>
                </a:lnTo>
                <a:lnTo>
                  <a:pt x="31477" y="373445"/>
                </a:lnTo>
                <a:lnTo>
                  <a:pt x="48483" y="330792"/>
                </a:lnTo>
                <a:lnTo>
                  <a:pt x="68810" y="289949"/>
                </a:lnTo>
                <a:lnTo>
                  <a:pt x="92288" y="251083"/>
                </a:lnTo>
                <a:lnTo>
                  <a:pt x="118751" y="214362"/>
                </a:lnTo>
                <a:lnTo>
                  <a:pt x="148029" y="179955"/>
                </a:lnTo>
                <a:lnTo>
                  <a:pt x="179957" y="148028"/>
                </a:lnTo>
                <a:lnTo>
                  <a:pt x="214365" y="118750"/>
                </a:lnTo>
                <a:lnTo>
                  <a:pt x="251086" y="92288"/>
                </a:lnTo>
                <a:lnTo>
                  <a:pt x="289953" y="68809"/>
                </a:lnTo>
                <a:lnTo>
                  <a:pt x="330797" y="48483"/>
                </a:lnTo>
                <a:lnTo>
                  <a:pt x="373451" y="31476"/>
                </a:lnTo>
                <a:lnTo>
                  <a:pt x="417748" y="17957"/>
                </a:lnTo>
                <a:lnTo>
                  <a:pt x="463518" y="8092"/>
                </a:lnTo>
                <a:lnTo>
                  <a:pt x="510596" y="2051"/>
                </a:lnTo>
                <a:lnTo>
                  <a:pt x="558812" y="0"/>
                </a:lnTo>
                <a:lnTo>
                  <a:pt x="6832600" y="0"/>
                </a:lnTo>
                <a:lnTo>
                  <a:pt x="6880814" y="2051"/>
                </a:lnTo>
                <a:lnTo>
                  <a:pt x="6927890" y="8092"/>
                </a:lnTo>
                <a:lnTo>
                  <a:pt x="6973659" y="17957"/>
                </a:lnTo>
                <a:lnTo>
                  <a:pt x="7017954" y="31476"/>
                </a:lnTo>
                <a:lnTo>
                  <a:pt x="7060607" y="48483"/>
                </a:lnTo>
                <a:lnTo>
                  <a:pt x="7101450" y="68809"/>
                </a:lnTo>
                <a:lnTo>
                  <a:pt x="7140316" y="92288"/>
                </a:lnTo>
                <a:lnTo>
                  <a:pt x="7177037" y="118750"/>
                </a:lnTo>
                <a:lnTo>
                  <a:pt x="7211444" y="148028"/>
                </a:lnTo>
                <a:lnTo>
                  <a:pt x="7243371" y="179955"/>
                </a:lnTo>
                <a:lnTo>
                  <a:pt x="7272649" y="214362"/>
                </a:lnTo>
                <a:lnTo>
                  <a:pt x="7299111" y="251083"/>
                </a:lnTo>
                <a:lnTo>
                  <a:pt x="7322590" y="289949"/>
                </a:lnTo>
                <a:lnTo>
                  <a:pt x="7342916" y="330792"/>
                </a:lnTo>
                <a:lnTo>
                  <a:pt x="7359923" y="373445"/>
                </a:lnTo>
                <a:lnTo>
                  <a:pt x="7373442" y="417740"/>
                </a:lnTo>
                <a:lnTo>
                  <a:pt x="7383307" y="463509"/>
                </a:lnTo>
                <a:lnTo>
                  <a:pt x="7389348" y="510585"/>
                </a:lnTo>
                <a:lnTo>
                  <a:pt x="7391400" y="558800"/>
                </a:lnTo>
                <a:lnTo>
                  <a:pt x="7391400" y="2794000"/>
                </a:lnTo>
                <a:lnTo>
                  <a:pt x="7389348" y="2842214"/>
                </a:lnTo>
                <a:lnTo>
                  <a:pt x="7383307" y="2889290"/>
                </a:lnTo>
                <a:lnTo>
                  <a:pt x="7373442" y="2935059"/>
                </a:lnTo>
                <a:lnTo>
                  <a:pt x="7359923" y="2979354"/>
                </a:lnTo>
                <a:lnTo>
                  <a:pt x="7342916" y="3022007"/>
                </a:lnTo>
                <a:lnTo>
                  <a:pt x="7322590" y="3062850"/>
                </a:lnTo>
                <a:lnTo>
                  <a:pt x="7299111" y="3101716"/>
                </a:lnTo>
                <a:lnTo>
                  <a:pt x="7272649" y="3138437"/>
                </a:lnTo>
                <a:lnTo>
                  <a:pt x="7243371" y="3172844"/>
                </a:lnTo>
                <a:lnTo>
                  <a:pt x="7211444" y="3204771"/>
                </a:lnTo>
                <a:lnTo>
                  <a:pt x="7177037" y="3234049"/>
                </a:lnTo>
                <a:lnTo>
                  <a:pt x="7140316" y="3260511"/>
                </a:lnTo>
                <a:lnTo>
                  <a:pt x="7101450" y="3283990"/>
                </a:lnTo>
                <a:lnTo>
                  <a:pt x="7060607" y="3304316"/>
                </a:lnTo>
                <a:lnTo>
                  <a:pt x="7017954" y="3321323"/>
                </a:lnTo>
                <a:lnTo>
                  <a:pt x="6973659" y="3334842"/>
                </a:lnTo>
                <a:lnTo>
                  <a:pt x="6927890" y="3344707"/>
                </a:lnTo>
                <a:lnTo>
                  <a:pt x="6880814" y="3350748"/>
                </a:lnTo>
                <a:lnTo>
                  <a:pt x="6832600" y="3352800"/>
                </a:lnTo>
                <a:lnTo>
                  <a:pt x="558812" y="3352800"/>
                </a:lnTo>
                <a:lnTo>
                  <a:pt x="510596" y="3350748"/>
                </a:lnTo>
                <a:lnTo>
                  <a:pt x="463518" y="3344707"/>
                </a:lnTo>
                <a:lnTo>
                  <a:pt x="417748" y="3334842"/>
                </a:lnTo>
                <a:lnTo>
                  <a:pt x="373451" y="3321323"/>
                </a:lnTo>
                <a:lnTo>
                  <a:pt x="330797" y="3304316"/>
                </a:lnTo>
                <a:lnTo>
                  <a:pt x="289953" y="3283990"/>
                </a:lnTo>
                <a:lnTo>
                  <a:pt x="251086" y="3260511"/>
                </a:lnTo>
                <a:lnTo>
                  <a:pt x="214365" y="3234049"/>
                </a:lnTo>
                <a:lnTo>
                  <a:pt x="179957" y="3204771"/>
                </a:lnTo>
                <a:lnTo>
                  <a:pt x="148029" y="3172844"/>
                </a:lnTo>
                <a:lnTo>
                  <a:pt x="118751" y="3138437"/>
                </a:lnTo>
                <a:lnTo>
                  <a:pt x="92288" y="3101716"/>
                </a:lnTo>
                <a:lnTo>
                  <a:pt x="68810" y="3062850"/>
                </a:lnTo>
                <a:lnTo>
                  <a:pt x="48483" y="3022007"/>
                </a:lnTo>
                <a:lnTo>
                  <a:pt x="31477" y="2979354"/>
                </a:lnTo>
                <a:lnTo>
                  <a:pt x="17957" y="2935059"/>
                </a:lnTo>
                <a:lnTo>
                  <a:pt x="8092" y="2889290"/>
                </a:lnTo>
                <a:lnTo>
                  <a:pt x="2051" y="2842214"/>
                </a:lnTo>
                <a:lnTo>
                  <a:pt x="0" y="2794000"/>
                </a:lnTo>
                <a:lnTo>
                  <a:pt x="0" y="558800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28600" y="914400"/>
            <a:ext cx="7162800" cy="990600"/>
          </a:xfrm>
          <a:custGeom>
            <a:avLst/>
            <a:gdLst/>
            <a:ahLst/>
            <a:cxnLst/>
            <a:rect l="l" t="t" r="r" b="b"/>
            <a:pathLst>
              <a:path w="7162800" h="990600">
                <a:moveTo>
                  <a:pt x="0" y="990600"/>
                </a:moveTo>
                <a:lnTo>
                  <a:pt x="7162800" y="990600"/>
                </a:lnTo>
                <a:lnTo>
                  <a:pt x="71628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ln w="57150">
            <a:solidFill>
              <a:srgbClr val="A9B0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369822"/>
            <a:ext cx="8991600" cy="1830705"/>
          </a:xfrm>
          <a:custGeom>
            <a:avLst/>
            <a:gdLst/>
            <a:ahLst/>
            <a:cxnLst/>
            <a:rect l="l" t="t" r="r" b="b"/>
            <a:pathLst>
              <a:path w="8991600" h="1830705">
                <a:moveTo>
                  <a:pt x="8077200" y="0"/>
                </a:moveTo>
                <a:lnTo>
                  <a:pt x="0" y="1777"/>
                </a:lnTo>
                <a:lnTo>
                  <a:pt x="0" y="1830577"/>
                </a:lnTo>
                <a:lnTo>
                  <a:pt x="8075422" y="1830577"/>
                </a:lnTo>
                <a:lnTo>
                  <a:pt x="8124134" y="1829309"/>
                </a:lnTo>
                <a:lnTo>
                  <a:pt x="8172178" y="1825546"/>
                </a:lnTo>
                <a:lnTo>
                  <a:pt x="8219490" y="1819352"/>
                </a:lnTo>
                <a:lnTo>
                  <a:pt x="8266008" y="1810790"/>
                </a:lnTo>
                <a:lnTo>
                  <a:pt x="8311668" y="1799923"/>
                </a:lnTo>
                <a:lnTo>
                  <a:pt x="8356408" y="1786816"/>
                </a:lnTo>
                <a:lnTo>
                  <a:pt x="8400164" y="1771531"/>
                </a:lnTo>
                <a:lnTo>
                  <a:pt x="8442873" y="1754131"/>
                </a:lnTo>
                <a:lnTo>
                  <a:pt x="8484474" y="1734681"/>
                </a:lnTo>
                <a:lnTo>
                  <a:pt x="8524901" y="1713243"/>
                </a:lnTo>
                <a:lnTo>
                  <a:pt x="8564094" y="1689881"/>
                </a:lnTo>
                <a:lnTo>
                  <a:pt x="8601988" y="1664658"/>
                </a:lnTo>
                <a:lnTo>
                  <a:pt x="8638522" y="1637637"/>
                </a:lnTo>
                <a:lnTo>
                  <a:pt x="8673631" y="1608883"/>
                </a:lnTo>
                <a:lnTo>
                  <a:pt x="8707253" y="1578458"/>
                </a:lnTo>
                <a:lnTo>
                  <a:pt x="8739325" y="1546426"/>
                </a:lnTo>
                <a:lnTo>
                  <a:pt x="8769784" y="1512850"/>
                </a:lnTo>
                <a:lnTo>
                  <a:pt x="8798567" y="1477794"/>
                </a:lnTo>
                <a:lnTo>
                  <a:pt x="8825612" y="1441320"/>
                </a:lnTo>
                <a:lnTo>
                  <a:pt x="8850854" y="1403493"/>
                </a:lnTo>
                <a:lnTo>
                  <a:pt x="8874232" y="1364376"/>
                </a:lnTo>
                <a:lnTo>
                  <a:pt x="8895682" y="1324031"/>
                </a:lnTo>
                <a:lnTo>
                  <a:pt x="8915141" y="1282523"/>
                </a:lnTo>
                <a:lnTo>
                  <a:pt x="8932547" y="1239915"/>
                </a:lnTo>
                <a:lnTo>
                  <a:pt x="8947836" y="1196270"/>
                </a:lnTo>
                <a:lnTo>
                  <a:pt x="8960946" y="1151652"/>
                </a:lnTo>
                <a:lnTo>
                  <a:pt x="8971814" y="1106124"/>
                </a:lnTo>
                <a:lnTo>
                  <a:pt x="8980375" y="1059749"/>
                </a:lnTo>
                <a:lnTo>
                  <a:pt x="8986569" y="1012590"/>
                </a:lnTo>
                <a:lnTo>
                  <a:pt x="8990331" y="964712"/>
                </a:lnTo>
                <a:lnTo>
                  <a:pt x="8991600" y="916177"/>
                </a:lnTo>
                <a:lnTo>
                  <a:pt x="8990331" y="867470"/>
                </a:lnTo>
                <a:lnTo>
                  <a:pt x="8986570" y="819442"/>
                </a:lnTo>
                <a:lnTo>
                  <a:pt x="8980377" y="772154"/>
                </a:lnTo>
                <a:lnTo>
                  <a:pt x="8971817" y="725668"/>
                </a:lnTo>
                <a:lnTo>
                  <a:pt x="8960954" y="680047"/>
                </a:lnTo>
                <a:lnTo>
                  <a:pt x="8947849" y="635352"/>
                </a:lnTo>
                <a:lnTo>
                  <a:pt x="8932568" y="591646"/>
                </a:lnTo>
                <a:lnTo>
                  <a:pt x="8915172" y="548989"/>
                </a:lnTo>
                <a:lnTo>
                  <a:pt x="8895725" y="507445"/>
                </a:lnTo>
                <a:lnTo>
                  <a:pt x="8874292" y="467074"/>
                </a:lnTo>
                <a:lnTo>
                  <a:pt x="8850933" y="427938"/>
                </a:lnTo>
                <a:lnTo>
                  <a:pt x="8825715" y="390100"/>
                </a:lnTo>
                <a:lnTo>
                  <a:pt x="8798698" y="353622"/>
                </a:lnTo>
                <a:lnTo>
                  <a:pt x="8769948" y="318565"/>
                </a:lnTo>
                <a:lnTo>
                  <a:pt x="8739526" y="284991"/>
                </a:lnTo>
                <a:lnTo>
                  <a:pt x="8707497" y="252962"/>
                </a:lnTo>
                <a:lnTo>
                  <a:pt x="8673924" y="222539"/>
                </a:lnTo>
                <a:lnTo>
                  <a:pt x="8638870" y="193786"/>
                </a:lnTo>
                <a:lnTo>
                  <a:pt x="8602398" y="166763"/>
                </a:lnTo>
                <a:lnTo>
                  <a:pt x="8564572" y="141533"/>
                </a:lnTo>
                <a:lnTo>
                  <a:pt x="8525454" y="118157"/>
                </a:lnTo>
                <a:lnTo>
                  <a:pt x="8485109" y="96697"/>
                </a:lnTo>
                <a:lnTo>
                  <a:pt x="8443599" y="77215"/>
                </a:lnTo>
                <a:lnTo>
                  <a:pt x="8400989" y="59774"/>
                </a:lnTo>
                <a:lnTo>
                  <a:pt x="8357340" y="44434"/>
                </a:lnTo>
                <a:lnTo>
                  <a:pt x="8312717" y="31258"/>
                </a:lnTo>
                <a:lnTo>
                  <a:pt x="8267183" y="20308"/>
                </a:lnTo>
                <a:lnTo>
                  <a:pt x="8220801" y="11645"/>
                </a:lnTo>
                <a:lnTo>
                  <a:pt x="8173634" y="5331"/>
                </a:lnTo>
                <a:lnTo>
                  <a:pt x="8125746" y="1429"/>
                </a:lnTo>
                <a:lnTo>
                  <a:pt x="80772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048000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>
                <a:moveTo>
                  <a:pt x="0" y="0"/>
                </a:moveTo>
                <a:lnTo>
                  <a:pt x="8305800" y="0"/>
                </a:lnTo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743A9-4D21-2D42-94EE-A5C732E2C619}" type="datetime1">
              <a:rPr lang="en-US" smtClean="0"/>
              <a:t>4/10/21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92392-56D0-8E45-A3AF-9EDFE4509175}" type="datetime1">
              <a:rPr lang="en-US" smtClean="0"/>
              <a:t>4/10/21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5334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0" y="784478"/>
                </a:moveTo>
                <a:lnTo>
                  <a:pt x="1431" y="736696"/>
                </a:lnTo>
                <a:lnTo>
                  <a:pt x="5672" y="689670"/>
                </a:lnTo>
                <a:lnTo>
                  <a:pt x="12639" y="643483"/>
                </a:lnTo>
                <a:lnTo>
                  <a:pt x="22251" y="598216"/>
                </a:lnTo>
                <a:lnTo>
                  <a:pt x="34425" y="553952"/>
                </a:lnTo>
                <a:lnTo>
                  <a:pt x="49080" y="510772"/>
                </a:lnTo>
                <a:lnTo>
                  <a:pt x="66133" y="468759"/>
                </a:lnTo>
                <a:lnTo>
                  <a:pt x="85502" y="427996"/>
                </a:lnTo>
                <a:lnTo>
                  <a:pt x="107106" y="388563"/>
                </a:lnTo>
                <a:lnTo>
                  <a:pt x="130862" y="350544"/>
                </a:lnTo>
                <a:lnTo>
                  <a:pt x="156688" y="314020"/>
                </a:lnTo>
                <a:lnTo>
                  <a:pt x="184503" y="279073"/>
                </a:lnTo>
                <a:lnTo>
                  <a:pt x="214223" y="245786"/>
                </a:lnTo>
                <a:lnTo>
                  <a:pt x="245768" y="214240"/>
                </a:lnTo>
                <a:lnTo>
                  <a:pt x="279054" y="184518"/>
                </a:lnTo>
                <a:lnTo>
                  <a:pt x="314000" y="156703"/>
                </a:lnTo>
                <a:lnTo>
                  <a:pt x="350524" y="130875"/>
                </a:lnTo>
                <a:lnTo>
                  <a:pt x="388544" y="107117"/>
                </a:lnTo>
                <a:lnTo>
                  <a:pt x="427978" y="85511"/>
                </a:lnTo>
                <a:lnTo>
                  <a:pt x="468743" y="66140"/>
                </a:lnTo>
                <a:lnTo>
                  <a:pt x="510758" y="49085"/>
                </a:lnTo>
                <a:lnTo>
                  <a:pt x="553940" y="34429"/>
                </a:lnTo>
                <a:lnTo>
                  <a:pt x="598207" y="22253"/>
                </a:lnTo>
                <a:lnTo>
                  <a:pt x="643478" y="12640"/>
                </a:lnTo>
                <a:lnTo>
                  <a:pt x="689671" y="5672"/>
                </a:lnTo>
                <a:lnTo>
                  <a:pt x="736702" y="1431"/>
                </a:lnTo>
                <a:lnTo>
                  <a:pt x="784491" y="0"/>
                </a:lnTo>
                <a:lnTo>
                  <a:pt x="7521321" y="0"/>
                </a:lnTo>
                <a:lnTo>
                  <a:pt x="7569103" y="1431"/>
                </a:lnTo>
                <a:lnTo>
                  <a:pt x="7616129" y="5672"/>
                </a:lnTo>
                <a:lnTo>
                  <a:pt x="7662316" y="12640"/>
                </a:lnTo>
                <a:lnTo>
                  <a:pt x="7707583" y="22253"/>
                </a:lnTo>
                <a:lnTo>
                  <a:pt x="7751847" y="34429"/>
                </a:lnTo>
                <a:lnTo>
                  <a:pt x="7795027" y="49085"/>
                </a:lnTo>
                <a:lnTo>
                  <a:pt x="7837040" y="66140"/>
                </a:lnTo>
                <a:lnTo>
                  <a:pt x="7877803" y="85511"/>
                </a:lnTo>
                <a:lnTo>
                  <a:pt x="7917236" y="107117"/>
                </a:lnTo>
                <a:lnTo>
                  <a:pt x="7955255" y="130875"/>
                </a:lnTo>
                <a:lnTo>
                  <a:pt x="7991779" y="156703"/>
                </a:lnTo>
                <a:lnTo>
                  <a:pt x="8026726" y="184518"/>
                </a:lnTo>
                <a:lnTo>
                  <a:pt x="8060013" y="214240"/>
                </a:lnTo>
                <a:lnTo>
                  <a:pt x="8091559" y="245786"/>
                </a:lnTo>
                <a:lnTo>
                  <a:pt x="8121281" y="279073"/>
                </a:lnTo>
                <a:lnTo>
                  <a:pt x="8149096" y="314020"/>
                </a:lnTo>
                <a:lnTo>
                  <a:pt x="8174924" y="350544"/>
                </a:lnTo>
                <a:lnTo>
                  <a:pt x="8198682" y="388563"/>
                </a:lnTo>
                <a:lnTo>
                  <a:pt x="8220288" y="427996"/>
                </a:lnTo>
                <a:lnTo>
                  <a:pt x="8239659" y="468759"/>
                </a:lnTo>
                <a:lnTo>
                  <a:pt x="8256714" y="510772"/>
                </a:lnTo>
                <a:lnTo>
                  <a:pt x="8271370" y="553952"/>
                </a:lnTo>
                <a:lnTo>
                  <a:pt x="8283546" y="598216"/>
                </a:lnTo>
                <a:lnTo>
                  <a:pt x="8293159" y="643483"/>
                </a:lnTo>
                <a:lnTo>
                  <a:pt x="8300127" y="689670"/>
                </a:lnTo>
                <a:lnTo>
                  <a:pt x="8304368" y="736696"/>
                </a:lnTo>
                <a:lnTo>
                  <a:pt x="8305800" y="784478"/>
                </a:lnTo>
                <a:lnTo>
                  <a:pt x="8305800" y="4930521"/>
                </a:lnTo>
                <a:lnTo>
                  <a:pt x="8304368" y="4978308"/>
                </a:lnTo>
                <a:lnTo>
                  <a:pt x="8300127" y="5025338"/>
                </a:lnTo>
                <a:lnTo>
                  <a:pt x="8293159" y="5071529"/>
                </a:lnTo>
                <a:lnTo>
                  <a:pt x="8283546" y="5116799"/>
                </a:lnTo>
                <a:lnTo>
                  <a:pt x="8271370" y="5161066"/>
                </a:lnTo>
                <a:lnTo>
                  <a:pt x="8256714" y="5204247"/>
                </a:lnTo>
                <a:lnTo>
                  <a:pt x="8239659" y="5246261"/>
                </a:lnTo>
                <a:lnTo>
                  <a:pt x="8220288" y="5287026"/>
                </a:lnTo>
                <a:lnTo>
                  <a:pt x="8198682" y="5326459"/>
                </a:lnTo>
                <a:lnTo>
                  <a:pt x="8174924" y="5364478"/>
                </a:lnTo>
                <a:lnTo>
                  <a:pt x="8149096" y="5401001"/>
                </a:lnTo>
                <a:lnTo>
                  <a:pt x="8121281" y="5435947"/>
                </a:lnTo>
                <a:lnTo>
                  <a:pt x="8091559" y="5469233"/>
                </a:lnTo>
                <a:lnTo>
                  <a:pt x="8060013" y="5500777"/>
                </a:lnTo>
                <a:lnTo>
                  <a:pt x="8026726" y="5530497"/>
                </a:lnTo>
                <a:lnTo>
                  <a:pt x="7991779" y="5558311"/>
                </a:lnTo>
                <a:lnTo>
                  <a:pt x="7955255" y="5584137"/>
                </a:lnTo>
                <a:lnTo>
                  <a:pt x="7917236" y="5607893"/>
                </a:lnTo>
                <a:lnTo>
                  <a:pt x="7877803" y="5629497"/>
                </a:lnTo>
                <a:lnTo>
                  <a:pt x="7837040" y="5648866"/>
                </a:lnTo>
                <a:lnTo>
                  <a:pt x="7795027" y="5665920"/>
                </a:lnTo>
                <a:lnTo>
                  <a:pt x="7751847" y="5680574"/>
                </a:lnTo>
                <a:lnTo>
                  <a:pt x="7707583" y="5692749"/>
                </a:lnTo>
                <a:lnTo>
                  <a:pt x="7662316" y="5702360"/>
                </a:lnTo>
                <a:lnTo>
                  <a:pt x="7616129" y="5709327"/>
                </a:lnTo>
                <a:lnTo>
                  <a:pt x="7569103" y="5713568"/>
                </a:lnTo>
                <a:lnTo>
                  <a:pt x="7521321" y="5715000"/>
                </a:lnTo>
                <a:lnTo>
                  <a:pt x="784491" y="5715000"/>
                </a:lnTo>
                <a:lnTo>
                  <a:pt x="736702" y="5713568"/>
                </a:lnTo>
                <a:lnTo>
                  <a:pt x="689671" y="5709327"/>
                </a:lnTo>
                <a:lnTo>
                  <a:pt x="643478" y="5702360"/>
                </a:lnTo>
                <a:lnTo>
                  <a:pt x="598207" y="5692749"/>
                </a:lnTo>
                <a:lnTo>
                  <a:pt x="553940" y="5680574"/>
                </a:lnTo>
                <a:lnTo>
                  <a:pt x="510758" y="5665920"/>
                </a:lnTo>
                <a:lnTo>
                  <a:pt x="468743" y="5648866"/>
                </a:lnTo>
                <a:lnTo>
                  <a:pt x="427978" y="5629497"/>
                </a:lnTo>
                <a:lnTo>
                  <a:pt x="388544" y="5607893"/>
                </a:lnTo>
                <a:lnTo>
                  <a:pt x="350524" y="5584137"/>
                </a:lnTo>
                <a:lnTo>
                  <a:pt x="314000" y="5558311"/>
                </a:lnTo>
                <a:lnTo>
                  <a:pt x="279054" y="5530497"/>
                </a:lnTo>
                <a:lnTo>
                  <a:pt x="245768" y="5500777"/>
                </a:lnTo>
                <a:lnTo>
                  <a:pt x="214223" y="5469233"/>
                </a:lnTo>
                <a:lnTo>
                  <a:pt x="184503" y="5435947"/>
                </a:lnTo>
                <a:lnTo>
                  <a:pt x="156688" y="5401001"/>
                </a:lnTo>
                <a:lnTo>
                  <a:pt x="130862" y="5364478"/>
                </a:lnTo>
                <a:lnTo>
                  <a:pt x="107106" y="5326459"/>
                </a:lnTo>
                <a:lnTo>
                  <a:pt x="85502" y="5287026"/>
                </a:lnTo>
                <a:lnTo>
                  <a:pt x="66133" y="5246261"/>
                </a:lnTo>
                <a:lnTo>
                  <a:pt x="49080" y="5204247"/>
                </a:lnTo>
                <a:lnTo>
                  <a:pt x="34425" y="5161066"/>
                </a:lnTo>
                <a:lnTo>
                  <a:pt x="22251" y="5116799"/>
                </a:lnTo>
                <a:lnTo>
                  <a:pt x="12639" y="5071529"/>
                </a:lnTo>
                <a:lnTo>
                  <a:pt x="5672" y="5025338"/>
                </a:lnTo>
                <a:lnTo>
                  <a:pt x="1431" y="4978308"/>
                </a:lnTo>
                <a:lnTo>
                  <a:pt x="0" y="4930521"/>
                </a:lnTo>
                <a:lnTo>
                  <a:pt x="0" y="784478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51129"/>
            <a:ext cx="8534400" cy="1220470"/>
          </a:xfrm>
          <a:custGeom>
            <a:avLst/>
            <a:gdLst/>
            <a:ahLst/>
            <a:cxnLst/>
            <a:rect l="l" t="t" r="r" b="b"/>
            <a:pathLst>
              <a:path w="8534400" h="1220470">
                <a:moveTo>
                  <a:pt x="7924800" y="0"/>
                </a:moveTo>
                <a:lnTo>
                  <a:pt x="0" y="1270"/>
                </a:lnTo>
                <a:lnTo>
                  <a:pt x="0" y="1220470"/>
                </a:lnTo>
                <a:lnTo>
                  <a:pt x="7923530" y="1220470"/>
                </a:lnTo>
                <a:lnTo>
                  <a:pt x="7971326" y="1218635"/>
                </a:lnTo>
                <a:lnTo>
                  <a:pt x="8018107" y="1213221"/>
                </a:lnTo>
                <a:lnTo>
                  <a:pt x="8063737" y="1204363"/>
                </a:lnTo>
                <a:lnTo>
                  <a:pt x="8108080" y="1192198"/>
                </a:lnTo>
                <a:lnTo>
                  <a:pt x="8151003" y="1176861"/>
                </a:lnTo>
                <a:lnTo>
                  <a:pt x="8192370" y="1158488"/>
                </a:lnTo>
                <a:lnTo>
                  <a:pt x="8232045" y="1137214"/>
                </a:lnTo>
                <a:lnTo>
                  <a:pt x="8269895" y="1113176"/>
                </a:lnTo>
                <a:lnTo>
                  <a:pt x="8305785" y="1086509"/>
                </a:lnTo>
                <a:lnTo>
                  <a:pt x="8339578" y="1057348"/>
                </a:lnTo>
                <a:lnTo>
                  <a:pt x="8371141" y="1025831"/>
                </a:lnTo>
                <a:lnTo>
                  <a:pt x="8400339" y="992092"/>
                </a:lnTo>
                <a:lnTo>
                  <a:pt x="8427035" y="956267"/>
                </a:lnTo>
                <a:lnTo>
                  <a:pt x="8451097" y="918492"/>
                </a:lnTo>
                <a:lnTo>
                  <a:pt x="8472388" y="878902"/>
                </a:lnTo>
                <a:lnTo>
                  <a:pt x="8490774" y="837635"/>
                </a:lnTo>
                <a:lnTo>
                  <a:pt x="8506119" y="794824"/>
                </a:lnTo>
                <a:lnTo>
                  <a:pt x="8518289" y="750607"/>
                </a:lnTo>
                <a:lnTo>
                  <a:pt x="8527149" y="705118"/>
                </a:lnTo>
                <a:lnTo>
                  <a:pt x="8532565" y="658493"/>
                </a:lnTo>
                <a:lnTo>
                  <a:pt x="8534400" y="610870"/>
                </a:lnTo>
                <a:lnTo>
                  <a:pt x="8532565" y="563097"/>
                </a:lnTo>
                <a:lnTo>
                  <a:pt x="8527151" y="516353"/>
                </a:lnTo>
                <a:lnTo>
                  <a:pt x="8518293" y="470769"/>
                </a:lnTo>
                <a:lnTo>
                  <a:pt x="8506128" y="426478"/>
                </a:lnTo>
                <a:lnTo>
                  <a:pt x="8490791" y="383613"/>
                </a:lnTo>
                <a:lnTo>
                  <a:pt x="8472418" y="342307"/>
                </a:lnTo>
                <a:lnTo>
                  <a:pt x="8451144" y="302692"/>
                </a:lnTo>
                <a:lnTo>
                  <a:pt x="8427106" y="264901"/>
                </a:lnTo>
                <a:lnTo>
                  <a:pt x="8400439" y="229068"/>
                </a:lnTo>
                <a:lnTo>
                  <a:pt x="8371278" y="195323"/>
                </a:lnTo>
                <a:lnTo>
                  <a:pt x="8339761" y="163801"/>
                </a:lnTo>
                <a:lnTo>
                  <a:pt x="8306022" y="134634"/>
                </a:lnTo>
                <a:lnTo>
                  <a:pt x="8270197" y="107954"/>
                </a:lnTo>
                <a:lnTo>
                  <a:pt x="8232422" y="83895"/>
                </a:lnTo>
                <a:lnTo>
                  <a:pt x="8192832" y="62589"/>
                </a:lnTo>
                <a:lnTo>
                  <a:pt x="8151565" y="44168"/>
                </a:lnTo>
                <a:lnTo>
                  <a:pt x="8108754" y="28767"/>
                </a:lnTo>
                <a:lnTo>
                  <a:pt x="8064537" y="16516"/>
                </a:lnTo>
                <a:lnTo>
                  <a:pt x="8019048" y="7550"/>
                </a:lnTo>
                <a:lnTo>
                  <a:pt x="7972423" y="2000"/>
                </a:lnTo>
                <a:lnTo>
                  <a:pt x="79248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219199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4116" y="337769"/>
            <a:ext cx="8595766" cy="66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5164" y="1524352"/>
            <a:ext cx="7773670" cy="2952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940" y="6505237"/>
            <a:ext cx="5409565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913B4-A259-B349-9226-9B0E163EE5AC}" type="datetime1">
              <a:rPr lang="en-US" smtClean="0"/>
              <a:t>4/10/21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40852" y="6520782"/>
            <a:ext cx="2165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vascripter.net/faq/reserved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5757" y="6493255"/>
            <a:ext cx="54102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1933143"/>
            <a:ext cx="52349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Session</a:t>
            </a:r>
            <a:r>
              <a:rPr sz="3600" spc="-45" dirty="0"/>
              <a:t> </a:t>
            </a:r>
            <a:r>
              <a:rPr sz="3600" dirty="0"/>
              <a:t>#2:</a:t>
            </a:r>
            <a:r>
              <a:rPr sz="3600" spc="-25" dirty="0"/>
              <a:t> </a:t>
            </a:r>
            <a:r>
              <a:rPr sz="3600" dirty="0"/>
              <a:t>Doing</a:t>
            </a:r>
            <a:r>
              <a:rPr sz="3600" spc="-40" dirty="0"/>
              <a:t> </a:t>
            </a:r>
            <a:r>
              <a:rPr sz="3600" dirty="0"/>
              <a:t>Things</a:t>
            </a:r>
            <a:endParaRPr sz="36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0" y="4343336"/>
            <a:ext cx="2387600" cy="171615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8E18-0A75-084E-B48A-17AF1862D95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42353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Comparison</a:t>
            </a:r>
            <a:r>
              <a:rPr spc="-85" dirty="0"/>
              <a:t> </a:t>
            </a:r>
            <a:r>
              <a:rPr dirty="0"/>
              <a:t>Operators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102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1044" y="1505458"/>
            <a:ext cx="7764145" cy="471995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4965" marR="797560" indent="-354965">
              <a:lnSpc>
                <a:spcPts val="3030"/>
              </a:lnSpc>
              <a:spcBef>
                <a:spcPts val="4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926465" algn="l"/>
              </a:tabLst>
            </a:pPr>
            <a:r>
              <a:rPr sz="2800" spc="-5" dirty="0">
                <a:latin typeface="Arial"/>
                <a:cs typeface="Arial"/>
              </a:rPr>
              <a:t>&gt;	Returns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true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5" dirty="0">
                <a:latin typeface="Arial"/>
                <a:cs typeface="Arial"/>
              </a:rPr>
              <a:t> the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first value is </a:t>
            </a:r>
            <a:r>
              <a:rPr sz="2800" dirty="0">
                <a:latin typeface="Arial"/>
                <a:cs typeface="Arial"/>
              </a:rPr>
              <a:t>greater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than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  <a:p>
            <a:pPr marL="354965" marR="797560" indent="-354965">
              <a:lnSpc>
                <a:spcPts val="3020"/>
              </a:lnSpc>
              <a:spcBef>
                <a:spcPts val="6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926465" algn="l"/>
              </a:tabLst>
            </a:pPr>
            <a:r>
              <a:rPr sz="2800" spc="-5" dirty="0">
                <a:latin typeface="Arial"/>
                <a:cs typeface="Arial"/>
              </a:rPr>
              <a:t>&gt;=	Returns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true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-5" dirty="0">
                <a:latin typeface="Arial"/>
                <a:cs typeface="Arial"/>
              </a:rPr>
              <a:t> the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first value is </a:t>
            </a:r>
            <a:r>
              <a:rPr sz="2800" dirty="0">
                <a:latin typeface="Arial"/>
                <a:cs typeface="Arial"/>
              </a:rPr>
              <a:t>greater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than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equal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to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  <a:p>
            <a:pPr marL="354965" marR="778510" indent="-354965">
              <a:lnSpc>
                <a:spcPts val="303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926465" algn="l"/>
              </a:tabLst>
            </a:pPr>
            <a:r>
              <a:rPr sz="2800" spc="-5" dirty="0">
                <a:latin typeface="Arial"/>
                <a:cs typeface="Arial"/>
              </a:rPr>
              <a:t>&lt;	Returns </a:t>
            </a:r>
            <a:r>
              <a:rPr sz="2800" dirty="0">
                <a:latin typeface="Arial"/>
                <a:cs typeface="Arial"/>
              </a:rPr>
              <a:t>true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first </a:t>
            </a:r>
            <a:r>
              <a:rPr sz="2800" spc="-5" dirty="0">
                <a:latin typeface="Arial"/>
                <a:cs typeface="Arial"/>
              </a:rPr>
              <a:t>value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less </a:t>
            </a:r>
            <a:r>
              <a:rPr sz="2800" dirty="0">
                <a:latin typeface="Arial"/>
                <a:cs typeface="Arial"/>
              </a:rPr>
              <a:t>than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  <a:p>
            <a:pPr marL="354965" marR="502284" indent="-354965">
              <a:lnSpc>
                <a:spcPts val="3020"/>
              </a:lnSpc>
              <a:spcBef>
                <a:spcPts val="6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926465" algn="l"/>
              </a:tabLst>
            </a:pPr>
            <a:r>
              <a:rPr sz="2800" spc="-5" dirty="0">
                <a:latin typeface="Arial"/>
                <a:cs typeface="Arial"/>
              </a:rPr>
              <a:t>&lt;=	Returns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true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first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value is</a:t>
            </a:r>
            <a:r>
              <a:rPr sz="2800" dirty="0">
                <a:latin typeface="Arial"/>
                <a:cs typeface="Arial"/>
              </a:rPr>
              <a:t> less</a:t>
            </a:r>
            <a:r>
              <a:rPr sz="2800" spc="-5" dirty="0">
                <a:latin typeface="Arial"/>
                <a:cs typeface="Arial"/>
              </a:rPr>
              <a:t> than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</a:t>
            </a:r>
            <a:r>
              <a:rPr sz="2800" dirty="0">
                <a:latin typeface="Arial"/>
                <a:cs typeface="Arial"/>
              </a:rPr>
              <a:t> equal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" dirty="0">
                <a:latin typeface="Arial"/>
                <a:cs typeface="Arial"/>
              </a:rPr>
              <a:t> the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354965" algn="l"/>
                <a:tab pos="926465" algn="l"/>
              </a:tabLst>
            </a:pPr>
            <a:r>
              <a:rPr sz="2250" spc="-5" dirty="0">
                <a:solidFill>
                  <a:srgbClr val="2C13C1"/>
                </a:solidFill>
                <a:latin typeface="Wingdings"/>
                <a:cs typeface="Wingdings"/>
              </a:rPr>
              <a:t></a:t>
            </a:r>
            <a:r>
              <a:rPr sz="2250" spc="-5" dirty="0">
                <a:solidFill>
                  <a:srgbClr val="2C13C1"/>
                </a:solidFill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Arial"/>
                <a:cs typeface="Arial"/>
              </a:rPr>
              <a:t>==	Returns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true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first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value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is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equal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to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  <a:p>
            <a:pPr marL="354965" marR="658495" indent="-354965">
              <a:lnSpc>
                <a:spcPts val="3020"/>
              </a:lnSpc>
              <a:spcBef>
                <a:spcPts val="72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926465" algn="l"/>
              </a:tabLst>
            </a:pPr>
            <a:r>
              <a:rPr sz="2800" spc="-5" dirty="0">
                <a:latin typeface="Arial"/>
                <a:cs typeface="Arial"/>
              </a:rPr>
              <a:t>!=	Returns </a:t>
            </a:r>
            <a:r>
              <a:rPr sz="2800" dirty="0">
                <a:latin typeface="Arial"/>
                <a:cs typeface="Arial"/>
              </a:rPr>
              <a:t>true if </a:t>
            </a:r>
            <a:r>
              <a:rPr sz="2800" spc="-5" dirty="0">
                <a:latin typeface="Arial"/>
                <a:cs typeface="Arial"/>
              </a:rPr>
              <a:t>first value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not </a:t>
            </a:r>
            <a:r>
              <a:rPr sz="2800" dirty="0">
                <a:latin typeface="Arial"/>
                <a:cs typeface="Arial"/>
              </a:rPr>
              <a:t>equal to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second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253D3-FA1C-A641-AC07-79779618C5CE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23926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Logical</a:t>
            </a:r>
            <a:r>
              <a:rPr spc="-80" dirty="0"/>
              <a:t> </a:t>
            </a:r>
            <a:r>
              <a:rPr dirty="0"/>
              <a:t>Operators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102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5844" y="1778253"/>
            <a:ext cx="5871210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47370" indent="-287020">
              <a:lnSpc>
                <a:spcPct val="100000"/>
              </a:lnSpc>
              <a:spcBef>
                <a:spcPts val="100"/>
              </a:spcBef>
              <a:buClr>
                <a:srgbClr val="2C13C1"/>
              </a:buClr>
              <a:buSzPct val="79166"/>
              <a:buChar char="•"/>
              <a:tabLst>
                <a:tab pos="299085" algn="l"/>
                <a:tab pos="299720" algn="l"/>
              </a:tabLst>
            </a:pPr>
            <a:r>
              <a:rPr sz="2400" dirty="0">
                <a:latin typeface="Arial"/>
                <a:cs typeface="Arial"/>
              </a:rPr>
              <a:t>!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Returns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true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its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operand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zero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spc="-6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false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dirty="0">
                <a:latin typeface="Arial"/>
                <a:cs typeface="Arial"/>
              </a:rPr>
              <a:t>!(x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==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y)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true</a:t>
            </a:r>
            <a:endParaRPr sz="240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Char char="•"/>
              <a:tabLst>
                <a:tab pos="299085" algn="l"/>
                <a:tab pos="299720" algn="l"/>
              </a:tabLst>
            </a:pPr>
            <a:r>
              <a:rPr sz="2400" dirty="0">
                <a:latin typeface="Arial"/>
                <a:cs typeface="Arial"/>
              </a:rPr>
              <a:t>&amp;&amp;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Returns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false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either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operand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zero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false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(x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&lt;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10 </a:t>
            </a:r>
            <a:r>
              <a:rPr sz="2400" dirty="0">
                <a:latin typeface="Arial"/>
                <a:cs typeface="Arial"/>
              </a:rPr>
              <a:t>&amp;&amp;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&gt;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1)</a:t>
            </a:r>
            <a:r>
              <a:rPr sz="2400" spc="-10" dirty="0">
                <a:latin typeface="Arial"/>
                <a:cs typeface="Arial"/>
              </a:rPr>
              <a:t> is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true</a:t>
            </a:r>
            <a:endParaRPr sz="2400">
              <a:latin typeface="Arial"/>
              <a:cs typeface="Arial"/>
            </a:endParaRPr>
          </a:p>
          <a:p>
            <a:pPr marL="299085" marR="48895" indent="-287020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Arial"/>
                <a:cs typeface="Arial"/>
              </a:rPr>
              <a:t>||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Returns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false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if </a:t>
            </a:r>
            <a:r>
              <a:rPr sz="2400" spc="-5" dirty="0">
                <a:latin typeface="Arial"/>
                <a:cs typeface="Arial"/>
              </a:rPr>
              <a:t>both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operands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zero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or false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dirty="0">
                <a:latin typeface="Arial"/>
                <a:cs typeface="Arial"/>
              </a:rPr>
              <a:t>(x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==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|| 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==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5)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false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0DED0-839D-174C-B444-141B99DBF990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12635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Operator</a:t>
            </a:r>
            <a:r>
              <a:rPr spc="-95" dirty="0"/>
              <a:t> </a:t>
            </a:r>
            <a:r>
              <a:rPr dirty="0"/>
              <a:t>Precedence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8775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9410" algn="l"/>
              </a:tabLst>
            </a:pPr>
            <a:r>
              <a:rPr dirty="0"/>
              <a:t>Very</a:t>
            </a:r>
            <a:r>
              <a:rPr spc="-5" dirty="0"/>
              <a:t> similar</a:t>
            </a:r>
            <a:r>
              <a:rPr dirty="0"/>
              <a:t> </a:t>
            </a:r>
            <a:r>
              <a:rPr spc="-5" dirty="0"/>
              <a:t>to</a:t>
            </a:r>
            <a:r>
              <a:rPr spc="-20" dirty="0"/>
              <a:t> </a:t>
            </a:r>
            <a:r>
              <a:rPr spc="-5" dirty="0"/>
              <a:t>Math’s</a:t>
            </a:r>
            <a:r>
              <a:rPr dirty="0"/>
              <a:t> </a:t>
            </a:r>
            <a:r>
              <a:rPr spc="-5" dirty="0"/>
              <a:t>order</a:t>
            </a:r>
            <a:r>
              <a:rPr spc="-25" dirty="0"/>
              <a:t> </a:t>
            </a:r>
            <a:r>
              <a:rPr spc="-5" dirty="0"/>
              <a:t>of</a:t>
            </a:r>
            <a:r>
              <a:rPr spc="-20" dirty="0"/>
              <a:t> </a:t>
            </a:r>
            <a:r>
              <a:rPr spc="-5" dirty="0"/>
              <a:t>operations</a:t>
            </a:r>
          </a:p>
          <a:p>
            <a:pPr marL="35877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9410" algn="l"/>
              </a:tabLst>
            </a:pPr>
            <a:r>
              <a:rPr dirty="0"/>
              <a:t>Certain</a:t>
            </a:r>
            <a:r>
              <a:rPr spc="-25" dirty="0"/>
              <a:t> </a:t>
            </a:r>
            <a:r>
              <a:rPr spc="-5" dirty="0"/>
              <a:t>operators</a:t>
            </a:r>
            <a:r>
              <a:rPr spc="-30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dirty="0"/>
              <a:t>given</a:t>
            </a:r>
            <a:r>
              <a:rPr spc="-35" dirty="0"/>
              <a:t> </a:t>
            </a:r>
            <a:r>
              <a:rPr dirty="0"/>
              <a:t>precedence</a:t>
            </a:r>
          </a:p>
          <a:p>
            <a:pPr marL="35877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9410" algn="l"/>
              </a:tabLst>
            </a:pPr>
            <a:r>
              <a:rPr dirty="0"/>
              <a:t>First</a:t>
            </a:r>
            <a:r>
              <a:rPr spc="-10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spc="-5" dirty="0"/>
              <a:t>multiplication,</a:t>
            </a:r>
            <a:r>
              <a:rPr spc="-10" dirty="0"/>
              <a:t> </a:t>
            </a:r>
            <a:r>
              <a:rPr dirty="0"/>
              <a:t>division,</a:t>
            </a:r>
            <a:r>
              <a:rPr spc="-25" dirty="0"/>
              <a:t> </a:t>
            </a:r>
            <a:r>
              <a:rPr spc="-5" dirty="0"/>
              <a:t>modulus</a:t>
            </a:r>
          </a:p>
          <a:p>
            <a:pPr marL="35877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9410" algn="l"/>
              </a:tabLst>
            </a:pPr>
            <a:r>
              <a:rPr dirty="0"/>
              <a:t>Next</a:t>
            </a:r>
            <a:r>
              <a:rPr spc="-20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spc="-5" dirty="0"/>
              <a:t>addition</a:t>
            </a:r>
            <a:r>
              <a:rPr spc="-1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dirty="0"/>
              <a:t>subtraction</a:t>
            </a:r>
          </a:p>
          <a:p>
            <a:pPr marL="35877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9410" algn="l"/>
              </a:tabLst>
            </a:pPr>
            <a:r>
              <a:rPr dirty="0"/>
              <a:t>Last</a:t>
            </a:r>
            <a:r>
              <a:rPr spc="-25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dirty="0"/>
              <a:t>comparison</a:t>
            </a:r>
            <a:r>
              <a:rPr spc="-40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5" dirty="0"/>
              <a:t>bit-shifting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72542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Statements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455534" cy="3245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790575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Statements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are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singular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JavaScript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commands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executed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order.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Functions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or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code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blocks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are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frequently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made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up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from multiple statements.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Eg: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var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temp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72;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Think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Algebra: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y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x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+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93243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Expressions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625853"/>
            <a:ext cx="6486525" cy="4340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Expressions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dirty="0">
                <a:latin typeface="Arial"/>
                <a:cs typeface="Arial"/>
              </a:rPr>
              <a:t> sets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literals,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variables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operators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that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resolve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 a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value.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Math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"/>
                <a:cs typeface="Arial"/>
              </a:rPr>
              <a:t>var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num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10;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Logical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Arial"/>
                <a:cs typeface="Arial"/>
              </a:rPr>
              <a:t>var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password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true;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String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spc="-5" dirty="0">
                <a:latin typeface="Arial"/>
                <a:cs typeface="Arial"/>
              </a:rPr>
              <a:t>var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student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“Bob”;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Object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  <a:tabLst>
                <a:tab pos="1096010" algn="l"/>
              </a:tabLst>
            </a:pPr>
            <a:r>
              <a:rPr sz="2400" spc="-5" dirty="0">
                <a:latin typeface="Arial"/>
                <a:cs typeface="Arial"/>
              </a:rPr>
              <a:t>var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obj	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SomeObj()</a:t>
            </a:r>
            <a:r>
              <a:rPr sz="2800" spc="-5" dirty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68656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Strings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5187" y="1657857"/>
            <a:ext cx="7135495" cy="40798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5600" marR="141605" indent="-342900">
              <a:lnSpc>
                <a:spcPts val="3030"/>
              </a:lnSpc>
              <a:spcBef>
                <a:spcPts val="4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Strings </a:t>
            </a:r>
            <a:r>
              <a:rPr sz="2800" dirty="0">
                <a:latin typeface="Arial"/>
                <a:cs typeface="Arial"/>
              </a:rPr>
              <a:t>are identified using double quotes, </a:t>
            </a:r>
            <a:r>
              <a:rPr sz="2800" spc="-7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e.g., "This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 JavaScript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string.“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ts val="3020"/>
              </a:lnSpc>
              <a:spcBef>
                <a:spcPts val="6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Two </a:t>
            </a:r>
            <a:r>
              <a:rPr sz="2800" dirty="0">
                <a:latin typeface="Arial"/>
                <a:cs typeface="Arial"/>
              </a:rPr>
              <a:t>strings </a:t>
            </a:r>
            <a:r>
              <a:rPr sz="2800" spc="-5" dirty="0">
                <a:latin typeface="Arial"/>
                <a:cs typeface="Arial"/>
              </a:rPr>
              <a:t>can </a:t>
            </a:r>
            <a:r>
              <a:rPr sz="2800" dirty="0">
                <a:latin typeface="Arial"/>
                <a:cs typeface="Arial"/>
              </a:rPr>
              <a:t>be concatenated using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‘+’,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e.g.,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”Kris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" +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”Secor"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equals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ts val="2985"/>
              </a:lnSpc>
            </a:pPr>
            <a:r>
              <a:rPr sz="2800" spc="-5" dirty="0">
                <a:latin typeface="Arial"/>
                <a:cs typeface="Arial"/>
              </a:rPr>
              <a:t>”Kris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Secor"</a:t>
            </a:r>
            <a:endParaRPr sz="2800">
              <a:latin typeface="Arial"/>
              <a:cs typeface="Arial"/>
            </a:endParaRPr>
          </a:p>
          <a:p>
            <a:pPr marL="355600" marR="263525" indent="-342900">
              <a:lnSpc>
                <a:spcPct val="9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1858645" algn="l"/>
              </a:tabLst>
            </a:pPr>
            <a:r>
              <a:rPr sz="2800" spc="-5" dirty="0">
                <a:latin typeface="Arial"/>
                <a:cs typeface="Arial"/>
              </a:rPr>
              <a:t>Some </a:t>
            </a:r>
            <a:r>
              <a:rPr sz="2800" dirty="0">
                <a:latin typeface="Arial"/>
                <a:cs typeface="Arial"/>
              </a:rPr>
              <a:t>characters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dirty="0">
                <a:latin typeface="Arial"/>
                <a:cs typeface="Arial"/>
              </a:rPr>
              <a:t>interpreted </a:t>
            </a:r>
            <a:r>
              <a:rPr sz="2800" spc="-5" dirty="0">
                <a:latin typeface="Arial"/>
                <a:cs typeface="Arial"/>
              </a:rPr>
              <a:t>as white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space </a:t>
            </a:r>
            <a:r>
              <a:rPr sz="2800" dirty="0">
                <a:latin typeface="Arial"/>
                <a:cs typeface="Arial"/>
              </a:rPr>
              <a:t>or </a:t>
            </a:r>
            <a:r>
              <a:rPr sz="2800" spc="-5" dirty="0">
                <a:latin typeface="Arial"/>
                <a:cs typeface="Arial"/>
              </a:rPr>
              <a:t>act as </a:t>
            </a:r>
            <a:r>
              <a:rPr sz="2800" dirty="0">
                <a:latin typeface="Arial"/>
                <a:cs typeface="Arial"/>
              </a:rPr>
              <a:t>control characters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require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</a:t>
            </a:r>
            <a:r>
              <a:rPr sz="2800" dirty="0">
                <a:latin typeface="Arial"/>
                <a:cs typeface="Arial"/>
              </a:rPr>
              <a:t> alternative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method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" dirty="0">
                <a:latin typeface="Arial"/>
                <a:cs typeface="Arial"/>
              </a:rPr>
              <a:t> being </a:t>
            </a:r>
            <a:r>
              <a:rPr sz="2800" dirty="0">
                <a:latin typeface="Arial"/>
                <a:cs typeface="Arial"/>
              </a:rPr>
              <a:t> entered.	</a:t>
            </a:r>
            <a:r>
              <a:rPr sz="2800" spc="-5" dirty="0">
                <a:latin typeface="Arial"/>
                <a:cs typeface="Arial"/>
              </a:rPr>
              <a:t>These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</a:t>
            </a:r>
            <a:r>
              <a:rPr sz="2800" dirty="0">
                <a:latin typeface="Arial"/>
                <a:cs typeface="Arial"/>
              </a:rPr>
              <a:t> called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b="1" i="1" spc="-5" dirty="0">
                <a:latin typeface="Arial-BoldItalicMT"/>
                <a:cs typeface="Arial-BoldItalicMT"/>
              </a:rPr>
              <a:t>escape </a:t>
            </a:r>
            <a:r>
              <a:rPr sz="2800" b="1" i="1" dirty="0">
                <a:latin typeface="Arial-BoldItalicMT"/>
                <a:cs typeface="Arial-BoldItalicMT"/>
              </a:rPr>
              <a:t> characters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7380" y="6461861"/>
            <a:ext cx="54102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D2D0D-3871-5F49-8E6A-194995172A96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56501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Escape</a:t>
            </a:r>
            <a:r>
              <a:rPr spc="-75" dirty="0"/>
              <a:t> </a:t>
            </a:r>
            <a:r>
              <a:rPr dirty="0"/>
              <a:t>Characters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462532" y="1881035"/>
            <a:ext cx="3235325" cy="353822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0"/>
              </a:spcBef>
              <a:tabLst>
                <a:tab pos="583565" algn="l"/>
              </a:tabLst>
            </a:pPr>
            <a:r>
              <a:rPr sz="3200" dirty="0">
                <a:latin typeface="Arial"/>
                <a:cs typeface="Arial"/>
              </a:rPr>
              <a:t>\n	</a:t>
            </a:r>
            <a:r>
              <a:rPr sz="3200" spc="-5" dirty="0">
                <a:latin typeface="Arial"/>
                <a:cs typeface="Arial"/>
              </a:rPr>
              <a:t>newline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583565" algn="l"/>
              </a:tabLst>
            </a:pPr>
            <a:r>
              <a:rPr sz="3200" spc="-5" dirty="0">
                <a:latin typeface="Arial"/>
                <a:cs typeface="Arial"/>
              </a:rPr>
              <a:t>\t	</a:t>
            </a:r>
            <a:r>
              <a:rPr sz="3200" dirty="0">
                <a:latin typeface="Arial"/>
                <a:cs typeface="Arial"/>
              </a:rPr>
              <a:t>tab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583565" algn="l"/>
              </a:tabLst>
            </a:pPr>
            <a:r>
              <a:rPr sz="3200" spc="-5" dirty="0">
                <a:latin typeface="Arial"/>
                <a:cs typeface="Arial"/>
              </a:rPr>
              <a:t>\r	carriage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return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583565" algn="l"/>
              </a:tabLst>
            </a:pPr>
            <a:r>
              <a:rPr sz="3200" spc="-5" dirty="0">
                <a:latin typeface="Arial"/>
                <a:cs typeface="Arial"/>
              </a:rPr>
              <a:t>\\	</a:t>
            </a:r>
            <a:r>
              <a:rPr sz="3200" dirty="0">
                <a:latin typeface="Arial"/>
                <a:cs typeface="Arial"/>
              </a:rPr>
              <a:t>backslash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583565" algn="l"/>
              </a:tabLst>
            </a:pPr>
            <a:r>
              <a:rPr sz="3200" spc="-5" dirty="0">
                <a:latin typeface="Arial"/>
                <a:cs typeface="Arial"/>
              </a:rPr>
              <a:t>\"	double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quote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  <a:tabLst>
                <a:tab pos="583565" algn="l"/>
              </a:tabLst>
            </a:pPr>
            <a:r>
              <a:rPr sz="3200" spc="-5" dirty="0">
                <a:latin typeface="Arial"/>
                <a:cs typeface="Arial"/>
              </a:rPr>
              <a:t>\'	single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quote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46837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Concate</a:t>
            </a:r>
            <a:r>
              <a:rPr spc="5" dirty="0"/>
              <a:t>n</a:t>
            </a:r>
            <a:r>
              <a:rPr dirty="0"/>
              <a:t>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624330"/>
            <a:ext cx="7757795" cy="3989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8707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600" dirty="0">
                <a:latin typeface="Arial"/>
                <a:cs typeface="Arial"/>
              </a:rPr>
              <a:t>Concatenation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means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simply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merge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strings </a:t>
            </a:r>
            <a:r>
              <a:rPr sz="2600" spc="-70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together.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 JavaScript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we use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 ”+”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600" spc="-5" dirty="0">
                <a:latin typeface="Arial"/>
                <a:cs typeface="Arial"/>
              </a:rPr>
              <a:t>It’s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very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useful</a:t>
            </a:r>
            <a:r>
              <a:rPr sz="2600" spc="1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if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statement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includes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variable. </a:t>
            </a:r>
            <a:r>
              <a:rPr sz="2600" spc="-70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Eg:</a:t>
            </a:r>
            <a:endParaRPr sz="26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latin typeface="Arial"/>
                <a:cs typeface="Arial"/>
              </a:rPr>
              <a:t>var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student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=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‘Kris’;</a:t>
            </a:r>
            <a:endParaRPr sz="26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2600" dirty="0">
                <a:latin typeface="Arial"/>
                <a:cs typeface="Arial"/>
              </a:rPr>
              <a:t>Console.log(“This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student’s name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spc="-5" dirty="0">
                <a:latin typeface="Arial"/>
                <a:cs typeface="Arial"/>
              </a:rPr>
              <a:t>is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“ +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student;</a:t>
            </a:r>
            <a:endParaRPr sz="2600">
              <a:latin typeface="Arial"/>
              <a:cs typeface="Arial"/>
            </a:endParaRPr>
          </a:p>
          <a:p>
            <a:pPr marL="355600" marR="187325" indent="-343535" algn="just">
              <a:lnSpc>
                <a:spcPct val="100000"/>
              </a:lnSpc>
              <a:spcBef>
                <a:spcPts val="625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6235" algn="l"/>
              </a:tabLst>
            </a:pPr>
            <a:r>
              <a:rPr sz="2600" dirty="0">
                <a:latin typeface="Arial"/>
                <a:cs typeface="Arial"/>
              </a:rPr>
              <a:t>Always be careful not to have a line break as that </a:t>
            </a:r>
            <a:r>
              <a:rPr sz="2600" spc="-7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ends a statement and will more than likely trigger </a:t>
            </a:r>
            <a:r>
              <a:rPr sz="2600" spc="-7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 error.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999229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Reserved</a:t>
            </a:r>
            <a:r>
              <a:rPr spc="-90" dirty="0"/>
              <a:t> </a:t>
            </a:r>
            <a:r>
              <a:rPr dirty="0"/>
              <a:t>Words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570470" cy="42214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34975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These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cannot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be</a:t>
            </a:r>
            <a:r>
              <a:rPr sz="3200" spc="-5" dirty="0">
                <a:latin typeface="Arial"/>
                <a:cs typeface="Arial"/>
              </a:rPr>
              <a:t> used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as</a:t>
            </a:r>
            <a:r>
              <a:rPr sz="3200" spc="-5" dirty="0">
                <a:latin typeface="Arial"/>
                <a:cs typeface="Arial"/>
              </a:rPr>
              <a:t> variables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function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names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You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can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see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list</a:t>
            </a:r>
            <a:r>
              <a:rPr sz="3200" dirty="0">
                <a:latin typeface="Arial"/>
                <a:cs typeface="Arial"/>
              </a:rPr>
              <a:t> in</a:t>
            </a:r>
            <a:r>
              <a:rPr sz="3200" spc="-5" dirty="0">
                <a:latin typeface="Arial"/>
                <a:cs typeface="Arial"/>
              </a:rPr>
              <a:t> the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Lesson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2 </a:t>
            </a:r>
            <a:r>
              <a:rPr sz="3200" spc="-5" dirty="0">
                <a:latin typeface="Arial"/>
                <a:cs typeface="Arial"/>
              </a:rPr>
              <a:t>folder</a:t>
            </a:r>
            <a:endParaRPr sz="3200">
              <a:latin typeface="Arial"/>
              <a:cs typeface="Arial"/>
            </a:endParaRPr>
          </a:p>
          <a:p>
            <a:pPr marL="355600" marR="43307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You</a:t>
            </a:r>
            <a:r>
              <a:rPr sz="3200" spc="-5" dirty="0">
                <a:latin typeface="Arial"/>
                <a:cs typeface="Arial"/>
              </a:rPr>
              <a:t> also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should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not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use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html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element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names.</a:t>
            </a:r>
            <a:endParaRPr sz="3200">
              <a:latin typeface="Arial"/>
              <a:cs typeface="Arial"/>
            </a:endParaRPr>
          </a:p>
          <a:p>
            <a:pPr marL="355600" marR="163830" indent="-34353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There are also JavaScript </a:t>
            </a:r>
            <a:r>
              <a:rPr sz="3200" spc="-5" dirty="0">
                <a:latin typeface="Arial"/>
                <a:cs typeface="Arial"/>
              </a:rPr>
              <a:t>objects, 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properties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and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methods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that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should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not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be</a:t>
            </a:r>
            <a:r>
              <a:rPr sz="3200" spc="-5" dirty="0">
                <a:latin typeface="Arial"/>
                <a:cs typeface="Arial"/>
              </a:rPr>
              <a:t> used.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25221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Just</a:t>
            </a:r>
            <a:r>
              <a:rPr spc="-25" dirty="0"/>
              <a:t> </a:t>
            </a:r>
            <a:r>
              <a:rPr dirty="0"/>
              <a:t>some</a:t>
            </a:r>
            <a:r>
              <a:rPr spc="-35" dirty="0"/>
              <a:t> </a:t>
            </a:r>
            <a:r>
              <a:rPr dirty="0"/>
              <a:t>reserved</a:t>
            </a:r>
            <a:r>
              <a:rPr spc="-40" dirty="0"/>
              <a:t> </a:t>
            </a:r>
            <a:r>
              <a:rPr dirty="0"/>
              <a:t>words</a:t>
            </a:r>
          </a:p>
        </p:txBody>
      </p:sp>
      <p:sp>
        <p:nvSpPr>
          <p:cNvPr id="3" name="object 3"/>
          <p:cNvSpPr/>
          <p:nvPr/>
        </p:nvSpPr>
        <p:spPr>
          <a:xfrm>
            <a:off x="1447800" y="5986068"/>
            <a:ext cx="6096000" cy="290195"/>
          </a:xfrm>
          <a:custGeom>
            <a:avLst/>
            <a:gdLst/>
            <a:ahLst/>
            <a:cxnLst/>
            <a:rect l="l" t="t" r="r" b="b"/>
            <a:pathLst>
              <a:path w="6096000" h="290195">
                <a:moveTo>
                  <a:pt x="6096000" y="0"/>
                </a:moveTo>
                <a:lnTo>
                  <a:pt x="4572000" y="0"/>
                </a:lnTo>
                <a:lnTo>
                  <a:pt x="3048000" y="0"/>
                </a:lnTo>
                <a:lnTo>
                  <a:pt x="1524000" y="0"/>
                </a:lnTo>
                <a:lnTo>
                  <a:pt x="0" y="0"/>
                </a:lnTo>
                <a:lnTo>
                  <a:pt x="0" y="289877"/>
                </a:lnTo>
                <a:lnTo>
                  <a:pt x="1524000" y="289877"/>
                </a:lnTo>
                <a:lnTo>
                  <a:pt x="3048000" y="289877"/>
                </a:lnTo>
                <a:lnTo>
                  <a:pt x="4572000" y="289877"/>
                </a:lnTo>
                <a:lnTo>
                  <a:pt x="6096000" y="289877"/>
                </a:lnTo>
                <a:lnTo>
                  <a:pt x="6096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8213" y="1887499"/>
            <a:ext cx="882650" cy="4084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900"/>
              </a:lnSpc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abstract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boolean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break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byte </a:t>
            </a:r>
            <a:r>
              <a:rPr sz="1600" spc="-5" dirty="0">
                <a:latin typeface="Arial"/>
                <a:cs typeface="Arial"/>
              </a:rPr>
              <a:t> case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catch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char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class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const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continue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debugger  default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delete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600" spc="-5" dirty="0">
                <a:latin typeface="Arial"/>
                <a:cs typeface="Arial"/>
              </a:rPr>
              <a:t>do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2982595" y="1887499"/>
            <a:ext cx="1063625" cy="4084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33375">
              <a:lnSpc>
                <a:spcPct val="118900"/>
              </a:lnSpc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else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enum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export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e</a:t>
            </a:r>
            <a:r>
              <a:rPr sz="1600" spc="-10" dirty="0">
                <a:latin typeface="Arial"/>
                <a:cs typeface="Arial"/>
              </a:rPr>
              <a:t>x</a:t>
            </a:r>
            <a:r>
              <a:rPr sz="1600" spc="-5" dirty="0">
                <a:latin typeface="Arial"/>
                <a:cs typeface="Arial"/>
              </a:rPr>
              <a:t>tends  false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final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finally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float</a:t>
            </a:r>
            <a:endParaRPr sz="1600">
              <a:latin typeface="Arial"/>
              <a:cs typeface="Arial"/>
            </a:endParaRPr>
          </a:p>
          <a:p>
            <a:pPr marL="12700" marR="331470">
              <a:lnSpc>
                <a:spcPct val="118900"/>
              </a:lnSpc>
            </a:pPr>
            <a:r>
              <a:rPr sz="1600" spc="-5" dirty="0">
                <a:latin typeface="Arial"/>
                <a:cs typeface="Arial"/>
              </a:rPr>
              <a:t>for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fun</a:t>
            </a:r>
            <a:r>
              <a:rPr sz="1600" dirty="0">
                <a:latin typeface="Arial"/>
                <a:cs typeface="Arial"/>
              </a:rPr>
              <a:t>c</a:t>
            </a:r>
            <a:r>
              <a:rPr sz="1600" spc="-5" dirty="0">
                <a:latin typeface="Arial"/>
                <a:cs typeface="Arial"/>
              </a:rPr>
              <a:t>tion  goto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18900"/>
              </a:lnSpc>
            </a:pPr>
            <a:r>
              <a:rPr sz="1600" dirty="0">
                <a:latin typeface="Arial"/>
                <a:cs typeface="Arial"/>
              </a:rPr>
              <a:t>if 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imp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ements  import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06848" y="1887499"/>
            <a:ext cx="951865" cy="4084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900"/>
              </a:lnSpc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instan</a:t>
            </a:r>
            <a:r>
              <a:rPr sz="1600" dirty="0">
                <a:latin typeface="Arial"/>
                <a:cs typeface="Arial"/>
              </a:rPr>
              <a:t>c</a:t>
            </a:r>
            <a:r>
              <a:rPr sz="1600" spc="-5" dirty="0">
                <a:latin typeface="Arial"/>
                <a:cs typeface="Arial"/>
              </a:rPr>
              <a:t>eof  int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interface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let</a:t>
            </a:r>
            <a:endParaRPr sz="1600">
              <a:latin typeface="Arial"/>
              <a:cs typeface="Arial"/>
            </a:endParaRPr>
          </a:p>
          <a:p>
            <a:pPr marL="12700" marR="388620">
              <a:lnSpc>
                <a:spcPct val="118900"/>
              </a:lnSpc>
            </a:pPr>
            <a:r>
              <a:rPr sz="1600" spc="-5" dirty="0">
                <a:latin typeface="Arial"/>
                <a:cs typeface="Arial"/>
              </a:rPr>
              <a:t>long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nat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5" dirty="0">
                <a:latin typeface="Arial"/>
                <a:cs typeface="Arial"/>
              </a:rPr>
              <a:t>ve  new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null</a:t>
            </a:r>
            <a:endParaRPr sz="1600">
              <a:latin typeface="Arial"/>
              <a:cs typeface="Arial"/>
            </a:endParaRPr>
          </a:p>
          <a:p>
            <a:pPr marL="12700" marR="85090">
              <a:lnSpc>
                <a:spcPct val="1189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package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private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protected  public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return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short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31229" y="1887499"/>
            <a:ext cx="1219835" cy="40849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635">
              <a:lnSpc>
                <a:spcPct val="118900"/>
              </a:lnSpc>
              <a:spcBef>
                <a:spcPts val="100"/>
              </a:spcBef>
            </a:pPr>
            <a:r>
              <a:rPr sz="1600" spc="-5" dirty="0">
                <a:latin typeface="Arial"/>
                <a:cs typeface="Arial"/>
              </a:rPr>
              <a:t>super </a:t>
            </a:r>
            <a:r>
              <a:rPr sz="1600" spc="-4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20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itch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18900"/>
              </a:lnSpc>
            </a:pPr>
            <a:r>
              <a:rPr sz="1600" spc="-5" dirty="0">
                <a:latin typeface="Arial"/>
                <a:cs typeface="Arial"/>
              </a:rPr>
              <a:t>s</a:t>
            </a:r>
            <a:r>
              <a:rPr sz="1600" spc="-25" dirty="0">
                <a:latin typeface="Arial"/>
                <a:cs typeface="Arial"/>
              </a:rPr>
              <a:t>y</a:t>
            </a:r>
            <a:r>
              <a:rPr sz="1600" spc="-5" dirty="0">
                <a:latin typeface="Arial"/>
                <a:cs typeface="Arial"/>
              </a:rPr>
              <a:t>nchroni</a:t>
            </a:r>
            <a:r>
              <a:rPr sz="1600" dirty="0">
                <a:latin typeface="Arial"/>
                <a:cs typeface="Arial"/>
              </a:rPr>
              <a:t>z</a:t>
            </a:r>
            <a:r>
              <a:rPr sz="1600" spc="-5" dirty="0">
                <a:latin typeface="Arial"/>
                <a:cs typeface="Arial"/>
              </a:rPr>
              <a:t>ed  this</a:t>
            </a:r>
            <a:endParaRPr sz="1600">
              <a:latin typeface="Arial"/>
              <a:cs typeface="Arial"/>
            </a:endParaRPr>
          </a:p>
          <a:p>
            <a:pPr marL="12700" marR="420370">
              <a:lnSpc>
                <a:spcPct val="118900"/>
              </a:lnSpc>
            </a:pPr>
            <a:r>
              <a:rPr sz="1600" spc="-5" dirty="0">
                <a:latin typeface="Arial"/>
                <a:cs typeface="Arial"/>
              </a:rPr>
              <a:t>throw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throws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trans</a:t>
            </a:r>
            <a:r>
              <a:rPr sz="1600" dirty="0">
                <a:latin typeface="Arial"/>
                <a:cs typeface="Arial"/>
              </a:rPr>
              <a:t>i</a:t>
            </a:r>
            <a:r>
              <a:rPr sz="1600" spc="-5" dirty="0">
                <a:latin typeface="Arial"/>
                <a:cs typeface="Arial"/>
              </a:rPr>
              <a:t>ent  true</a:t>
            </a:r>
            <a:endParaRPr sz="1600">
              <a:latin typeface="Arial"/>
              <a:cs typeface="Arial"/>
            </a:endParaRPr>
          </a:p>
          <a:p>
            <a:pPr marL="12700" marR="565785">
              <a:lnSpc>
                <a:spcPct val="118900"/>
              </a:lnSpc>
              <a:spcBef>
                <a:spcPts val="5"/>
              </a:spcBef>
            </a:pPr>
            <a:r>
              <a:rPr sz="1600" spc="-5" dirty="0">
                <a:latin typeface="Arial"/>
                <a:cs typeface="Arial"/>
              </a:rPr>
              <a:t>try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10" dirty="0">
                <a:latin typeface="Arial"/>
                <a:cs typeface="Arial"/>
              </a:rPr>
              <a:t>typeof </a:t>
            </a:r>
            <a:r>
              <a:rPr sz="1600" spc="-5" dirty="0">
                <a:latin typeface="Arial"/>
                <a:cs typeface="Arial"/>
              </a:rPr>
              <a:t> var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void 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volatile  </a:t>
            </a:r>
            <a:r>
              <a:rPr sz="1600" spc="-10" dirty="0">
                <a:latin typeface="Arial"/>
                <a:cs typeface="Arial"/>
              </a:rPr>
              <a:t>while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58213" y="5993079"/>
            <a:ext cx="635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doub</a:t>
            </a:r>
            <a:r>
              <a:rPr sz="1600" dirty="0">
                <a:latin typeface="Arial"/>
                <a:cs typeface="Arial"/>
              </a:rPr>
              <a:t>l</a:t>
            </a:r>
            <a:r>
              <a:rPr sz="1600" spc="-5" dirty="0">
                <a:latin typeface="Arial"/>
                <a:cs typeface="Arial"/>
              </a:rPr>
              <a:t>e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82595" y="5993079"/>
            <a:ext cx="184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"/>
                <a:cs typeface="Arial"/>
              </a:rPr>
              <a:t>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06848" y="5993079"/>
            <a:ext cx="4997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static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31229" y="5993079"/>
            <a:ext cx="3848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latin typeface="Arial"/>
                <a:cs typeface="Arial"/>
              </a:rPr>
              <a:t>w</a:t>
            </a:r>
            <a:r>
              <a:rPr sz="1600" spc="-5" dirty="0">
                <a:latin typeface="Arial"/>
                <a:cs typeface="Arial"/>
              </a:rPr>
              <a:t>ith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1545158"/>
            <a:ext cx="733805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60" dirty="0">
                <a:latin typeface="Arial"/>
                <a:cs typeface="Arial"/>
              </a:rPr>
              <a:t>You</a:t>
            </a:r>
            <a:r>
              <a:rPr sz="2000" dirty="0">
                <a:latin typeface="Arial"/>
                <a:cs typeface="Arial"/>
              </a:rPr>
              <a:t> can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more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u="sng" spc="-10" dirty="0">
                <a:solidFill>
                  <a:srgbClr val="2C13C1"/>
                </a:solidFill>
                <a:uFill>
                  <a:solidFill>
                    <a:srgbClr val="2C13C1"/>
                  </a:solidFill>
                </a:uFill>
                <a:latin typeface="Arial"/>
                <a:cs typeface="Arial"/>
                <a:hlinkClick r:id="rId2"/>
              </a:rPr>
              <a:t>http://www.javascripter.net/faq/reserved.htm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83515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Week</a:t>
            </a:r>
            <a:r>
              <a:rPr spc="-90" dirty="0"/>
              <a:t> </a:t>
            </a:r>
            <a:r>
              <a:rPr dirty="0"/>
              <a:t>2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8410956" y="6520782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52698"/>
            <a:ext cx="4180840" cy="44157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Declaration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 Initialization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Unary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Operators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Binary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Operators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Bit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Operators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Operator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Precedence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Statements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Expressions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Strings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Concatentation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ReservedWords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72605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Decla</a:t>
            </a:r>
            <a:r>
              <a:rPr spc="10" dirty="0"/>
              <a:t>r</a:t>
            </a:r>
            <a:r>
              <a:rPr dirty="0"/>
              <a:t>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8410956" y="6520782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/>
                <a:cs typeface="Arial"/>
              </a:rPr>
              <a:t>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703820" cy="3245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We declare </a:t>
            </a:r>
            <a:r>
              <a:rPr sz="3200" spc="-5" dirty="0">
                <a:latin typeface="Arial"/>
                <a:cs typeface="Arial"/>
              </a:rPr>
              <a:t>variables </a:t>
            </a:r>
            <a:r>
              <a:rPr sz="3200" dirty="0">
                <a:latin typeface="Arial"/>
                <a:cs typeface="Arial"/>
              </a:rPr>
              <a:t>so that memory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 reserved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for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whatever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that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variable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holds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Arial"/>
                <a:cs typeface="Arial"/>
              </a:rPr>
              <a:t>var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someValue;</a:t>
            </a:r>
            <a:endParaRPr sz="3200">
              <a:latin typeface="Arial"/>
              <a:cs typeface="Arial"/>
            </a:endParaRPr>
          </a:p>
          <a:p>
            <a:pPr marL="355600" marR="2667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We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can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declare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multiple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variables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on 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same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line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by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using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 comma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200" dirty="0">
                <a:latin typeface="Arial"/>
                <a:cs typeface="Arial"/>
              </a:rPr>
              <a:t>var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a,var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b,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var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c;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49504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Variable</a:t>
            </a:r>
            <a:r>
              <a:rPr spc="-95" dirty="0"/>
              <a:t> </a:t>
            </a:r>
            <a:r>
              <a:rPr dirty="0"/>
              <a:t>Rules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8410956" y="6520782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/>
                <a:cs typeface="Arial"/>
              </a:rPr>
              <a:t>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552698"/>
            <a:ext cx="7524750" cy="37572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Variables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should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enclosed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quotation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marks.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Variables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can’t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</a:t>
            </a:r>
            <a:r>
              <a:rPr sz="2400" dirty="0">
                <a:latin typeface="Arial"/>
                <a:cs typeface="Arial"/>
              </a:rPr>
              <a:t> a </a:t>
            </a:r>
            <a:r>
              <a:rPr sz="2400" spc="-5" dirty="0">
                <a:latin typeface="Arial"/>
                <a:cs typeface="Arial"/>
              </a:rPr>
              <a:t>number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or</a:t>
            </a:r>
            <a:r>
              <a:rPr sz="2400" dirty="0">
                <a:latin typeface="Arial"/>
                <a:cs typeface="Arial"/>
              </a:rPr>
              <a:t> start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with</a:t>
            </a:r>
            <a:r>
              <a:rPr sz="2400" dirty="0">
                <a:latin typeface="Arial"/>
                <a:cs typeface="Arial"/>
              </a:rPr>
              <a:t> a </a:t>
            </a:r>
            <a:r>
              <a:rPr sz="2400" spc="-5" dirty="0">
                <a:latin typeface="Arial"/>
                <a:cs typeface="Arial"/>
              </a:rPr>
              <a:t>number.</a:t>
            </a:r>
            <a:endParaRPr sz="2400">
              <a:latin typeface="Arial"/>
              <a:cs typeface="Arial"/>
            </a:endParaRPr>
          </a:p>
          <a:p>
            <a:pPr marL="355600" marR="53467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Variables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can’t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 any of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JavaScript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reserved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keywords.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However,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" dirty="0">
                <a:latin typeface="Arial"/>
                <a:cs typeface="Arial"/>
              </a:rPr>
              <a:t> might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contain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keywords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name.</a:t>
            </a:r>
            <a:endParaRPr sz="2400">
              <a:latin typeface="Arial"/>
              <a:cs typeface="Arial"/>
            </a:endParaRPr>
          </a:p>
          <a:p>
            <a:pPr marL="355600" marR="448309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Variable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names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are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case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sensitive,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so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one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should </a:t>
            </a:r>
            <a:r>
              <a:rPr sz="2400" spc="-6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keep</a:t>
            </a:r>
            <a:r>
              <a:rPr sz="2400" dirty="0">
                <a:latin typeface="Arial"/>
                <a:cs typeface="Arial"/>
              </a:rPr>
              <a:t> that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mind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when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naming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them.</a:t>
            </a:r>
            <a:endParaRPr sz="2400">
              <a:latin typeface="Arial"/>
              <a:cs typeface="Arial"/>
            </a:endParaRPr>
          </a:p>
          <a:p>
            <a:pPr marL="355600" marR="1246505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400" spc="-5" dirty="0">
                <a:latin typeface="Arial"/>
                <a:cs typeface="Arial"/>
              </a:rPr>
              <a:t>Variables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contain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only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letters, numbers, </a:t>
            </a:r>
            <a:r>
              <a:rPr sz="2400" spc="-65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underscores,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and</a:t>
            </a:r>
            <a:r>
              <a:rPr sz="2400" dirty="0">
                <a:latin typeface="Arial"/>
                <a:cs typeface="Arial"/>
              </a:rPr>
              <a:t> the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dollar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sign.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81495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Initializ</a:t>
            </a:r>
            <a:r>
              <a:rPr spc="5" dirty="0"/>
              <a:t>a</a:t>
            </a:r>
            <a:r>
              <a:rPr dirty="0"/>
              <a:t>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spc="-5" dirty="0"/>
          </a:p>
        </p:txBody>
      </p:sp>
      <p:sp>
        <p:nvSpPr>
          <p:cNvPr id="5" name="object 5"/>
          <p:cNvSpPr txBox="1"/>
          <p:nvPr/>
        </p:nvSpPr>
        <p:spPr>
          <a:xfrm>
            <a:off x="8410956" y="6520782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/>
                <a:cs typeface="Arial"/>
              </a:rPr>
              <a:t>5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624329"/>
            <a:ext cx="7647940" cy="3695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76910" indent="-343535">
              <a:lnSpc>
                <a:spcPct val="100000"/>
              </a:lnSpc>
              <a:spcBef>
                <a:spcPts val="9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Initializing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when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you</a:t>
            </a:r>
            <a:r>
              <a:rPr sz="2800" dirty="0">
                <a:latin typeface="Arial"/>
                <a:cs typeface="Arial"/>
              </a:rPr>
              <a:t> assign </a:t>
            </a:r>
            <a:r>
              <a:rPr sz="2800" spc="-5" dirty="0">
                <a:latin typeface="Arial"/>
                <a:cs typeface="Arial"/>
              </a:rPr>
              <a:t>a value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to a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variable before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you</a:t>
            </a:r>
            <a:r>
              <a:rPr sz="2800" spc="-5" dirty="0">
                <a:latin typeface="Arial"/>
                <a:cs typeface="Arial"/>
              </a:rPr>
              <a:t> use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it: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var</a:t>
            </a:r>
            <a:r>
              <a:rPr sz="2800" spc="-5" dirty="0">
                <a:latin typeface="Arial"/>
                <a:cs typeface="Arial"/>
              </a:rPr>
              <a:t> firstName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=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‘Kris’;</a:t>
            </a:r>
            <a:endParaRPr sz="2800">
              <a:latin typeface="Arial"/>
              <a:cs typeface="Arial"/>
            </a:endParaRPr>
          </a:p>
          <a:p>
            <a:pPr marL="355600" marR="394970" indent="-343535">
              <a:lnSpc>
                <a:spcPct val="100000"/>
              </a:lnSpc>
              <a:spcBef>
                <a:spcPts val="670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When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you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declare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dirty="0">
                <a:latin typeface="Arial"/>
                <a:cs typeface="Arial"/>
              </a:rPr>
              <a:t> variable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 don't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initialize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it,</a:t>
            </a:r>
            <a:r>
              <a:rPr sz="2800" spc="-5" dirty="0">
                <a:latin typeface="Arial"/>
                <a:cs typeface="Arial"/>
              </a:rPr>
              <a:t> its value </a:t>
            </a:r>
            <a:r>
              <a:rPr sz="2800" dirty="0">
                <a:latin typeface="Arial"/>
                <a:cs typeface="Arial"/>
              </a:rPr>
              <a:t>and type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</a:t>
            </a:r>
            <a:r>
              <a:rPr sz="2800" dirty="0">
                <a:latin typeface="Arial"/>
                <a:cs typeface="Arial"/>
              </a:rPr>
              <a:t> undefined.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By initializing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it,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you’re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dirty="0">
                <a:latin typeface="Arial"/>
                <a:cs typeface="Arial"/>
              </a:rPr>
              <a:t>possible</a:t>
            </a:r>
            <a:r>
              <a:rPr sz="2800" spc="-5" dirty="0">
                <a:latin typeface="Arial"/>
                <a:cs typeface="Arial"/>
              </a:rPr>
              <a:t> preventing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trouble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down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road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as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the variable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will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 </a:t>
            </a:r>
            <a:r>
              <a:rPr sz="2800" dirty="0">
                <a:latin typeface="Arial"/>
                <a:cs typeface="Arial"/>
              </a:rPr>
              <a:t> cast</a:t>
            </a:r>
            <a:r>
              <a:rPr sz="2800" spc="-5" dirty="0">
                <a:latin typeface="Arial"/>
                <a:cs typeface="Arial"/>
              </a:rPr>
              <a:t> as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data type.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39966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Operato</a:t>
            </a:r>
            <a:r>
              <a:rPr spc="5" dirty="0"/>
              <a:t>r</a:t>
            </a:r>
            <a:r>
              <a:rPr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102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7587" y="1660651"/>
            <a:ext cx="7573009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lr>
                <a:srgbClr val="2C13C1"/>
              </a:buClr>
              <a:buSzPct val="80357"/>
              <a:buFont typeface="Wingdings"/>
              <a:buChar char=""/>
              <a:tabLst>
                <a:tab pos="354965" algn="l"/>
                <a:tab pos="355600" algn="l"/>
                <a:tab pos="2411730" algn="l"/>
              </a:tabLst>
            </a:pPr>
            <a:r>
              <a:rPr sz="2800" spc="-5" dirty="0">
                <a:latin typeface="Arial"/>
                <a:cs typeface="Arial"/>
              </a:rPr>
              <a:t>As </a:t>
            </a:r>
            <a:r>
              <a:rPr sz="2800" spc="-10" dirty="0">
                <a:latin typeface="Arial"/>
                <a:cs typeface="Arial"/>
              </a:rPr>
              <a:t>with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any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programming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language,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there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are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 </a:t>
            </a:r>
            <a:r>
              <a:rPr sz="2800" spc="-5" dirty="0">
                <a:latin typeface="Arial"/>
                <a:cs typeface="Arial"/>
              </a:rPr>
              <a:t>that are </a:t>
            </a:r>
            <a:r>
              <a:rPr sz="2800" dirty="0">
                <a:latin typeface="Arial"/>
                <a:cs typeface="Arial"/>
              </a:rPr>
              <a:t>used to processes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information.	</a:t>
            </a:r>
            <a:r>
              <a:rPr sz="2800" spc="-5" dirty="0">
                <a:latin typeface="Arial"/>
                <a:cs typeface="Arial"/>
              </a:rPr>
              <a:t>These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include: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Arithmetic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Bitwise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Assignment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Comparison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Logical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String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operators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2D2D-687A-C249-8774-BDB92937BDE2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91871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Arithmetic</a:t>
            </a:r>
            <a:r>
              <a:rPr spc="-45" dirty="0"/>
              <a:t> </a:t>
            </a:r>
            <a:r>
              <a:rPr spc="-5" dirty="0"/>
              <a:t>Operators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102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330198"/>
            <a:ext cx="7687945" cy="478726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927100" marR="2461260" indent="-915035">
              <a:lnSpc>
                <a:spcPct val="80000"/>
              </a:lnSpc>
              <a:spcBef>
                <a:spcPts val="620"/>
              </a:spcBef>
              <a:tabLst>
                <a:tab pos="355600" algn="l"/>
                <a:tab pos="927100" algn="l"/>
              </a:tabLst>
            </a:pPr>
            <a:r>
              <a:rPr sz="1750" spc="10" dirty="0">
                <a:solidFill>
                  <a:srgbClr val="2C13C1"/>
                </a:solidFill>
                <a:latin typeface="Wingdings"/>
                <a:cs typeface="Wingdings"/>
              </a:rPr>
              <a:t></a:t>
            </a:r>
            <a:r>
              <a:rPr sz="1750" spc="10" dirty="0">
                <a:solidFill>
                  <a:srgbClr val="2C13C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Arial"/>
                <a:cs typeface="Arial"/>
              </a:rPr>
              <a:t>+	Addition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operator: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adds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two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values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 + B</a:t>
            </a:r>
            <a:endParaRPr sz="2200">
              <a:latin typeface="Arial"/>
              <a:cs typeface="Arial"/>
            </a:endParaRPr>
          </a:p>
          <a:p>
            <a:pPr marL="355600" indent="-343535">
              <a:lnSpc>
                <a:spcPts val="2375"/>
              </a:lnSpc>
              <a:spcBef>
                <a:spcPts val="5"/>
              </a:spcBef>
              <a:buClr>
                <a:srgbClr val="2C13C1"/>
              </a:buClr>
              <a:buSzPct val="79545"/>
              <a:buFont typeface="Wingdings"/>
              <a:buChar char=""/>
              <a:tabLst>
                <a:tab pos="355600" algn="l"/>
                <a:tab pos="356235" algn="l"/>
                <a:tab pos="927100" algn="l"/>
              </a:tabLst>
            </a:pPr>
            <a:r>
              <a:rPr sz="2200" spc="-5" dirty="0">
                <a:latin typeface="Arial"/>
                <a:cs typeface="Arial"/>
              </a:rPr>
              <a:t>–	</a:t>
            </a:r>
            <a:r>
              <a:rPr sz="2200" dirty="0">
                <a:latin typeface="Arial"/>
                <a:cs typeface="Arial"/>
              </a:rPr>
              <a:t>Subtraction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operator: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subtracts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one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number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from</a:t>
            </a:r>
            <a:endParaRPr sz="2200">
              <a:latin typeface="Arial"/>
              <a:cs typeface="Arial"/>
            </a:endParaRPr>
          </a:p>
          <a:p>
            <a:pPr marL="355600">
              <a:lnSpc>
                <a:spcPts val="2110"/>
              </a:lnSpc>
            </a:pPr>
            <a:r>
              <a:rPr sz="2200" spc="-5" dirty="0">
                <a:latin typeface="Arial"/>
                <a:cs typeface="Arial"/>
              </a:rPr>
              <a:t>another</a:t>
            </a:r>
            <a:endParaRPr sz="2200">
              <a:latin typeface="Arial"/>
              <a:cs typeface="Arial"/>
            </a:endParaRPr>
          </a:p>
          <a:p>
            <a:pPr marL="927100">
              <a:lnSpc>
                <a:spcPts val="2375"/>
              </a:lnSpc>
            </a:pP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–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</a:t>
            </a:r>
            <a:endParaRPr sz="2200">
              <a:latin typeface="Arial"/>
              <a:cs typeface="Arial"/>
            </a:endParaRPr>
          </a:p>
          <a:p>
            <a:pPr marL="355600" marR="5080" indent="-355600">
              <a:lnSpc>
                <a:spcPct val="80000"/>
              </a:lnSpc>
              <a:spcBef>
                <a:spcPts val="530"/>
              </a:spcBef>
              <a:buClr>
                <a:srgbClr val="2C13C1"/>
              </a:buClr>
              <a:buSzPct val="79545"/>
              <a:buFont typeface="Wingdings"/>
              <a:buChar char=""/>
              <a:tabLst>
                <a:tab pos="355600" algn="l"/>
                <a:tab pos="356235" algn="l"/>
                <a:tab pos="927100" algn="l"/>
              </a:tabLst>
            </a:pPr>
            <a:r>
              <a:rPr sz="2200" spc="-5" dirty="0">
                <a:latin typeface="Arial"/>
                <a:cs typeface="Arial"/>
              </a:rPr>
              <a:t>*	Multiplication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operator:</a:t>
            </a:r>
            <a:r>
              <a:rPr sz="2200" spc="4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multiplies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two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numerical</a:t>
            </a:r>
            <a:r>
              <a:rPr sz="2200" spc="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values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 *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</a:t>
            </a:r>
            <a:endParaRPr sz="2200">
              <a:latin typeface="Arial"/>
              <a:cs typeface="Arial"/>
            </a:endParaRPr>
          </a:p>
          <a:p>
            <a:pPr marL="355600" indent="-343535">
              <a:lnSpc>
                <a:spcPts val="2375"/>
              </a:lnSpc>
              <a:buClr>
                <a:srgbClr val="2C13C1"/>
              </a:buClr>
              <a:buSzPct val="79545"/>
              <a:buFont typeface="Wingdings"/>
              <a:buChar char=""/>
              <a:tabLst>
                <a:tab pos="355600" algn="l"/>
                <a:tab pos="356235" algn="l"/>
                <a:tab pos="927100" algn="l"/>
              </a:tabLst>
            </a:pPr>
            <a:r>
              <a:rPr sz="2200" spc="-5" dirty="0">
                <a:latin typeface="Arial"/>
                <a:cs typeface="Arial"/>
              </a:rPr>
              <a:t>/	</a:t>
            </a:r>
            <a:r>
              <a:rPr sz="2200" dirty="0">
                <a:latin typeface="Arial"/>
                <a:cs typeface="Arial"/>
              </a:rPr>
              <a:t>Division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operator: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divides </a:t>
            </a:r>
            <a:r>
              <a:rPr sz="2200" dirty="0">
                <a:latin typeface="Arial"/>
                <a:cs typeface="Arial"/>
              </a:rPr>
              <a:t>one</a:t>
            </a:r>
            <a:r>
              <a:rPr sz="2200" spc="-5" dirty="0">
                <a:latin typeface="Arial"/>
                <a:cs typeface="Arial"/>
              </a:rPr>
              <a:t> number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into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another</a:t>
            </a:r>
            <a:endParaRPr sz="2200">
              <a:latin typeface="Arial"/>
              <a:cs typeface="Arial"/>
            </a:endParaRPr>
          </a:p>
          <a:p>
            <a:pPr marL="927100">
              <a:lnSpc>
                <a:spcPts val="2375"/>
              </a:lnSpc>
            </a:pP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A/B</a:t>
            </a:r>
            <a:endParaRPr sz="2200">
              <a:latin typeface="Arial"/>
              <a:cs typeface="Arial"/>
            </a:endParaRPr>
          </a:p>
          <a:p>
            <a:pPr marL="927100" marR="1307465" indent="-915035">
              <a:lnSpc>
                <a:spcPts val="2110"/>
              </a:lnSpc>
              <a:spcBef>
                <a:spcPts val="509"/>
              </a:spcBef>
              <a:tabLst>
                <a:tab pos="355600" algn="l"/>
                <a:tab pos="927100" algn="l"/>
              </a:tabLst>
            </a:pPr>
            <a:r>
              <a:rPr sz="1750" spc="10" dirty="0">
                <a:solidFill>
                  <a:srgbClr val="2C13C1"/>
                </a:solidFill>
                <a:latin typeface="Wingdings"/>
                <a:cs typeface="Wingdings"/>
              </a:rPr>
              <a:t></a:t>
            </a:r>
            <a:r>
              <a:rPr sz="1750" spc="10" dirty="0">
                <a:solidFill>
                  <a:srgbClr val="2C13C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Arial"/>
                <a:cs typeface="Arial"/>
              </a:rPr>
              <a:t>++	Increment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operator: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adds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one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its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operand </a:t>
            </a:r>
            <a:r>
              <a:rPr sz="2200" spc="-59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A++</a:t>
            </a:r>
            <a:endParaRPr sz="2200">
              <a:latin typeface="Arial"/>
              <a:cs typeface="Arial"/>
            </a:endParaRPr>
          </a:p>
          <a:p>
            <a:pPr marL="355600" indent="-343535">
              <a:lnSpc>
                <a:spcPts val="2375"/>
              </a:lnSpc>
              <a:spcBef>
                <a:spcPts val="25"/>
              </a:spcBef>
              <a:buClr>
                <a:srgbClr val="2C13C1"/>
              </a:buClr>
              <a:buSzPct val="79545"/>
              <a:buFont typeface="Wingdings"/>
              <a:buChar char=""/>
              <a:tabLst>
                <a:tab pos="355600" algn="l"/>
                <a:tab pos="356235" algn="l"/>
                <a:tab pos="927100" algn="l"/>
              </a:tabLst>
            </a:pPr>
            <a:r>
              <a:rPr sz="2200" spc="-5" dirty="0">
                <a:latin typeface="Arial"/>
                <a:cs typeface="Arial"/>
              </a:rPr>
              <a:t>--	Decrement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operator: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subtracts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one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from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its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operand</a:t>
            </a:r>
            <a:endParaRPr sz="2200">
              <a:latin typeface="Arial"/>
              <a:cs typeface="Arial"/>
            </a:endParaRPr>
          </a:p>
          <a:p>
            <a:pPr marL="927100">
              <a:lnSpc>
                <a:spcPts val="2375"/>
              </a:lnSpc>
            </a:pP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A--</a:t>
            </a:r>
            <a:endParaRPr sz="2200">
              <a:latin typeface="Arial"/>
              <a:cs typeface="Arial"/>
            </a:endParaRPr>
          </a:p>
          <a:p>
            <a:pPr marL="355600" marR="263525" indent="-355600">
              <a:lnSpc>
                <a:spcPct val="80000"/>
              </a:lnSpc>
              <a:spcBef>
                <a:spcPts val="525"/>
              </a:spcBef>
              <a:buClr>
                <a:srgbClr val="2C13C1"/>
              </a:buClr>
              <a:buSzPct val="79545"/>
              <a:buFont typeface="Wingdings"/>
              <a:buChar char=""/>
              <a:tabLst>
                <a:tab pos="355600" algn="l"/>
                <a:tab pos="356235" algn="l"/>
                <a:tab pos="927100" algn="l"/>
              </a:tabLst>
            </a:pPr>
            <a:r>
              <a:rPr sz="2200" spc="-5" dirty="0">
                <a:latin typeface="Arial"/>
                <a:cs typeface="Arial"/>
              </a:rPr>
              <a:t>%	Modulus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operator: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returns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integer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remainder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of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 </a:t>
            </a:r>
            <a:r>
              <a:rPr sz="2200" spc="-6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division of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 second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value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into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first</a:t>
            </a:r>
            <a:endParaRPr sz="2200">
              <a:latin typeface="Arial"/>
              <a:cs typeface="Arial"/>
            </a:endParaRPr>
          </a:p>
          <a:p>
            <a:pPr marL="927100">
              <a:lnSpc>
                <a:spcPts val="2110"/>
              </a:lnSpc>
            </a:pPr>
            <a:r>
              <a:rPr sz="2200" spc="-5" dirty="0">
                <a:latin typeface="Arial"/>
                <a:cs typeface="Arial"/>
              </a:rPr>
              <a:t>Example: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%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B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198A6-2064-E84F-A259-79F2AAB2278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97002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Unary</a:t>
            </a:r>
            <a:r>
              <a:rPr spc="-90" dirty="0"/>
              <a:t> </a:t>
            </a:r>
            <a:r>
              <a:rPr dirty="0"/>
              <a:t>Operators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635875" cy="4318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These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are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operators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that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do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not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need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an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operand.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dirty="0">
                <a:latin typeface="Arial"/>
                <a:cs typeface="Arial"/>
              </a:rPr>
              <a:t>a++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means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to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take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and add</a:t>
            </a:r>
            <a:r>
              <a:rPr sz="3200" dirty="0">
                <a:latin typeface="Arial"/>
                <a:cs typeface="Arial"/>
              </a:rPr>
              <a:t> 1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to</a:t>
            </a:r>
            <a:r>
              <a:rPr sz="3200" spc="-5" dirty="0">
                <a:latin typeface="Arial"/>
                <a:cs typeface="Arial"/>
              </a:rPr>
              <a:t> itself</a:t>
            </a:r>
            <a:endParaRPr sz="3200">
              <a:latin typeface="Arial"/>
              <a:cs typeface="Arial"/>
            </a:endParaRPr>
          </a:p>
          <a:p>
            <a:pPr marL="355600" marR="1651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a--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means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to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take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 and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subtract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1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itself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!a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means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opposite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of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itself</a:t>
            </a:r>
            <a:endParaRPr sz="3200">
              <a:latin typeface="Arial"/>
              <a:cs typeface="Arial"/>
            </a:endParaRPr>
          </a:p>
          <a:p>
            <a:pPr marL="12700" marR="663575">
              <a:lnSpc>
                <a:spcPct val="100000"/>
              </a:lnSpc>
              <a:spcBef>
                <a:spcPts val="770"/>
              </a:spcBef>
              <a:tabLst>
                <a:tab pos="1163320" algn="l"/>
              </a:tabLst>
            </a:pPr>
            <a:r>
              <a:rPr sz="3200" spc="-5" dirty="0">
                <a:latin typeface="Arial"/>
                <a:cs typeface="Arial"/>
              </a:rPr>
              <a:t>Eg: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if	</a:t>
            </a:r>
            <a:r>
              <a:rPr sz="3200" dirty="0">
                <a:latin typeface="Arial"/>
                <a:cs typeface="Arial"/>
              </a:rPr>
              <a:t>(!a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&gt;=</a:t>
            </a:r>
            <a:r>
              <a:rPr sz="3200" spc="-5" dirty="0">
                <a:latin typeface="Arial"/>
                <a:cs typeface="Arial"/>
              </a:rPr>
              <a:t> 17){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alert("Hey,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you're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too </a:t>
            </a:r>
            <a:r>
              <a:rPr sz="3200" spc="-8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young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to</a:t>
            </a:r>
            <a:r>
              <a:rPr sz="3200" spc="-5" dirty="0">
                <a:latin typeface="Arial"/>
                <a:cs typeface="Arial"/>
              </a:rPr>
              <a:t> get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driving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license!”);}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6493255"/>
            <a:ext cx="54102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36356" y="6508801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/>
                <a:cs typeface="Arial"/>
              </a:rPr>
              <a:t>8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5A8F8-441A-0E4A-AE7B-3ACDCDCCAE5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0732" y="297941"/>
            <a:ext cx="53327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Assignment</a:t>
            </a:r>
            <a:r>
              <a:rPr spc="-55" dirty="0"/>
              <a:t> </a:t>
            </a:r>
            <a:r>
              <a:rPr spc="-5" dirty="0"/>
              <a:t>Operators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6505237"/>
            <a:ext cx="541020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Arial"/>
                <a:cs typeface="Arial"/>
              </a:rPr>
              <a:t>© Kristian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Secor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2017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UC</a:t>
            </a:r>
            <a:r>
              <a:rPr sz="1000" spc="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San Diego Extension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Online Learning Course: HTML5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1044" y="1564894"/>
            <a:ext cx="6835775" cy="42335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lr>
                <a:srgbClr val="2C13C1"/>
              </a:buClr>
              <a:buSzPct val="80000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equal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sign,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‘=‘,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sets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left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side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equal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value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element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right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side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2C13C1"/>
              </a:buClr>
              <a:buSzPct val="80000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There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some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short-hand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uses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equal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sign: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+=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-=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*=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* 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/=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/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"/>
              </a:spcBef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%=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 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%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&amp;=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&amp;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|=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 |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^=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^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&lt;&lt;=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is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&lt;&lt;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&gt;&gt;=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equivalent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&gt;&gt;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buClr>
                <a:srgbClr val="99CCFF"/>
              </a:buClr>
              <a:buSzPct val="7000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&gt;&gt;&gt;=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 equivalent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&gt;&gt;&gt;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4F2B-C6EC-F347-AE06-04EB6DEA33AE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 Kristian Secor 2021 UC San Diego Extension Online Learning Course: HTML5 and JavaScript</a:t>
            </a:r>
            <a:endParaRPr lang="en-US"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C1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1525</Words>
  <Application>Microsoft Macintosh PowerPoint</Application>
  <PresentationFormat>On-screen Show (4:3)</PresentationFormat>
  <Paragraphs>178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Arial-BoldItalicMT</vt:lpstr>
      <vt:lpstr>Calibri</vt:lpstr>
      <vt:lpstr>Times New Roman</vt:lpstr>
      <vt:lpstr>Wingdings</vt:lpstr>
      <vt:lpstr>Office Theme</vt:lpstr>
      <vt:lpstr>Session #2: Doing Things</vt:lpstr>
      <vt:lpstr>Week 2</vt:lpstr>
      <vt:lpstr>Declaration</vt:lpstr>
      <vt:lpstr>Variable Rules</vt:lpstr>
      <vt:lpstr>Initialization</vt:lpstr>
      <vt:lpstr>Operators</vt:lpstr>
      <vt:lpstr>Arithmetic Operators</vt:lpstr>
      <vt:lpstr>Unary Operators</vt:lpstr>
      <vt:lpstr>Assignment Operators</vt:lpstr>
      <vt:lpstr>Comparison Operators</vt:lpstr>
      <vt:lpstr>Logical Operators</vt:lpstr>
      <vt:lpstr>Operator Precedence</vt:lpstr>
      <vt:lpstr>Statements</vt:lpstr>
      <vt:lpstr>Expressions</vt:lpstr>
      <vt:lpstr>Strings</vt:lpstr>
      <vt:lpstr>Escape Characters</vt:lpstr>
      <vt:lpstr>Concatenation</vt:lpstr>
      <vt:lpstr>Reserved Words</vt:lpstr>
      <vt:lpstr>Just some reserved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Discovery Toxicology</dc:title>
  <dc:creator>gfurman</dc:creator>
  <cp:lastModifiedBy>Kristian Secor</cp:lastModifiedBy>
  <cp:revision>1</cp:revision>
  <dcterms:created xsi:type="dcterms:W3CDTF">2021-04-10T15:25:22Z</dcterms:created>
  <dcterms:modified xsi:type="dcterms:W3CDTF">2021-04-10T15:26:38Z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2021-04-10T00:00:00Z</vt:filetime>
  </property>
</Properties>
</file>