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81000" y="533400"/>
            <a:ext cx="8305800" cy="5715000"/>
          </a:xfrm>
          <a:custGeom>
            <a:avLst/>
            <a:gdLst/>
            <a:ahLst/>
            <a:cxnLst/>
            <a:rect l="l" t="t" r="r" b="b"/>
            <a:pathLst>
              <a:path w="8305800" h="5715000">
                <a:moveTo>
                  <a:pt x="0" y="784478"/>
                </a:moveTo>
                <a:lnTo>
                  <a:pt x="1431" y="736696"/>
                </a:lnTo>
                <a:lnTo>
                  <a:pt x="5672" y="689670"/>
                </a:lnTo>
                <a:lnTo>
                  <a:pt x="12639" y="643483"/>
                </a:lnTo>
                <a:lnTo>
                  <a:pt x="22251" y="598216"/>
                </a:lnTo>
                <a:lnTo>
                  <a:pt x="34425" y="553952"/>
                </a:lnTo>
                <a:lnTo>
                  <a:pt x="49080" y="510772"/>
                </a:lnTo>
                <a:lnTo>
                  <a:pt x="66133" y="468759"/>
                </a:lnTo>
                <a:lnTo>
                  <a:pt x="85502" y="427996"/>
                </a:lnTo>
                <a:lnTo>
                  <a:pt x="107106" y="388563"/>
                </a:lnTo>
                <a:lnTo>
                  <a:pt x="130862" y="350544"/>
                </a:lnTo>
                <a:lnTo>
                  <a:pt x="156688" y="314020"/>
                </a:lnTo>
                <a:lnTo>
                  <a:pt x="184503" y="279073"/>
                </a:lnTo>
                <a:lnTo>
                  <a:pt x="214223" y="245786"/>
                </a:lnTo>
                <a:lnTo>
                  <a:pt x="245768" y="214240"/>
                </a:lnTo>
                <a:lnTo>
                  <a:pt x="279054" y="184518"/>
                </a:lnTo>
                <a:lnTo>
                  <a:pt x="314000" y="156703"/>
                </a:lnTo>
                <a:lnTo>
                  <a:pt x="350524" y="130875"/>
                </a:lnTo>
                <a:lnTo>
                  <a:pt x="388544" y="107117"/>
                </a:lnTo>
                <a:lnTo>
                  <a:pt x="427978" y="85511"/>
                </a:lnTo>
                <a:lnTo>
                  <a:pt x="468743" y="66140"/>
                </a:lnTo>
                <a:lnTo>
                  <a:pt x="510758" y="49085"/>
                </a:lnTo>
                <a:lnTo>
                  <a:pt x="553940" y="34429"/>
                </a:lnTo>
                <a:lnTo>
                  <a:pt x="598207" y="22253"/>
                </a:lnTo>
                <a:lnTo>
                  <a:pt x="643478" y="12640"/>
                </a:lnTo>
                <a:lnTo>
                  <a:pt x="689671" y="5672"/>
                </a:lnTo>
                <a:lnTo>
                  <a:pt x="736702" y="1431"/>
                </a:lnTo>
                <a:lnTo>
                  <a:pt x="784491" y="0"/>
                </a:lnTo>
                <a:lnTo>
                  <a:pt x="7521321" y="0"/>
                </a:lnTo>
                <a:lnTo>
                  <a:pt x="7569103" y="1431"/>
                </a:lnTo>
                <a:lnTo>
                  <a:pt x="7616129" y="5672"/>
                </a:lnTo>
                <a:lnTo>
                  <a:pt x="7662316" y="12640"/>
                </a:lnTo>
                <a:lnTo>
                  <a:pt x="7707583" y="22253"/>
                </a:lnTo>
                <a:lnTo>
                  <a:pt x="7751847" y="34429"/>
                </a:lnTo>
                <a:lnTo>
                  <a:pt x="7795027" y="49085"/>
                </a:lnTo>
                <a:lnTo>
                  <a:pt x="7837040" y="66140"/>
                </a:lnTo>
                <a:lnTo>
                  <a:pt x="7877803" y="85511"/>
                </a:lnTo>
                <a:lnTo>
                  <a:pt x="7917236" y="107117"/>
                </a:lnTo>
                <a:lnTo>
                  <a:pt x="7955255" y="130875"/>
                </a:lnTo>
                <a:lnTo>
                  <a:pt x="7991779" y="156703"/>
                </a:lnTo>
                <a:lnTo>
                  <a:pt x="8026726" y="184518"/>
                </a:lnTo>
                <a:lnTo>
                  <a:pt x="8060013" y="214240"/>
                </a:lnTo>
                <a:lnTo>
                  <a:pt x="8091559" y="245786"/>
                </a:lnTo>
                <a:lnTo>
                  <a:pt x="8121281" y="279073"/>
                </a:lnTo>
                <a:lnTo>
                  <a:pt x="8149096" y="314020"/>
                </a:lnTo>
                <a:lnTo>
                  <a:pt x="8174924" y="350544"/>
                </a:lnTo>
                <a:lnTo>
                  <a:pt x="8198682" y="388563"/>
                </a:lnTo>
                <a:lnTo>
                  <a:pt x="8220288" y="427996"/>
                </a:lnTo>
                <a:lnTo>
                  <a:pt x="8239659" y="468759"/>
                </a:lnTo>
                <a:lnTo>
                  <a:pt x="8256714" y="510772"/>
                </a:lnTo>
                <a:lnTo>
                  <a:pt x="8271370" y="553952"/>
                </a:lnTo>
                <a:lnTo>
                  <a:pt x="8283546" y="598216"/>
                </a:lnTo>
                <a:lnTo>
                  <a:pt x="8293159" y="643483"/>
                </a:lnTo>
                <a:lnTo>
                  <a:pt x="8300127" y="689670"/>
                </a:lnTo>
                <a:lnTo>
                  <a:pt x="8304368" y="736696"/>
                </a:lnTo>
                <a:lnTo>
                  <a:pt x="8305800" y="784478"/>
                </a:lnTo>
                <a:lnTo>
                  <a:pt x="8305800" y="4930521"/>
                </a:lnTo>
                <a:lnTo>
                  <a:pt x="8304368" y="4978308"/>
                </a:lnTo>
                <a:lnTo>
                  <a:pt x="8300127" y="5025338"/>
                </a:lnTo>
                <a:lnTo>
                  <a:pt x="8293159" y="5071529"/>
                </a:lnTo>
                <a:lnTo>
                  <a:pt x="8283546" y="5116799"/>
                </a:lnTo>
                <a:lnTo>
                  <a:pt x="8271370" y="5161066"/>
                </a:lnTo>
                <a:lnTo>
                  <a:pt x="8256714" y="5204247"/>
                </a:lnTo>
                <a:lnTo>
                  <a:pt x="8239659" y="5246261"/>
                </a:lnTo>
                <a:lnTo>
                  <a:pt x="8220288" y="5287026"/>
                </a:lnTo>
                <a:lnTo>
                  <a:pt x="8198682" y="5326459"/>
                </a:lnTo>
                <a:lnTo>
                  <a:pt x="8174924" y="5364478"/>
                </a:lnTo>
                <a:lnTo>
                  <a:pt x="8149096" y="5401001"/>
                </a:lnTo>
                <a:lnTo>
                  <a:pt x="8121281" y="5435947"/>
                </a:lnTo>
                <a:lnTo>
                  <a:pt x="8091559" y="5469233"/>
                </a:lnTo>
                <a:lnTo>
                  <a:pt x="8060013" y="5500777"/>
                </a:lnTo>
                <a:lnTo>
                  <a:pt x="8026726" y="5530497"/>
                </a:lnTo>
                <a:lnTo>
                  <a:pt x="7991779" y="5558311"/>
                </a:lnTo>
                <a:lnTo>
                  <a:pt x="7955255" y="5584137"/>
                </a:lnTo>
                <a:lnTo>
                  <a:pt x="7917236" y="5607893"/>
                </a:lnTo>
                <a:lnTo>
                  <a:pt x="7877803" y="5629497"/>
                </a:lnTo>
                <a:lnTo>
                  <a:pt x="7837040" y="5648866"/>
                </a:lnTo>
                <a:lnTo>
                  <a:pt x="7795027" y="5665920"/>
                </a:lnTo>
                <a:lnTo>
                  <a:pt x="7751847" y="5680574"/>
                </a:lnTo>
                <a:lnTo>
                  <a:pt x="7707583" y="5692749"/>
                </a:lnTo>
                <a:lnTo>
                  <a:pt x="7662316" y="5702360"/>
                </a:lnTo>
                <a:lnTo>
                  <a:pt x="7616129" y="5709327"/>
                </a:lnTo>
                <a:lnTo>
                  <a:pt x="7569103" y="5713568"/>
                </a:lnTo>
                <a:lnTo>
                  <a:pt x="7521321" y="5715000"/>
                </a:lnTo>
                <a:lnTo>
                  <a:pt x="784491" y="5715000"/>
                </a:lnTo>
                <a:lnTo>
                  <a:pt x="736702" y="5713568"/>
                </a:lnTo>
                <a:lnTo>
                  <a:pt x="689671" y="5709327"/>
                </a:lnTo>
                <a:lnTo>
                  <a:pt x="643478" y="5702360"/>
                </a:lnTo>
                <a:lnTo>
                  <a:pt x="598207" y="5692749"/>
                </a:lnTo>
                <a:lnTo>
                  <a:pt x="553940" y="5680574"/>
                </a:lnTo>
                <a:lnTo>
                  <a:pt x="510758" y="5665920"/>
                </a:lnTo>
                <a:lnTo>
                  <a:pt x="468743" y="5648866"/>
                </a:lnTo>
                <a:lnTo>
                  <a:pt x="427978" y="5629497"/>
                </a:lnTo>
                <a:lnTo>
                  <a:pt x="388544" y="5607893"/>
                </a:lnTo>
                <a:lnTo>
                  <a:pt x="350524" y="5584137"/>
                </a:lnTo>
                <a:lnTo>
                  <a:pt x="314000" y="5558311"/>
                </a:lnTo>
                <a:lnTo>
                  <a:pt x="279054" y="5530497"/>
                </a:lnTo>
                <a:lnTo>
                  <a:pt x="245768" y="5500777"/>
                </a:lnTo>
                <a:lnTo>
                  <a:pt x="214223" y="5469233"/>
                </a:lnTo>
                <a:lnTo>
                  <a:pt x="184503" y="5435947"/>
                </a:lnTo>
                <a:lnTo>
                  <a:pt x="156688" y="5401001"/>
                </a:lnTo>
                <a:lnTo>
                  <a:pt x="130862" y="5364478"/>
                </a:lnTo>
                <a:lnTo>
                  <a:pt x="107106" y="5326459"/>
                </a:lnTo>
                <a:lnTo>
                  <a:pt x="85502" y="5287026"/>
                </a:lnTo>
                <a:lnTo>
                  <a:pt x="66133" y="5246261"/>
                </a:lnTo>
                <a:lnTo>
                  <a:pt x="49080" y="5204247"/>
                </a:lnTo>
                <a:lnTo>
                  <a:pt x="34425" y="5161066"/>
                </a:lnTo>
                <a:lnTo>
                  <a:pt x="22251" y="5116799"/>
                </a:lnTo>
                <a:lnTo>
                  <a:pt x="12639" y="5071529"/>
                </a:lnTo>
                <a:lnTo>
                  <a:pt x="5672" y="5025338"/>
                </a:lnTo>
                <a:lnTo>
                  <a:pt x="1431" y="4978308"/>
                </a:lnTo>
                <a:lnTo>
                  <a:pt x="0" y="4930521"/>
                </a:lnTo>
                <a:lnTo>
                  <a:pt x="0" y="784478"/>
                </a:lnTo>
                <a:close/>
              </a:path>
            </a:pathLst>
          </a:custGeom>
          <a:ln w="50800">
            <a:solidFill>
              <a:srgbClr val="A9B0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51129"/>
            <a:ext cx="8534400" cy="1220470"/>
          </a:xfrm>
          <a:custGeom>
            <a:avLst/>
            <a:gdLst/>
            <a:ahLst/>
            <a:cxnLst/>
            <a:rect l="l" t="t" r="r" b="b"/>
            <a:pathLst>
              <a:path w="8534400" h="1220470">
                <a:moveTo>
                  <a:pt x="7924800" y="0"/>
                </a:moveTo>
                <a:lnTo>
                  <a:pt x="0" y="1270"/>
                </a:lnTo>
                <a:lnTo>
                  <a:pt x="0" y="1220470"/>
                </a:lnTo>
                <a:lnTo>
                  <a:pt x="7923530" y="1220470"/>
                </a:lnTo>
                <a:lnTo>
                  <a:pt x="7971326" y="1218635"/>
                </a:lnTo>
                <a:lnTo>
                  <a:pt x="8018107" y="1213221"/>
                </a:lnTo>
                <a:lnTo>
                  <a:pt x="8063737" y="1204363"/>
                </a:lnTo>
                <a:lnTo>
                  <a:pt x="8108080" y="1192198"/>
                </a:lnTo>
                <a:lnTo>
                  <a:pt x="8151003" y="1176861"/>
                </a:lnTo>
                <a:lnTo>
                  <a:pt x="8192370" y="1158488"/>
                </a:lnTo>
                <a:lnTo>
                  <a:pt x="8232045" y="1137214"/>
                </a:lnTo>
                <a:lnTo>
                  <a:pt x="8269895" y="1113176"/>
                </a:lnTo>
                <a:lnTo>
                  <a:pt x="8305785" y="1086509"/>
                </a:lnTo>
                <a:lnTo>
                  <a:pt x="8339578" y="1057348"/>
                </a:lnTo>
                <a:lnTo>
                  <a:pt x="8371141" y="1025831"/>
                </a:lnTo>
                <a:lnTo>
                  <a:pt x="8400339" y="992092"/>
                </a:lnTo>
                <a:lnTo>
                  <a:pt x="8427035" y="956267"/>
                </a:lnTo>
                <a:lnTo>
                  <a:pt x="8451097" y="918492"/>
                </a:lnTo>
                <a:lnTo>
                  <a:pt x="8472388" y="878902"/>
                </a:lnTo>
                <a:lnTo>
                  <a:pt x="8490774" y="837635"/>
                </a:lnTo>
                <a:lnTo>
                  <a:pt x="8506119" y="794824"/>
                </a:lnTo>
                <a:lnTo>
                  <a:pt x="8518289" y="750607"/>
                </a:lnTo>
                <a:lnTo>
                  <a:pt x="8527149" y="705118"/>
                </a:lnTo>
                <a:lnTo>
                  <a:pt x="8532565" y="658493"/>
                </a:lnTo>
                <a:lnTo>
                  <a:pt x="8534400" y="610870"/>
                </a:lnTo>
                <a:lnTo>
                  <a:pt x="8532565" y="563097"/>
                </a:lnTo>
                <a:lnTo>
                  <a:pt x="8527151" y="516353"/>
                </a:lnTo>
                <a:lnTo>
                  <a:pt x="8518293" y="470769"/>
                </a:lnTo>
                <a:lnTo>
                  <a:pt x="8506128" y="426478"/>
                </a:lnTo>
                <a:lnTo>
                  <a:pt x="8490791" y="383613"/>
                </a:lnTo>
                <a:lnTo>
                  <a:pt x="8472418" y="342307"/>
                </a:lnTo>
                <a:lnTo>
                  <a:pt x="8451144" y="302692"/>
                </a:lnTo>
                <a:lnTo>
                  <a:pt x="8427106" y="264901"/>
                </a:lnTo>
                <a:lnTo>
                  <a:pt x="8400439" y="229068"/>
                </a:lnTo>
                <a:lnTo>
                  <a:pt x="8371278" y="195323"/>
                </a:lnTo>
                <a:lnTo>
                  <a:pt x="8339761" y="163801"/>
                </a:lnTo>
                <a:lnTo>
                  <a:pt x="8306022" y="134634"/>
                </a:lnTo>
                <a:lnTo>
                  <a:pt x="8270197" y="107954"/>
                </a:lnTo>
                <a:lnTo>
                  <a:pt x="8232422" y="83895"/>
                </a:lnTo>
                <a:lnTo>
                  <a:pt x="8192832" y="62589"/>
                </a:lnTo>
                <a:lnTo>
                  <a:pt x="8151565" y="44168"/>
                </a:lnTo>
                <a:lnTo>
                  <a:pt x="8108754" y="28767"/>
                </a:lnTo>
                <a:lnTo>
                  <a:pt x="8064537" y="16516"/>
                </a:lnTo>
                <a:lnTo>
                  <a:pt x="8019048" y="7550"/>
                </a:lnTo>
                <a:lnTo>
                  <a:pt x="7972423" y="2000"/>
                </a:lnTo>
                <a:lnTo>
                  <a:pt x="7924800" y="0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1219199"/>
            <a:ext cx="8077200" cy="0"/>
          </a:xfrm>
          <a:custGeom>
            <a:avLst/>
            <a:gdLst/>
            <a:ahLst/>
            <a:cxnLst/>
            <a:rect l="l" t="t" r="r" b="b"/>
            <a:pathLst>
              <a:path w="8077200" h="0">
                <a:moveTo>
                  <a:pt x="0" y="0"/>
                </a:moveTo>
                <a:lnTo>
                  <a:pt x="8077200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23136" y="295478"/>
            <a:ext cx="5697727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0090" y="1635379"/>
            <a:ext cx="8103819" cy="422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35940" y="6446138"/>
            <a:ext cx="7592059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84209" y="6520477"/>
            <a:ext cx="216534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validator.w3.org/" TargetMode="Externa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jslint.com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2057400"/>
            <a:ext cx="7391400" cy="3352800"/>
          </a:xfrm>
          <a:custGeom>
            <a:avLst/>
            <a:gdLst/>
            <a:ahLst/>
            <a:cxnLst/>
            <a:rect l="l" t="t" r="r" b="b"/>
            <a:pathLst>
              <a:path w="7391400" h="3352800">
                <a:moveTo>
                  <a:pt x="0" y="558800"/>
                </a:moveTo>
                <a:lnTo>
                  <a:pt x="2051" y="510585"/>
                </a:lnTo>
                <a:lnTo>
                  <a:pt x="8092" y="463509"/>
                </a:lnTo>
                <a:lnTo>
                  <a:pt x="17957" y="417740"/>
                </a:lnTo>
                <a:lnTo>
                  <a:pt x="31477" y="373445"/>
                </a:lnTo>
                <a:lnTo>
                  <a:pt x="48483" y="330792"/>
                </a:lnTo>
                <a:lnTo>
                  <a:pt x="68810" y="289949"/>
                </a:lnTo>
                <a:lnTo>
                  <a:pt x="92288" y="251083"/>
                </a:lnTo>
                <a:lnTo>
                  <a:pt x="118751" y="214362"/>
                </a:lnTo>
                <a:lnTo>
                  <a:pt x="148029" y="179955"/>
                </a:lnTo>
                <a:lnTo>
                  <a:pt x="179957" y="148028"/>
                </a:lnTo>
                <a:lnTo>
                  <a:pt x="214365" y="118750"/>
                </a:lnTo>
                <a:lnTo>
                  <a:pt x="251086" y="92288"/>
                </a:lnTo>
                <a:lnTo>
                  <a:pt x="289953" y="68809"/>
                </a:lnTo>
                <a:lnTo>
                  <a:pt x="330797" y="48483"/>
                </a:lnTo>
                <a:lnTo>
                  <a:pt x="373451" y="31476"/>
                </a:lnTo>
                <a:lnTo>
                  <a:pt x="417748" y="17957"/>
                </a:lnTo>
                <a:lnTo>
                  <a:pt x="463518" y="8092"/>
                </a:lnTo>
                <a:lnTo>
                  <a:pt x="510596" y="2051"/>
                </a:lnTo>
                <a:lnTo>
                  <a:pt x="558812" y="0"/>
                </a:lnTo>
                <a:lnTo>
                  <a:pt x="6832600" y="0"/>
                </a:lnTo>
                <a:lnTo>
                  <a:pt x="6880814" y="2051"/>
                </a:lnTo>
                <a:lnTo>
                  <a:pt x="6927890" y="8092"/>
                </a:lnTo>
                <a:lnTo>
                  <a:pt x="6973659" y="17957"/>
                </a:lnTo>
                <a:lnTo>
                  <a:pt x="7017954" y="31476"/>
                </a:lnTo>
                <a:lnTo>
                  <a:pt x="7060607" y="48483"/>
                </a:lnTo>
                <a:lnTo>
                  <a:pt x="7101450" y="68809"/>
                </a:lnTo>
                <a:lnTo>
                  <a:pt x="7140316" y="92288"/>
                </a:lnTo>
                <a:lnTo>
                  <a:pt x="7177037" y="118750"/>
                </a:lnTo>
                <a:lnTo>
                  <a:pt x="7211444" y="148028"/>
                </a:lnTo>
                <a:lnTo>
                  <a:pt x="7243371" y="179955"/>
                </a:lnTo>
                <a:lnTo>
                  <a:pt x="7272649" y="214362"/>
                </a:lnTo>
                <a:lnTo>
                  <a:pt x="7299111" y="251083"/>
                </a:lnTo>
                <a:lnTo>
                  <a:pt x="7322590" y="289949"/>
                </a:lnTo>
                <a:lnTo>
                  <a:pt x="7342916" y="330792"/>
                </a:lnTo>
                <a:lnTo>
                  <a:pt x="7359923" y="373445"/>
                </a:lnTo>
                <a:lnTo>
                  <a:pt x="7373442" y="417740"/>
                </a:lnTo>
                <a:lnTo>
                  <a:pt x="7383307" y="463509"/>
                </a:lnTo>
                <a:lnTo>
                  <a:pt x="7389348" y="510585"/>
                </a:lnTo>
                <a:lnTo>
                  <a:pt x="7391400" y="558800"/>
                </a:lnTo>
                <a:lnTo>
                  <a:pt x="7391400" y="2794000"/>
                </a:lnTo>
                <a:lnTo>
                  <a:pt x="7389348" y="2842214"/>
                </a:lnTo>
                <a:lnTo>
                  <a:pt x="7383307" y="2889290"/>
                </a:lnTo>
                <a:lnTo>
                  <a:pt x="7373442" y="2935059"/>
                </a:lnTo>
                <a:lnTo>
                  <a:pt x="7359923" y="2979354"/>
                </a:lnTo>
                <a:lnTo>
                  <a:pt x="7342916" y="3022007"/>
                </a:lnTo>
                <a:lnTo>
                  <a:pt x="7322590" y="3062850"/>
                </a:lnTo>
                <a:lnTo>
                  <a:pt x="7299111" y="3101716"/>
                </a:lnTo>
                <a:lnTo>
                  <a:pt x="7272649" y="3138437"/>
                </a:lnTo>
                <a:lnTo>
                  <a:pt x="7243371" y="3172844"/>
                </a:lnTo>
                <a:lnTo>
                  <a:pt x="7211444" y="3204771"/>
                </a:lnTo>
                <a:lnTo>
                  <a:pt x="7177037" y="3234049"/>
                </a:lnTo>
                <a:lnTo>
                  <a:pt x="7140316" y="3260511"/>
                </a:lnTo>
                <a:lnTo>
                  <a:pt x="7101450" y="3283990"/>
                </a:lnTo>
                <a:lnTo>
                  <a:pt x="7060607" y="3304316"/>
                </a:lnTo>
                <a:lnTo>
                  <a:pt x="7017954" y="3321323"/>
                </a:lnTo>
                <a:lnTo>
                  <a:pt x="6973659" y="3334842"/>
                </a:lnTo>
                <a:lnTo>
                  <a:pt x="6927890" y="3344707"/>
                </a:lnTo>
                <a:lnTo>
                  <a:pt x="6880814" y="3350748"/>
                </a:lnTo>
                <a:lnTo>
                  <a:pt x="6832600" y="3352800"/>
                </a:lnTo>
                <a:lnTo>
                  <a:pt x="558812" y="3352800"/>
                </a:lnTo>
                <a:lnTo>
                  <a:pt x="510596" y="3350748"/>
                </a:lnTo>
                <a:lnTo>
                  <a:pt x="463518" y="3344707"/>
                </a:lnTo>
                <a:lnTo>
                  <a:pt x="417748" y="3334842"/>
                </a:lnTo>
                <a:lnTo>
                  <a:pt x="373451" y="3321323"/>
                </a:lnTo>
                <a:lnTo>
                  <a:pt x="330797" y="3304316"/>
                </a:lnTo>
                <a:lnTo>
                  <a:pt x="289953" y="3283990"/>
                </a:lnTo>
                <a:lnTo>
                  <a:pt x="251086" y="3260511"/>
                </a:lnTo>
                <a:lnTo>
                  <a:pt x="214365" y="3234049"/>
                </a:lnTo>
                <a:lnTo>
                  <a:pt x="179957" y="3204771"/>
                </a:lnTo>
                <a:lnTo>
                  <a:pt x="148029" y="3172844"/>
                </a:lnTo>
                <a:lnTo>
                  <a:pt x="118751" y="3138437"/>
                </a:lnTo>
                <a:lnTo>
                  <a:pt x="92288" y="3101716"/>
                </a:lnTo>
                <a:lnTo>
                  <a:pt x="68810" y="3062850"/>
                </a:lnTo>
                <a:lnTo>
                  <a:pt x="48483" y="3022007"/>
                </a:lnTo>
                <a:lnTo>
                  <a:pt x="31477" y="2979354"/>
                </a:lnTo>
                <a:lnTo>
                  <a:pt x="17957" y="2935059"/>
                </a:lnTo>
                <a:lnTo>
                  <a:pt x="8092" y="2889290"/>
                </a:lnTo>
                <a:lnTo>
                  <a:pt x="2051" y="2842214"/>
                </a:lnTo>
                <a:lnTo>
                  <a:pt x="0" y="2794000"/>
                </a:lnTo>
                <a:lnTo>
                  <a:pt x="0" y="558800"/>
                </a:lnTo>
                <a:close/>
              </a:path>
            </a:pathLst>
          </a:custGeom>
          <a:ln w="50800">
            <a:solidFill>
              <a:srgbClr val="A9B0B5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0" y="885825"/>
            <a:ext cx="8991600" cy="2314575"/>
            <a:chOff x="0" y="885825"/>
            <a:chExt cx="8991600" cy="2314575"/>
          </a:xfrm>
        </p:grpSpPr>
        <p:sp>
          <p:nvSpPr>
            <p:cNvPr id="4" name="object 4"/>
            <p:cNvSpPr/>
            <p:nvPr/>
          </p:nvSpPr>
          <p:spPr>
            <a:xfrm>
              <a:off x="228600" y="914400"/>
              <a:ext cx="7162800" cy="990600"/>
            </a:xfrm>
            <a:custGeom>
              <a:avLst/>
              <a:gdLst/>
              <a:ahLst/>
              <a:cxnLst/>
              <a:rect l="l" t="t" r="r" b="b"/>
              <a:pathLst>
                <a:path w="7162800" h="990600">
                  <a:moveTo>
                    <a:pt x="0" y="990600"/>
                  </a:moveTo>
                  <a:lnTo>
                    <a:pt x="7162800" y="990600"/>
                  </a:lnTo>
                  <a:lnTo>
                    <a:pt x="7162800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ln w="57150">
              <a:solidFill>
                <a:srgbClr val="A9B0B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1369822"/>
              <a:ext cx="8991600" cy="1830705"/>
            </a:xfrm>
            <a:custGeom>
              <a:avLst/>
              <a:gdLst/>
              <a:ahLst/>
              <a:cxnLst/>
              <a:rect l="l" t="t" r="r" b="b"/>
              <a:pathLst>
                <a:path w="8991600" h="1830705">
                  <a:moveTo>
                    <a:pt x="8077200" y="0"/>
                  </a:moveTo>
                  <a:lnTo>
                    <a:pt x="0" y="1777"/>
                  </a:lnTo>
                  <a:lnTo>
                    <a:pt x="0" y="1830577"/>
                  </a:lnTo>
                  <a:lnTo>
                    <a:pt x="8075422" y="1830577"/>
                  </a:lnTo>
                  <a:lnTo>
                    <a:pt x="8124134" y="1829309"/>
                  </a:lnTo>
                  <a:lnTo>
                    <a:pt x="8172178" y="1825546"/>
                  </a:lnTo>
                  <a:lnTo>
                    <a:pt x="8219490" y="1819352"/>
                  </a:lnTo>
                  <a:lnTo>
                    <a:pt x="8266008" y="1810790"/>
                  </a:lnTo>
                  <a:lnTo>
                    <a:pt x="8311668" y="1799923"/>
                  </a:lnTo>
                  <a:lnTo>
                    <a:pt x="8356408" y="1786816"/>
                  </a:lnTo>
                  <a:lnTo>
                    <a:pt x="8400164" y="1771531"/>
                  </a:lnTo>
                  <a:lnTo>
                    <a:pt x="8442873" y="1754131"/>
                  </a:lnTo>
                  <a:lnTo>
                    <a:pt x="8484474" y="1734681"/>
                  </a:lnTo>
                  <a:lnTo>
                    <a:pt x="8524901" y="1713243"/>
                  </a:lnTo>
                  <a:lnTo>
                    <a:pt x="8564094" y="1689881"/>
                  </a:lnTo>
                  <a:lnTo>
                    <a:pt x="8601988" y="1664658"/>
                  </a:lnTo>
                  <a:lnTo>
                    <a:pt x="8638522" y="1637637"/>
                  </a:lnTo>
                  <a:lnTo>
                    <a:pt x="8673631" y="1608883"/>
                  </a:lnTo>
                  <a:lnTo>
                    <a:pt x="8707253" y="1578458"/>
                  </a:lnTo>
                  <a:lnTo>
                    <a:pt x="8739325" y="1546426"/>
                  </a:lnTo>
                  <a:lnTo>
                    <a:pt x="8769784" y="1512850"/>
                  </a:lnTo>
                  <a:lnTo>
                    <a:pt x="8798567" y="1477794"/>
                  </a:lnTo>
                  <a:lnTo>
                    <a:pt x="8825612" y="1441320"/>
                  </a:lnTo>
                  <a:lnTo>
                    <a:pt x="8850854" y="1403493"/>
                  </a:lnTo>
                  <a:lnTo>
                    <a:pt x="8874232" y="1364376"/>
                  </a:lnTo>
                  <a:lnTo>
                    <a:pt x="8895682" y="1324031"/>
                  </a:lnTo>
                  <a:lnTo>
                    <a:pt x="8915141" y="1282523"/>
                  </a:lnTo>
                  <a:lnTo>
                    <a:pt x="8932547" y="1239915"/>
                  </a:lnTo>
                  <a:lnTo>
                    <a:pt x="8947836" y="1196270"/>
                  </a:lnTo>
                  <a:lnTo>
                    <a:pt x="8960946" y="1151652"/>
                  </a:lnTo>
                  <a:lnTo>
                    <a:pt x="8971814" y="1106124"/>
                  </a:lnTo>
                  <a:lnTo>
                    <a:pt x="8980375" y="1059749"/>
                  </a:lnTo>
                  <a:lnTo>
                    <a:pt x="8986569" y="1012590"/>
                  </a:lnTo>
                  <a:lnTo>
                    <a:pt x="8990331" y="964712"/>
                  </a:lnTo>
                  <a:lnTo>
                    <a:pt x="8991600" y="916177"/>
                  </a:lnTo>
                  <a:lnTo>
                    <a:pt x="8990331" y="867470"/>
                  </a:lnTo>
                  <a:lnTo>
                    <a:pt x="8986570" y="819442"/>
                  </a:lnTo>
                  <a:lnTo>
                    <a:pt x="8980377" y="772154"/>
                  </a:lnTo>
                  <a:lnTo>
                    <a:pt x="8971817" y="725668"/>
                  </a:lnTo>
                  <a:lnTo>
                    <a:pt x="8960954" y="680047"/>
                  </a:lnTo>
                  <a:lnTo>
                    <a:pt x="8947849" y="635352"/>
                  </a:lnTo>
                  <a:lnTo>
                    <a:pt x="8932568" y="591646"/>
                  </a:lnTo>
                  <a:lnTo>
                    <a:pt x="8915172" y="548989"/>
                  </a:lnTo>
                  <a:lnTo>
                    <a:pt x="8895725" y="507445"/>
                  </a:lnTo>
                  <a:lnTo>
                    <a:pt x="8874292" y="467074"/>
                  </a:lnTo>
                  <a:lnTo>
                    <a:pt x="8850933" y="427938"/>
                  </a:lnTo>
                  <a:lnTo>
                    <a:pt x="8825715" y="390100"/>
                  </a:lnTo>
                  <a:lnTo>
                    <a:pt x="8798698" y="353622"/>
                  </a:lnTo>
                  <a:lnTo>
                    <a:pt x="8769948" y="318565"/>
                  </a:lnTo>
                  <a:lnTo>
                    <a:pt x="8739526" y="284991"/>
                  </a:lnTo>
                  <a:lnTo>
                    <a:pt x="8707497" y="252962"/>
                  </a:lnTo>
                  <a:lnTo>
                    <a:pt x="8673924" y="222539"/>
                  </a:lnTo>
                  <a:lnTo>
                    <a:pt x="8638870" y="193786"/>
                  </a:lnTo>
                  <a:lnTo>
                    <a:pt x="8602398" y="166763"/>
                  </a:lnTo>
                  <a:lnTo>
                    <a:pt x="8564572" y="141533"/>
                  </a:lnTo>
                  <a:lnTo>
                    <a:pt x="8525454" y="118157"/>
                  </a:lnTo>
                  <a:lnTo>
                    <a:pt x="8485109" y="96697"/>
                  </a:lnTo>
                  <a:lnTo>
                    <a:pt x="8443599" y="77215"/>
                  </a:lnTo>
                  <a:lnTo>
                    <a:pt x="8400989" y="59774"/>
                  </a:lnTo>
                  <a:lnTo>
                    <a:pt x="8357340" y="44434"/>
                  </a:lnTo>
                  <a:lnTo>
                    <a:pt x="8312717" y="31258"/>
                  </a:lnTo>
                  <a:lnTo>
                    <a:pt x="8267183" y="20308"/>
                  </a:lnTo>
                  <a:lnTo>
                    <a:pt x="8220801" y="11645"/>
                  </a:lnTo>
                  <a:lnTo>
                    <a:pt x="8173634" y="5331"/>
                  </a:lnTo>
                  <a:lnTo>
                    <a:pt x="8125746" y="1429"/>
                  </a:lnTo>
                  <a:lnTo>
                    <a:pt x="8077200" y="0"/>
                  </a:lnTo>
                  <a:close/>
                </a:path>
              </a:pathLst>
            </a:custGeom>
            <a:solidFill>
              <a:srgbClr val="6666C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3048000"/>
              <a:ext cx="8305800" cy="0"/>
            </a:xfrm>
            <a:custGeom>
              <a:avLst/>
              <a:gdLst/>
              <a:ahLst/>
              <a:cxnLst/>
              <a:rect l="l" t="t" r="r" b="b"/>
              <a:pathLst>
                <a:path w="8305800" h="0">
                  <a:moveTo>
                    <a:pt x="0" y="0"/>
                  </a:moveTo>
                  <a:lnTo>
                    <a:pt x="8305800" y="0"/>
                  </a:lnTo>
                </a:path>
              </a:pathLst>
            </a:custGeom>
            <a:ln w="508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865757" y="6493255"/>
            <a:ext cx="540956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07340" y="1933447"/>
            <a:ext cx="44462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Session</a:t>
            </a:r>
            <a:r>
              <a:rPr dirty="0" spc="-20"/>
              <a:t> </a:t>
            </a:r>
            <a:r>
              <a:rPr dirty="0"/>
              <a:t>#7:</a:t>
            </a:r>
            <a:r>
              <a:rPr dirty="0" spc="-15"/>
              <a:t> </a:t>
            </a:r>
            <a:r>
              <a:rPr dirty="0" spc="-5"/>
              <a:t>Overview</a:t>
            </a: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0" y="4343336"/>
            <a:ext cx="2387600" cy="171615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90195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Logic</a:t>
            </a:r>
            <a:r>
              <a:rPr dirty="0" sz="4200" spc="-95"/>
              <a:t> </a:t>
            </a:r>
            <a:r>
              <a:rPr dirty="0" sz="4200"/>
              <a:t>Errors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402965"/>
            <a:ext cx="7371715" cy="3256279"/>
          </a:xfrm>
          <a:prstGeom prst="rect">
            <a:avLst/>
          </a:prstGeom>
        </p:spPr>
        <p:txBody>
          <a:bodyPr wrap="square" lIns="0" tIns="11747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2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Logic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errors</a:t>
            </a:r>
            <a:endParaRPr sz="32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71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80">
                <a:latin typeface="Arial"/>
                <a:cs typeface="Arial"/>
              </a:rPr>
              <a:t>Program’s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design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is flawed</a:t>
            </a:r>
            <a:endParaRPr sz="2800">
              <a:latin typeface="Arial"/>
              <a:cs typeface="Arial"/>
            </a:endParaRPr>
          </a:p>
          <a:p>
            <a:pPr lvl="2" marL="1155700" indent="-229235">
              <a:lnSpc>
                <a:spcPct val="100000"/>
              </a:lnSpc>
              <a:spcBef>
                <a:spcPts val="570"/>
              </a:spcBef>
              <a:buClr>
                <a:srgbClr val="A9B0B5"/>
              </a:buClr>
              <a:buSzPct val="64583"/>
              <a:buFont typeface="Wingdings"/>
              <a:buChar char=""/>
              <a:tabLst>
                <a:tab pos="1156335" algn="l"/>
              </a:tabLst>
            </a:pPr>
            <a:r>
              <a:rPr dirty="0" sz="2400" spc="-5">
                <a:latin typeface="Arial"/>
                <a:cs typeface="Arial"/>
              </a:rPr>
              <a:t>Prevents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program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from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running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anticipated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68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130">
                <a:latin typeface="Arial"/>
                <a:cs typeface="Arial"/>
              </a:rPr>
              <a:t>“Logic”</a:t>
            </a:r>
            <a:r>
              <a:rPr dirty="0" sz="2800" spc="-2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reference</a:t>
            </a:r>
            <a:endParaRPr sz="2800">
              <a:latin typeface="Arial"/>
              <a:cs typeface="Arial"/>
            </a:endParaRPr>
          </a:p>
          <a:p>
            <a:pPr lvl="2" marL="1155700" marR="5080" indent="-228600">
              <a:lnSpc>
                <a:spcPct val="100000"/>
              </a:lnSpc>
              <a:spcBef>
                <a:spcPts val="570"/>
              </a:spcBef>
              <a:buClr>
                <a:srgbClr val="A9B0B5"/>
              </a:buClr>
              <a:buSzPct val="64583"/>
              <a:buFont typeface="Wingdings"/>
              <a:buChar char=""/>
              <a:tabLst>
                <a:tab pos="1156335" algn="l"/>
              </a:tabLst>
            </a:pPr>
            <a:r>
              <a:rPr dirty="0" sz="2400" spc="-5">
                <a:latin typeface="Arial"/>
                <a:cs typeface="Arial"/>
              </a:rPr>
              <a:t>Execution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5">
                <a:latin typeface="Arial"/>
                <a:cs typeface="Arial"/>
              </a:rPr>
              <a:t> program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statements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and 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procedures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in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correct </a:t>
            </a:r>
            <a:r>
              <a:rPr dirty="0" sz="2400" spc="-5">
                <a:latin typeface="Arial"/>
                <a:cs typeface="Arial"/>
              </a:rPr>
              <a:t>order</a:t>
            </a:r>
            <a:r>
              <a:rPr dirty="0" sz="2400">
                <a:latin typeface="Arial"/>
                <a:cs typeface="Arial"/>
              </a:rPr>
              <a:t> to </a:t>
            </a:r>
            <a:r>
              <a:rPr dirty="0" sz="2400" spc="-5">
                <a:latin typeface="Arial"/>
                <a:cs typeface="Arial"/>
              </a:rPr>
              <a:t>produce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desired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results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512572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Logic</a:t>
            </a:r>
            <a:r>
              <a:rPr dirty="0" sz="4200" spc="-55"/>
              <a:t> </a:t>
            </a:r>
            <a:r>
              <a:rPr dirty="0" sz="4200"/>
              <a:t>Errors</a:t>
            </a:r>
            <a:r>
              <a:rPr dirty="0" sz="4200" spc="-45"/>
              <a:t> </a:t>
            </a:r>
            <a:r>
              <a:rPr dirty="0" sz="4200"/>
              <a:t>Example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1089456" y="1533519"/>
            <a:ext cx="5274945" cy="3363595"/>
          </a:xfrm>
          <a:prstGeom prst="rect">
            <a:avLst/>
          </a:prstGeom>
        </p:spPr>
        <p:txBody>
          <a:bodyPr wrap="square" lIns="0" tIns="103505" rIns="0" bIns="0" rtlCol="0" vert="horz">
            <a:spAutoFit/>
          </a:bodyPr>
          <a:lstStyle/>
          <a:p>
            <a:pPr marL="354965" indent="-287020">
              <a:lnSpc>
                <a:spcPct val="100000"/>
              </a:lnSpc>
              <a:spcBef>
                <a:spcPts val="81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355600" algn="l"/>
              </a:tabLst>
            </a:pPr>
            <a:r>
              <a:rPr dirty="0" sz="2800" spc="-5">
                <a:latin typeface="Arial"/>
                <a:cs typeface="Arial"/>
              </a:rPr>
              <a:t>Example: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infinite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loop</a:t>
            </a:r>
            <a:endParaRPr sz="2800">
              <a:latin typeface="Arial"/>
              <a:cs typeface="Arial"/>
            </a:endParaRPr>
          </a:p>
          <a:p>
            <a:pPr marL="411480" marR="752475">
              <a:lnSpc>
                <a:spcPct val="120000"/>
              </a:lnSpc>
              <a:spcBef>
                <a:spcPts val="25"/>
              </a:spcBef>
            </a:pPr>
            <a:r>
              <a:rPr dirty="0" sz="1800">
                <a:latin typeface="Arial"/>
                <a:cs typeface="Arial"/>
              </a:rPr>
              <a:t>for </a:t>
            </a:r>
            <a:r>
              <a:rPr dirty="0" sz="1800" spc="-5">
                <a:latin typeface="Arial"/>
                <a:cs typeface="Arial"/>
              </a:rPr>
              <a:t>(var count </a:t>
            </a:r>
            <a:r>
              <a:rPr dirty="0" sz="1800">
                <a:latin typeface="Arial"/>
                <a:cs typeface="Arial"/>
              </a:rPr>
              <a:t>= </a:t>
            </a:r>
            <a:r>
              <a:rPr dirty="0" sz="1800" spc="-5">
                <a:latin typeface="Arial"/>
                <a:cs typeface="Arial"/>
              </a:rPr>
              <a:t>10; count </a:t>
            </a:r>
            <a:r>
              <a:rPr dirty="0" sz="1800">
                <a:latin typeface="Arial"/>
                <a:cs typeface="Arial"/>
              </a:rPr>
              <a:t>&gt;= 0; </a:t>
            </a:r>
            <a:r>
              <a:rPr dirty="0" sz="1800" spc="-5">
                <a:latin typeface="Arial"/>
                <a:cs typeface="Arial"/>
              </a:rPr>
              <a:t>count) </a:t>
            </a:r>
            <a:r>
              <a:rPr dirty="0" sz="1800">
                <a:latin typeface="Arial"/>
                <a:cs typeface="Arial"/>
              </a:rPr>
              <a:t>{ 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console.log("We</a:t>
            </a:r>
            <a:r>
              <a:rPr dirty="0" sz="1800" spc="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have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liftoff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in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" +</a:t>
            </a:r>
            <a:r>
              <a:rPr dirty="0" sz="1800" spc="-5">
                <a:latin typeface="Arial"/>
                <a:cs typeface="Arial"/>
              </a:rPr>
              <a:t> count);</a:t>
            </a:r>
            <a:endParaRPr sz="1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434"/>
              </a:spcBef>
            </a:pPr>
            <a:r>
              <a:rPr dirty="0" sz="180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>
              <a:latin typeface="Arial"/>
              <a:cs typeface="Arial"/>
            </a:endParaRPr>
          </a:p>
          <a:p>
            <a:pPr marL="297180" indent="-285115">
              <a:lnSpc>
                <a:spcPct val="100000"/>
              </a:lnSpc>
              <a:buClr>
                <a:srgbClr val="99CCFF"/>
              </a:buClr>
              <a:buSzPct val="69642"/>
              <a:buFont typeface="Wingdings"/>
              <a:buChar char=""/>
              <a:tabLst>
                <a:tab pos="297815" algn="l"/>
              </a:tabLst>
            </a:pPr>
            <a:r>
              <a:rPr dirty="0" sz="2800" spc="-5">
                <a:latin typeface="Arial"/>
                <a:cs typeface="Arial"/>
              </a:rPr>
              <a:t>Example:</a:t>
            </a:r>
            <a:r>
              <a:rPr dirty="0" sz="2800" spc="-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infinite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loop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corrected</a:t>
            </a:r>
            <a:endParaRPr sz="2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459"/>
              </a:spcBef>
            </a:pPr>
            <a:r>
              <a:rPr dirty="0" sz="1800">
                <a:latin typeface="Arial"/>
                <a:cs typeface="Arial"/>
              </a:rPr>
              <a:t>for</a:t>
            </a:r>
            <a:r>
              <a:rPr dirty="0" sz="1800" spc="-5">
                <a:latin typeface="Arial"/>
                <a:cs typeface="Arial"/>
              </a:rPr>
              <a:t> (var count</a:t>
            </a:r>
            <a:r>
              <a:rPr dirty="0" sz="1800">
                <a:latin typeface="Arial"/>
                <a:cs typeface="Arial"/>
              </a:rPr>
              <a:t> =</a:t>
            </a:r>
            <a:r>
              <a:rPr dirty="0" sz="1800" spc="-5">
                <a:latin typeface="Arial"/>
                <a:cs typeface="Arial"/>
              </a:rPr>
              <a:t> 10;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count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&gt;=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0; </a:t>
            </a:r>
            <a:r>
              <a:rPr dirty="0" sz="1800" spc="-5">
                <a:latin typeface="Arial"/>
                <a:cs typeface="Arial"/>
              </a:rPr>
              <a:t>count--)</a:t>
            </a:r>
            <a:r>
              <a:rPr dirty="0" sz="1800">
                <a:latin typeface="Arial"/>
                <a:cs typeface="Arial"/>
              </a:rPr>
              <a:t> {</a:t>
            </a:r>
            <a:endParaRPr sz="1800">
              <a:latin typeface="Arial"/>
              <a:cs typeface="Arial"/>
            </a:endParaRPr>
          </a:p>
          <a:p>
            <a:pPr marL="601980">
              <a:lnSpc>
                <a:spcPct val="100000"/>
              </a:lnSpc>
              <a:spcBef>
                <a:spcPts val="434"/>
              </a:spcBef>
            </a:pPr>
            <a:r>
              <a:rPr dirty="0" sz="1800" spc="-5">
                <a:latin typeface="Arial"/>
                <a:cs typeface="Arial"/>
              </a:rPr>
              <a:t>console.log("We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have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liftoff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"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+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count);</a:t>
            </a:r>
            <a:endParaRPr sz="1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434"/>
              </a:spcBef>
            </a:pPr>
            <a:r>
              <a:rPr dirty="0" sz="180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09609" y="6508495"/>
            <a:ext cx="1657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12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6429247"/>
            <a:ext cx="120142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Arial"/>
                <a:cs typeface="Arial"/>
              </a:rPr>
              <a:t>and</a:t>
            </a:r>
            <a:r>
              <a:rPr dirty="0" sz="1400" spc="-6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JavaScript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663829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Interpreting</a:t>
            </a:r>
            <a:r>
              <a:rPr dirty="0" sz="4200" spc="-55"/>
              <a:t> </a:t>
            </a:r>
            <a:r>
              <a:rPr dirty="0" sz="4200"/>
              <a:t>Error</a:t>
            </a:r>
            <a:r>
              <a:rPr dirty="0" sz="4200" spc="-35"/>
              <a:t> </a:t>
            </a:r>
            <a:r>
              <a:rPr dirty="0" sz="4200"/>
              <a:t>Messages</a:t>
            </a:r>
            <a:endParaRPr sz="4200"/>
          </a:p>
        </p:txBody>
      </p:sp>
      <p:sp>
        <p:nvSpPr>
          <p:cNvPr id="5" name="object 5"/>
          <p:cNvSpPr txBox="1"/>
          <p:nvPr/>
        </p:nvSpPr>
        <p:spPr>
          <a:xfrm>
            <a:off x="535940" y="1488922"/>
            <a:ext cx="7917815" cy="496633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6604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80000"/>
              <a:buFont typeface="Wingdings"/>
              <a:buChar char=""/>
              <a:tabLst>
                <a:tab pos="660400" algn="l"/>
                <a:tab pos="661035" algn="l"/>
              </a:tabLst>
            </a:pPr>
            <a:r>
              <a:rPr dirty="0" sz="2000">
                <a:latin typeface="Arial"/>
                <a:cs typeface="Arial"/>
              </a:rPr>
              <a:t>First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line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defense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locating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bugs</a:t>
            </a:r>
            <a:endParaRPr sz="2000">
              <a:latin typeface="Arial"/>
              <a:cs typeface="Arial"/>
            </a:endParaRPr>
          </a:p>
          <a:p>
            <a:pPr lvl="1" marL="1061085" indent="-287020">
              <a:lnSpc>
                <a:spcPct val="100000"/>
              </a:lnSpc>
              <a:spcBef>
                <a:spcPts val="484"/>
              </a:spcBef>
              <a:buClr>
                <a:srgbClr val="99CCFF"/>
              </a:buClr>
              <a:buSzPct val="70000"/>
              <a:buFont typeface="Wingdings"/>
              <a:buChar char=""/>
              <a:tabLst>
                <a:tab pos="1061085" algn="l"/>
                <a:tab pos="1061720" algn="l"/>
              </a:tabLst>
            </a:pPr>
            <a:r>
              <a:rPr dirty="0" sz="2000">
                <a:latin typeface="Arial"/>
                <a:cs typeface="Arial"/>
              </a:rPr>
              <a:t>Browser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console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displays</a:t>
            </a:r>
            <a:endParaRPr sz="2000">
              <a:latin typeface="Arial"/>
              <a:cs typeface="Arial"/>
            </a:endParaRPr>
          </a:p>
          <a:p>
            <a:pPr lvl="2" marL="1460500" indent="-229235">
              <a:lnSpc>
                <a:spcPct val="100000"/>
              </a:lnSpc>
              <a:spcBef>
                <a:spcPts val="480"/>
              </a:spcBef>
              <a:buClr>
                <a:srgbClr val="A9B0B5"/>
              </a:buClr>
              <a:buSzPct val="65000"/>
              <a:buFont typeface="Wingdings"/>
              <a:buChar char=""/>
              <a:tabLst>
                <a:tab pos="1461135" algn="l"/>
              </a:tabLst>
            </a:pPr>
            <a:r>
              <a:rPr dirty="0" sz="2000">
                <a:latin typeface="Arial"/>
                <a:cs typeface="Arial"/>
              </a:rPr>
              <a:t>Line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number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where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error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occurred</a:t>
            </a:r>
            <a:endParaRPr sz="2000">
              <a:latin typeface="Arial"/>
              <a:cs typeface="Arial"/>
            </a:endParaRPr>
          </a:p>
          <a:p>
            <a:pPr lvl="2" marL="1460500" indent="-229235">
              <a:lnSpc>
                <a:spcPct val="100000"/>
              </a:lnSpc>
              <a:spcBef>
                <a:spcPts val="480"/>
              </a:spcBef>
              <a:buClr>
                <a:srgbClr val="A9B0B5"/>
              </a:buClr>
              <a:buSzPct val="65000"/>
              <a:buFont typeface="Wingdings"/>
              <a:buChar char=""/>
              <a:tabLst>
                <a:tab pos="1461135" algn="l"/>
              </a:tabLst>
            </a:pPr>
            <a:r>
              <a:rPr dirty="0" sz="2000">
                <a:latin typeface="Arial"/>
                <a:cs typeface="Arial"/>
              </a:rPr>
              <a:t>Error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description</a:t>
            </a:r>
            <a:endParaRPr sz="2000">
              <a:latin typeface="Arial"/>
              <a:cs typeface="Arial"/>
            </a:endParaRPr>
          </a:p>
          <a:p>
            <a:pPr marL="660400" indent="-343535">
              <a:lnSpc>
                <a:spcPct val="100000"/>
              </a:lnSpc>
              <a:spcBef>
                <a:spcPts val="480"/>
              </a:spcBef>
              <a:buClr>
                <a:srgbClr val="2C13C1"/>
              </a:buClr>
              <a:buSzPct val="80000"/>
              <a:buFont typeface="Wingdings"/>
              <a:buChar char=""/>
              <a:tabLst>
                <a:tab pos="660400" algn="l"/>
                <a:tab pos="661035" algn="l"/>
              </a:tabLst>
            </a:pPr>
            <a:r>
              <a:rPr dirty="0" sz="2000">
                <a:latin typeface="Arial"/>
                <a:cs typeface="Arial"/>
              </a:rPr>
              <a:t>Run-time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errors</a:t>
            </a:r>
            <a:endParaRPr sz="2000">
              <a:latin typeface="Arial"/>
              <a:cs typeface="Arial"/>
            </a:endParaRPr>
          </a:p>
          <a:p>
            <a:pPr lvl="1" marL="1061085" indent="-287020">
              <a:lnSpc>
                <a:spcPct val="100000"/>
              </a:lnSpc>
              <a:spcBef>
                <a:spcPts val="480"/>
              </a:spcBef>
              <a:buClr>
                <a:srgbClr val="99CCFF"/>
              </a:buClr>
              <a:buSzPct val="70000"/>
              <a:buFont typeface="Wingdings"/>
              <a:buChar char=""/>
              <a:tabLst>
                <a:tab pos="1061085" algn="l"/>
                <a:tab pos="1061720" algn="l"/>
              </a:tabLst>
            </a:pPr>
            <a:r>
              <a:rPr dirty="0" sz="2000">
                <a:latin typeface="Arial"/>
                <a:cs typeface="Arial"/>
              </a:rPr>
              <a:t>Error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messages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generated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by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web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browser</a:t>
            </a:r>
            <a:endParaRPr sz="2000">
              <a:latin typeface="Arial"/>
              <a:cs typeface="Arial"/>
            </a:endParaRPr>
          </a:p>
          <a:p>
            <a:pPr lvl="2" marL="1460500" marR="5080" indent="-228600">
              <a:lnSpc>
                <a:spcPct val="100000"/>
              </a:lnSpc>
              <a:spcBef>
                <a:spcPts val="575"/>
              </a:spcBef>
              <a:buClr>
                <a:srgbClr val="A9B0B5"/>
              </a:buClr>
              <a:buSzPct val="64583"/>
              <a:buFont typeface="Wingdings"/>
              <a:buChar char=""/>
              <a:tabLst>
                <a:tab pos="1461135" algn="l"/>
              </a:tabLst>
            </a:pPr>
            <a:r>
              <a:rPr dirty="0" sz="2400" spc="-5">
                <a:latin typeface="Arial"/>
                <a:cs typeface="Arial"/>
              </a:rPr>
              <a:t>Can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be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caused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by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syntax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errors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but not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by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logic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errors</a:t>
            </a:r>
            <a:endParaRPr sz="2400">
              <a:latin typeface="Arial"/>
              <a:cs typeface="Arial"/>
            </a:endParaRPr>
          </a:p>
          <a:p>
            <a:pPr lvl="1" marL="1061085" marR="60325" indent="-287020">
              <a:lnSpc>
                <a:spcPct val="100000"/>
              </a:lnSpc>
              <a:spcBef>
                <a:spcPts val="484"/>
              </a:spcBef>
              <a:buClr>
                <a:srgbClr val="99CCFF"/>
              </a:buClr>
              <a:buSzPct val="70000"/>
              <a:buFont typeface="Wingdings"/>
              <a:buChar char=""/>
              <a:tabLst>
                <a:tab pos="1061085" algn="l"/>
                <a:tab pos="1061720" algn="l"/>
              </a:tabLst>
            </a:pPr>
            <a:r>
              <a:rPr dirty="0" sz="2000">
                <a:latin typeface="Arial"/>
                <a:cs typeface="Arial"/>
              </a:rPr>
              <a:t>Example:test.html:4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 spc="5">
                <a:latin typeface="Arial"/>
                <a:cs typeface="Arial"/>
              </a:rPr>
              <a:t>Uncaught</a:t>
            </a:r>
            <a:r>
              <a:rPr dirty="0" sz="2000" spc="-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SyntaxError: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Unexpected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end </a:t>
            </a:r>
            <a:r>
              <a:rPr dirty="0" sz="2000" spc="-5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input</a:t>
            </a:r>
            <a:endParaRPr sz="2000">
              <a:latin typeface="Arial"/>
              <a:cs typeface="Arial"/>
            </a:endParaRPr>
          </a:p>
          <a:p>
            <a:pPr marL="317500">
              <a:lnSpc>
                <a:spcPct val="100000"/>
              </a:lnSpc>
              <a:spcBef>
                <a:spcPts val="315"/>
              </a:spcBef>
            </a:pPr>
            <a:r>
              <a:rPr dirty="0" sz="1800" spc="-5">
                <a:latin typeface="Arial"/>
                <a:cs typeface="Arial"/>
              </a:rPr>
              <a:t>function missingClosingBrace()</a:t>
            </a:r>
            <a:r>
              <a:rPr dirty="0" sz="1800" spc="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{</a:t>
            </a:r>
            <a:endParaRPr sz="1800">
              <a:latin typeface="Arial"/>
              <a:cs typeface="Arial"/>
            </a:endParaRPr>
          </a:p>
          <a:p>
            <a:pPr marL="5080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var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message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 "This </a:t>
            </a:r>
            <a:r>
              <a:rPr dirty="0" sz="1800" spc="-5">
                <a:latin typeface="Arial"/>
                <a:cs typeface="Arial"/>
              </a:rPr>
              <a:t>function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is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missing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closing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brace.";</a:t>
            </a:r>
            <a:endParaRPr sz="1800">
              <a:latin typeface="Arial"/>
              <a:cs typeface="Arial"/>
            </a:endParaRPr>
          </a:p>
          <a:p>
            <a:pPr marL="508000">
              <a:lnSpc>
                <a:spcPct val="100000"/>
              </a:lnSpc>
              <a:spcBef>
                <a:spcPts val="5"/>
              </a:spcBef>
            </a:pPr>
            <a:r>
              <a:rPr dirty="0" sz="1800" spc="-10">
                <a:latin typeface="Arial"/>
                <a:cs typeface="Arial"/>
              </a:rPr>
              <a:t>window.alert(message);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dirty="0" sz="1400">
                <a:latin typeface="Arial"/>
                <a:cs typeface="Arial"/>
              </a:rPr>
              <a:t>© Kristian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Secor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2017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UC</a:t>
            </a:r>
            <a:r>
              <a:rPr dirty="0" sz="1400">
                <a:latin typeface="Arial"/>
                <a:cs typeface="Arial"/>
              </a:rPr>
              <a:t> San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Diego Extension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Online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Learning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Course: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HTML5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/>
              <a:t>Interpreting</a:t>
            </a:r>
            <a:r>
              <a:rPr dirty="0" spc="-40"/>
              <a:t> </a:t>
            </a:r>
            <a:r>
              <a:rPr dirty="0"/>
              <a:t>Error</a:t>
            </a:r>
            <a:r>
              <a:rPr dirty="0" spc="-35"/>
              <a:t> </a:t>
            </a:r>
            <a:r>
              <a:rPr dirty="0"/>
              <a:t>Messages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3733850"/>
            <a:ext cx="7162800" cy="197700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4740" y="1898758"/>
            <a:ext cx="7397242" cy="114608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13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664019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Interpreting</a:t>
            </a:r>
            <a:r>
              <a:rPr dirty="0" sz="4200" spc="-50"/>
              <a:t> </a:t>
            </a:r>
            <a:r>
              <a:rPr dirty="0" sz="4200"/>
              <a:t>Error</a:t>
            </a:r>
            <a:r>
              <a:rPr dirty="0" sz="4200" spc="-30"/>
              <a:t> </a:t>
            </a:r>
            <a:r>
              <a:rPr dirty="0" sz="4200"/>
              <a:t>Messages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13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49752"/>
            <a:ext cx="7471409" cy="3577590"/>
          </a:xfrm>
          <a:prstGeom prst="rect">
            <a:avLst/>
          </a:prstGeom>
        </p:spPr>
        <p:txBody>
          <a:bodyPr wrap="square" lIns="0" tIns="52704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14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Error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message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31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Displays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95">
                <a:latin typeface="Arial"/>
                <a:cs typeface="Arial"/>
              </a:rPr>
              <a:t>error’s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general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location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in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program</a:t>
            </a:r>
            <a:endParaRPr sz="2400">
              <a:latin typeface="Arial"/>
              <a:cs typeface="Arial"/>
            </a:endParaRPr>
          </a:p>
          <a:p>
            <a:pPr lvl="2" marL="1155700" indent="-229235">
              <a:lnSpc>
                <a:spcPct val="100000"/>
              </a:lnSpc>
              <a:spcBef>
                <a:spcPts val="265"/>
              </a:spcBef>
              <a:buClr>
                <a:srgbClr val="A9B0B5"/>
              </a:buClr>
              <a:buSzPct val="64583"/>
              <a:buFont typeface="Wingdings"/>
              <a:buChar char=""/>
              <a:tabLst>
                <a:tab pos="1156335" algn="l"/>
              </a:tabLst>
            </a:pPr>
            <a:r>
              <a:rPr dirty="0" sz="2400" spc="-5">
                <a:latin typeface="Arial"/>
                <a:cs typeface="Arial"/>
              </a:rPr>
              <a:t>Not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always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accurate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29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Browsers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do</a:t>
            </a:r>
            <a:r>
              <a:rPr dirty="0" sz="2400">
                <a:latin typeface="Arial"/>
                <a:cs typeface="Arial"/>
              </a:rPr>
              <a:t> not strictly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enforce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JavaScript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syntax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28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How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reduce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bugs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in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JavaScript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programs: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29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Always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use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good</a:t>
            </a:r>
            <a:r>
              <a:rPr dirty="0" sz="2400">
                <a:latin typeface="Arial"/>
                <a:cs typeface="Arial"/>
              </a:rPr>
              <a:t> syntax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29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Thoroughly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test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with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every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browser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type, </a:t>
            </a:r>
            <a:r>
              <a:rPr dirty="0" sz="2400" spc="-5">
                <a:latin typeface="Arial"/>
                <a:cs typeface="Arial"/>
              </a:rPr>
              <a:t>version</a:t>
            </a:r>
            <a:endParaRPr sz="2400">
              <a:latin typeface="Arial"/>
              <a:cs typeface="Arial"/>
            </a:endParaRPr>
          </a:p>
          <a:p>
            <a:pPr lvl="2" marL="1155700" marR="5080" indent="-228600">
              <a:lnSpc>
                <a:spcPts val="2590"/>
              </a:lnSpc>
              <a:spcBef>
                <a:spcPts val="615"/>
              </a:spcBef>
              <a:buClr>
                <a:srgbClr val="A9B0B5"/>
              </a:buClr>
              <a:buSzPct val="64583"/>
              <a:buFont typeface="Wingdings"/>
              <a:buChar char=""/>
              <a:tabLst>
                <a:tab pos="1156335" algn="l"/>
              </a:tabLst>
            </a:pPr>
            <a:r>
              <a:rPr dirty="0" sz="2400">
                <a:latin typeface="Arial"/>
                <a:cs typeface="Arial"/>
              </a:rPr>
              <a:t>Test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browser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if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used by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more</a:t>
            </a:r>
            <a:r>
              <a:rPr dirty="0" sz="2400" spc="-5">
                <a:latin typeface="Arial"/>
                <a:cs typeface="Arial"/>
              </a:rPr>
              <a:t> than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one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percent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5">
                <a:latin typeface="Arial"/>
                <a:cs typeface="Arial"/>
              </a:rPr>
              <a:t> the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market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09609" y="6508495"/>
            <a:ext cx="1657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15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6215888"/>
            <a:ext cx="6367145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Arial"/>
                <a:cs typeface="Arial"/>
              </a:rPr>
              <a:t>©</a:t>
            </a:r>
            <a:r>
              <a:rPr dirty="0" sz="1400" spc="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Kristian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Secor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2017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UC</a:t>
            </a:r>
            <a:r>
              <a:rPr dirty="0" sz="1400">
                <a:latin typeface="Arial"/>
                <a:cs typeface="Arial"/>
              </a:rPr>
              <a:t> San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Diego Extension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Online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Learning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Course: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HTML5 </a:t>
            </a:r>
            <a:r>
              <a:rPr dirty="0" sz="1400" spc="-37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and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JavaScript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4116" y="173177"/>
            <a:ext cx="6546215" cy="10020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Tracing</a:t>
            </a:r>
            <a:r>
              <a:rPr dirty="0" sz="3200" spc="-40"/>
              <a:t> </a:t>
            </a:r>
            <a:r>
              <a:rPr dirty="0" sz="3200"/>
              <a:t>Errors</a:t>
            </a:r>
            <a:r>
              <a:rPr dirty="0" sz="3200" spc="-35"/>
              <a:t> </a:t>
            </a:r>
            <a:r>
              <a:rPr dirty="0" sz="3200"/>
              <a:t>with</a:t>
            </a:r>
            <a:r>
              <a:rPr dirty="0" sz="3200" spc="-15"/>
              <a:t> </a:t>
            </a:r>
            <a:r>
              <a:rPr dirty="0" sz="3200" spc="-5"/>
              <a:t>the</a:t>
            </a:r>
            <a:r>
              <a:rPr dirty="0" sz="3200" spc="-10"/>
              <a:t> </a:t>
            </a:r>
            <a:r>
              <a:rPr dirty="0" sz="3200" spc="-5"/>
              <a:t>console.log() </a:t>
            </a:r>
            <a:r>
              <a:rPr dirty="0" sz="3200" spc="-875"/>
              <a:t> </a:t>
            </a:r>
            <a:r>
              <a:rPr dirty="0" sz="3200" spc="-5"/>
              <a:t>Method</a:t>
            </a:r>
            <a:endParaRPr sz="3200"/>
          </a:p>
        </p:txBody>
      </p:sp>
      <p:sp>
        <p:nvSpPr>
          <p:cNvPr id="5" name="object 5"/>
          <p:cNvSpPr txBox="1"/>
          <p:nvPr/>
        </p:nvSpPr>
        <p:spPr>
          <a:xfrm>
            <a:off x="612140" y="1309395"/>
            <a:ext cx="6744970" cy="4465320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800" spc="-5">
                <a:latin typeface="Arial"/>
                <a:cs typeface="Arial"/>
              </a:rPr>
              <a:t>Trace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bug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by </a:t>
            </a:r>
            <a:r>
              <a:rPr dirty="0" sz="2800">
                <a:latin typeface="Arial"/>
                <a:cs typeface="Arial"/>
              </a:rPr>
              <a:t>analyzing</a:t>
            </a:r>
            <a:r>
              <a:rPr dirty="0" sz="2800" spc="-5">
                <a:latin typeface="Arial"/>
                <a:cs typeface="Arial"/>
              </a:rPr>
              <a:t> a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list of values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800" spc="-5">
                <a:latin typeface="Arial"/>
                <a:cs typeface="Arial"/>
              </a:rPr>
              <a:t>Logging</a:t>
            </a:r>
            <a:endParaRPr sz="2800">
              <a:latin typeface="Arial"/>
              <a:cs typeface="Arial"/>
            </a:endParaRPr>
          </a:p>
          <a:p>
            <a:pPr lvl="1" marL="756285" marR="284480" indent="-287020">
              <a:lnSpc>
                <a:spcPct val="100000"/>
              </a:lnSpc>
              <a:spcBef>
                <a:spcPts val="67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writing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values </a:t>
            </a:r>
            <a:r>
              <a:rPr dirty="0" sz="2800">
                <a:latin typeface="Arial"/>
                <a:cs typeface="Arial"/>
              </a:rPr>
              <a:t>directly</a:t>
            </a:r>
            <a:r>
              <a:rPr dirty="0" sz="2800" spc="-5">
                <a:latin typeface="Arial"/>
                <a:cs typeface="Arial"/>
              </a:rPr>
              <a:t> to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console </a:t>
            </a:r>
            <a:r>
              <a:rPr dirty="0" sz="2800" spc="-76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using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console.log()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method</a:t>
            </a:r>
            <a:endParaRPr sz="28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>
                <a:latin typeface="Arial"/>
                <a:cs typeface="Arial"/>
              </a:rPr>
              <a:t>syntax:</a:t>
            </a:r>
            <a:r>
              <a:rPr dirty="0" sz="2800" spc="-3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console.log(</a:t>
            </a:r>
            <a:r>
              <a:rPr dirty="0" sz="2800" i="1">
                <a:latin typeface="Arial"/>
                <a:cs typeface="Arial"/>
              </a:rPr>
              <a:t>value</a:t>
            </a:r>
            <a:r>
              <a:rPr dirty="0" sz="2800">
                <a:latin typeface="Arial"/>
                <a:cs typeface="Arial"/>
              </a:rPr>
              <a:t>);</a:t>
            </a:r>
            <a:endParaRPr sz="2800">
              <a:latin typeface="Arial"/>
              <a:cs typeface="Arial"/>
            </a:endParaRPr>
          </a:p>
          <a:p>
            <a:pPr lvl="1" marL="756285" marR="5080" indent="-287020">
              <a:lnSpc>
                <a:spcPct val="100000"/>
              </a:lnSpc>
              <a:spcBef>
                <a:spcPts val="67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can log string </a:t>
            </a:r>
            <a:r>
              <a:rPr dirty="0" sz="2800">
                <a:latin typeface="Arial"/>
                <a:cs typeface="Arial"/>
              </a:rPr>
              <a:t>literal, variable value, or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combination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800" spc="-5">
                <a:latin typeface="Arial"/>
                <a:cs typeface="Arial"/>
              </a:rPr>
              <a:t>Example</a:t>
            </a:r>
            <a:endParaRPr sz="28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>
                <a:latin typeface="Arial"/>
                <a:cs typeface="Arial"/>
              </a:rPr>
              <a:t>calculateInterest()</a:t>
            </a:r>
            <a:r>
              <a:rPr dirty="0" sz="2800" spc="-2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function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9059" y="389890"/>
            <a:ext cx="481076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Tracing</a:t>
            </a:r>
            <a:r>
              <a:rPr dirty="0" spc="-55"/>
              <a:t> </a:t>
            </a:r>
            <a:r>
              <a:rPr dirty="0"/>
              <a:t>Errors</a:t>
            </a:r>
            <a:r>
              <a:rPr dirty="0" spc="-40"/>
              <a:t> </a:t>
            </a:r>
            <a:r>
              <a:rPr dirty="0" spc="110"/>
              <a:t>(cont’d.)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779854"/>
            <a:ext cx="7018655" cy="2769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Arial"/>
                <a:cs typeface="Arial"/>
              </a:rPr>
              <a:t>var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calculateInterest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function </a:t>
            </a:r>
            <a:r>
              <a:rPr dirty="0" sz="1800" spc="-10">
                <a:latin typeface="Arial"/>
                <a:cs typeface="Arial"/>
              </a:rPr>
              <a:t>(total,year,rate)</a:t>
            </a:r>
            <a:r>
              <a:rPr dirty="0" sz="1800" spc="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{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console.log("total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is</a:t>
            </a:r>
            <a:r>
              <a:rPr dirty="0" sz="1800">
                <a:latin typeface="Arial"/>
                <a:cs typeface="Arial"/>
              </a:rPr>
              <a:t> " +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total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+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"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and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year</a:t>
            </a:r>
            <a:r>
              <a:rPr dirty="0" sz="1800" spc="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is</a:t>
            </a:r>
            <a:r>
              <a:rPr dirty="0" sz="1800">
                <a:latin typeface="Arial"/>
                <a:cs typeface="Arial"/>
              </a:rPr>
              <a:t> "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+</a:t>
            </a:r>
            <a:r>
              <a:rPr dirty="0" sz="1800" spc="-10">
                <a:latin typeface="Arial"/>
                <a:cs typeface="Arial"/>
              </a:rPr>
              <a:t> year</a:t>
            </a:r>
            <a:r>
              <a:rPr dirty="0" sz="1800" spc="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+ "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and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rate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is</a:t>
            </a:r>
            <a:r>
              <a:rPr dirty="0" sz="1800">
                <a:latin typeface="Arial"/>
                <a:cs typeface="Arial"/>
              </a:rPr>
              <a:t> " + </a:t>
            </a:r>
            <a:r>
              <a:rPr dirty="0" sz="1800" spc="-484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rate);</a:t>
            </a:r>
            <a:endParaRPr sz="1800">
              <a:latin typeface="Arial"/>
              <a:cs typeface="Arial"/>
            </a:endParaRPr>
          </a:p>
          <a:p>
            <a:pPr marL="12700" marR="3413125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var interest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 </a:t>
            </a:r>
            <a:r>
              <a:rPr dirty="0" sz="1800" spc="-5">
                <a:latin typeface="Arial"/>
                <a:cs typeface="Arial"/>
              </a:rPr>
              <a:t>rate/100+1; 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console.log("interest</a:t>
            </a:r>
            <a:r>
              <a:rPr dirty="0" sz="1800" spc="3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is</a:t>
            </a:r>
            <a:r>
              <a:rPr dirty="0" sz="1800">
                <a:latin typeface="Arial"/>
                <a:cs typeface="Arial"/>
              </a:rPr>
              <a:t> "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+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interest);</a:t>
            </a:r>
            <a:endParaRPr sz="1800">
              <a:latin typeface="Arial"/>
              <a:cs typeface="Arial"/>
            </a:endParaRPr>
          </a:p>
          <a:p>
            <a:pPr marL="76200" marR="17145" indent="-64135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Arial"/>
                <a:cs typeface="Arial"/>
              </a:rPr>
              <a:t>var</a:t>
            </a:r>
            <a:r>
              <a:rPr dirty="0" sz="1800" spc="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answer</a:t>
            </a:r>
            <a:r>
              <a:rPr dirty="0" sz="1800" spc="6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parseFloat((total*Math.pow(interest,year)).toFixed(4)))</a:t>
            </a:r>
            <a:r>
              <a:rPr dirty="0" sz="1800" spc="8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; </a:t>
            </a:r>
            <a:r>
              <a:rPr dirty="0" sz="1800" spc="-484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console.log("answer</a:t>
            </a:r>
            <a:r>
              <a:rPr dirty="0" sz="1800" spc="5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is</a:t>
            </a:r>
            <a:r>
              <a:rPr dirty="0" sz="1800">
                <a:latin typeface="Arial"/>
                <a:cs typeface="Arial"/>
              </a:rPr>
              <a:t> " +</a:t>
            </a:r>
            <a:r>
              <a:rPr dirty="0" sz="1800" spc="-10">
                <a:latin typeface="Arial"/>
                <a:cs typeface="Arial"/>
              </a:rPr>
              <a:t> answer);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return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answer;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var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interestaccrued</a:t>
            </a:r>
            <a:r>
              <a:rPr dirty="0" sz="1800" spc="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 </a:t>
            </a:r>
            <a:r>
              <a:rPr dirty="0" sz="1800" spc="-5">
                <a:latin typeface="Arial"/>
                <a:cs typeface="Arial"/>
              </a:rPr>
              <a:t>calculateInterest(915,13,2);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79523" y="4614976"/>
            <a:ext cx="3511677" cy="145364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16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7823834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Using</a:t>
            </a:r>
            <a:r>
              <a:rPr dirty="0" sz="4200" spc="-20"/>
              <a:t> </a:t>
            </a:r>
            <a:r>
              <a:rPr dirty="0" sz="4200"/>
              <a:t>Comments</a:t>
            </a:r>
            <a:r>
              <a:rPr dirty="0" sz="4200" spc="-40"/>
              <a:t> </a:t>
            </a:r>
            <a:r>
              <a:rPr dirty="0" sz="4200"/>
              <a:t>to</a:t>
            </a:r>
            <a:r>
              <a:rPr dirty="0" sz="4200" spc="-15"/>
              <a:t> </a:t>
            </a:r>
            <a:r>
              <a:rPr dirty="0" sz="4200"/>
              <a:t>Locate</a:t>
            </a:r>
            <a:r>
              <a:rPr dirty="0" sz="4200" spc="-30"/>
              <a:t> </a:t>
            </a:r>
            <a:r>
              <a:rPr dirty="0" sz="4200"/>
              <a:t>Bugs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16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17265"/>
            <a:ext cx="7745730" cy="4608195"/>
          </a:xfrm>
          <a:prstGeom prst="rect">
            <a:avLst/>
          </a:prstGeom>
        </p:spPr>
        <p:txBody>
          <a:bodyPr wrap="square" lIns="0" tIns="11747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2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Another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method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of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locating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bugs</a:t>
            </a:r>
            <a:endParaRPr sz="32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71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55">
                <a:latin typeface="Arial"/>
                <a:cs typeface="Arial"/>
              </a:rPr>
              <a:t>“Comment</a:t>
            </a:r>
            <a:r>
              <a:rPr dirty="0" sz="2800" spc="30">
                <a:latin typeface="Arial"/>
                <a:cs typeface="Arial"/>
              </a:rPr>
              <a:t> </a:t>
            </a:r>
            <a:r>
              <a:rPr dirty="0" sz="2800" spc="114">
                <a:latin typeface="Arial"/>
                <a:cs typeface="Arial"/>
              </a:rPr>
              <a:t>out”</a:t>
            </a:r>
            <a:r>
              <a:rPr dirty="0" sz="2800" spc="-5">
                <a:latin typeface="Arial"/>
                <a:cs typeface="Arial"/>
              </a:rPr>
              <a:t> problematic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lines</a:t>
            </a:r>
            <a:endParaRPr sz="28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3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Helps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isolate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statement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causing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error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When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error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message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first </a:t>
            </a:r>
            <a:r>
              <a:rPr dirty="0" sz="3200" spc="-5">
                <a:latin typeface="Arial"/>
                <a:cs typeface="Arial"/>
              </a:rPr>
              <a:t>received</a:t>
            </a:r>
            <a:endParaRPr sz="3200">
              <a:latin typeface="Arial"/>
              <a:cs typeface="Arial"/>
            </a:endParaRPr>
          </a:p>
          <a:p>
            <a:pPr lvl="1" marL="756285" marR="118110" indent="-287020">
              <a:lnSpc>
                <a:spcPct val="100000"/>
              </a:lnSpc>
              <a:spcBef>
                <a:spcPts val="69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Start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by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commenting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out </a:t>
            </a:r>
            <a:r>
              <a:rPr dirty="0" sz="2800">
                <a:latin typeface="Arial"/>
                <a:cs typeface="Arial"/>
              </a:rPr>
              <a:t>only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>
                <a:latin typeface="Arial"/>
                <a:cs typeface="Arial"/>
              </a:rPr>
              <a:t> statement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specified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by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 </a:t>
            </a:r>
            <a:r>
              <a:rPr dirty="0" sz="2800">
                <a:latin typeface="Arial"/>
                <a:cs typeface="Arial"/>
              </a:rPr>
              <a:t>line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number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in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error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message</a:t>
            </a:r>
            <a:endParaRPr sz="2800">
              <a:latin typeface="Arial"/>
              <a:cs typeface="Arial"/>
            </a:endParaRPr>
          </a:p>
          <a:p>
            <a:pPr lvl="1" marL="756285" marR="1083310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Continue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commenting</a:t>
            </a:r>
            <a:r>
              <a:rPr dirty="0" sz="2800" spc="3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lines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until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error </a:t>
            </a:r>
            <a:r>
              <a:rPr dirty="0" sz="2800" spc="-76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eliminated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86537"/>
            <a:ext cx="744410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Tracing</a:t>
            </a:r>
            <a:r>
              <a:rPr dirty="0" spc="-35"/>
              <a:t> </a:t>
            </a:r>
            <a:r>
              <a:rPr dirty="0"/>
              <a:t>Errors</a:t>
            </a:r>
            <a:r>
              <a:rPr dirty="0" spc="-20"/>
              <a:t> </a:t>
            </a:r>
            <a:r>
              <a:rPr dirty="0"/>
              <a:t>with</a:t>
            </a:r>
            <a:r>
              <a:rPr dirty="0" spc="-15"/>
              <a:t> </a:t>
            </a:r>
            <a:r>
              <a:rPr dirty="0"/>
              <a:t>Debugging</a:t>
            </a:r>
            <a:r>
              <a:rPr dirty="0" spc="-50"/>
              <a:t> </a:t>
            </a:r>
            <a:r>
              <a:rPr dirty="0"/>
              <a:t>Tools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16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38652"/>
            <a:ext cx="7175500" cy="3353435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Examining</a:t>
            </a:r>
            <a:r>
              <a:rPr dirty="0" sz="2800">
                <a:latin typeface="Arial"/>
                <a:cs typeface="Arial"/>
              </a:rPr>
              <a:t> code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manually</a:t>
            </a:r>
            <a:endParaRPr sz="28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635"/>
              </a:spcBef>
              <a:buClr>
                <a:srgbClr val="99CCFF"/>
              </a:buClr>
              <a:buSzPct val="69230"/>
              <a:buFont typeface="Wingdings"/>
              <a:buChar char=""/>
              <a:tabLst>
                <a:tab pos="756920" algn="l"/>
              </a:tabLst>
            </a:pPr>
            <a:r>
              <a:rPr dirty="0" sz="2600">
                <a:latin typeface="Arial"/>
                <a:cs typeface="Arial"/>
              </a:rPr>
              <a:t>Usually</a:t>
            </a:r>
            <a:r>
              <a:rPr dirty="0" sz="2600" spc="-3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first </a:t>
            </a:r>
            <a:r>
              <a:rPr dirty="0" sz="2600">
                <a:latin typeface="Arial"/>
                <a:cs typeface="Arial"/>
              </a:rPr>
              <a:t>step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taken with a</a:t>
            </a:r>
            <a:r>
              <a:rPr dirty="0" sz="2600" spc="-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logic</a:t>
            </a:r>
            <a:r>
              <a:rPr dirty="0" sz="2600" spc="-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error</a:t>
            </a:r>
            <a:endParaRPr sz="26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66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Works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fine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with </a:t>
            </a:r>
            <a:r>
              <a:rPr dirty="0" sz="2800">
                <a:latin typeface="Arial"/>
                <a:cs typeface="Arial"/>
              </a:rPr>
              <a:t>smaller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programs</a:t>
            </a:r>
            <a:endParaRPr sz="28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670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Debugging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tools</a:t>
            </a:r>
            <a:endParaRPr sz="28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635"/>
              </a:spcBef>
              <a:buClr>
                <a:srgbClr val="99CCFF"/>
              </a:buClr>
              <a:buSzPct val="69230"/>
              <a:buFont typeface="Wingdings"/>
              <a:buChar char=""/>
              <a:tabLst>
                <a:tab pos="756920" algn="l"/>
              </a:tabLst>
            </a:pPr>
            <a:r>
              <a:rPr dirty="0" sz="2600">
                <a:latin typeface="Arial"/>
                <a:cs typeface="Arial"/>
              </a:rPr>
              <a:t>Help</a:t>
            </a:r>
            <a:r>
              <a:rPr dirty="0" sz="2600" spc="-2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trace</a:t>
            </a:r>
            <a:r>
              <a:rPr dirty="0" sz="2600" spc="-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each</a:t>
            </a:r>
            <a:r>
              <a:rPr dirty="0" sz="2600" spc="-1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line</a:t>
            </a:r>
            <a:r>
              <a:rPr dirty="0" sz="2600" spc="-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of code</a:t>
            </a:r>
            <a:endParaRPr sz="2600">
              <a:latin typeface="Arial"/>
              <a:cs typeface="Arial"/>
            </a:endParaRPr>
          </a:p>
          <a:p>
            <a:pPr lvl="1" marL="756285" marR="5080" indent="-287020">
              <a:lnSpc>
                <a:spcPct val="100000"/>
              </a:lnSpc>
              <a:spcBef>
                <a:spcPts val="605"/>
              </a:spcBef>
              <a:buClr>
                <a:srgbClr val="99CCFF"/>
              </a:buClr>
              <a:buSzPct val="70000"/>
              <a:buFont typeface="Wingdings"/>
              <a:buChar char=""/>
              <a:tabLst>
                <a:tab pos="756920" algn="l"/>
              </a:tabLst>
            </a:pPr>
            <a:r>
              <a:rPr dirty="0" sz="2500" spc="-5">
                <a:latin typeface="Arial"/>
                <a:cs typeface="Arial"/>
              </a:rPr>
              <a:t>More</a:t>
            </a:r>
            <a:r>
              <a:rPr dirty="0" sz="2500" spc="20">
                <a:latin typeface="Arial"/>
                <a:cs typeface="Arial"/>
              </a:rPr>
              <a:t> </a:t>
            </a:r>
            <a:r>
              <a:rPr dirty="0" sz="2500" spc="-5">
                <a:latin typeface="Arial"/>
                <a:cs typeface="Arial"/>
              </a:rPr>
              <a:t>efficient</a:t>
            </a:r>
            <a:r>
              <a:rPr dirty="0" sz="2500" spc="15">
                <a:latin typeface="Arial"/>
                <a:cs typeface="Arial"/>
              </a:rPr>
              <a:t> </a:t>
            </a:r>
            <a:r>
              <a:rPr dirty="0" sz="2500" spc="-5">
                <a:latin typeface="Arial"/>
                <a:cs typeface="Arial"/>
              </a:rPr>
              <a:t>method</a:t>
            </a:r>
            <a:r>
              <a:rPr dirty="0" sz="2500" spc="25">
                <a:latin typeface="Arial"/>
                <a:cs typeface="Arial"/>
              </a:rPr>
              <a:t> </a:t>
            </a:r>
            <a:r>
              <a:rPr dirty="0" sz="2500" spc="-5">
                <a:latin typeface="Arial"/>
                <a:cs typeface="Arial"/>
              </a:rPr>
              <a:t>of</a:t>
            </a:r>
            <a:r>
              <a:rPr dirty="0" sz="2500" spc="15">
                <a:latin typeface="Arial"/>
                <a:cs typeface="Arial"/>
              </a:rPr>
              <a:t> </a:t>
            </a:r>
            <a:r>
              <a:rPr dirty="0" sz="2500" spc="-5">
                <a:latin typeface="Arial"/>
                <a:cs typeface="Arial"/>
              </a:rPr>
              <a:t>finding</a:t>
            </a:r>
            <a:r>
              <a:rPr dirty="0" sz="2500" spc="10">
                <a:latin typeface="Arial"/>
                <a:cs typeface="Arial"/>
              </a:rPr>
              <a:t> </a:t>
            </a:r>
            <a:r>
              <a:rPr dirty="0" sz="2500" spc="-5">
                <a:latin typeface="Arial"/>
                <a:cs typeface="Arial"/>
              </a:rPr>
              <a:t>and</a:t>
            </a:r>
            <a:r>
              <a:rPr dirty="0" sz="2500">
                <a:latin typeface="Arial"/>
                <a:cs typeface="Arial"/>
              </a:rPr>
              <a:t> </a:t>
            </a:r>
            <a:r>
              <a:rPr dirty="0" sz="2500" spc="-5">
                <a:latin typeface="Arial"/>
                <a:cs typeface="Arial"/>
              </a:rPr>
              <a:t>resolving </a:t>
            </a:r>
            <a:r>
              <a:rPr dirty="0" sz="2500" spc="-680">
                <a:latin typeface="Arial"/>
                <a:cs typeface="Arial"/>
              </a:rPr>
              <a:t> </a:t>
            </a:r>
            <a:r>
              <a:rPr dirty="0" sz="2500" spc="-5">
                <a:latin typeface="Arial"/>
                <a:cs typeface="Arial"/>
              </a:rPr>
              <a:t>logic</a:t>
            </a:r>
            <a:r>
              <a:rPr dirty="0" sz="2500" spc="-10">
                <a:latin typeface="Arial"/>
                <a:cs typeface="Arial"/>
              </a:rPr>
              <a:t> </a:t>
            </a:r>
            <a:r>
              <a:rPr dirty="0" sz="2500" spc="-5">
                <a:latin typeface="Arial"/>
                <a:cs typeface="Arial"/>
              </a:rPr>
              <a:t>errors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86537"/>
            <a:ext cx="76479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Understanding</a:t>
            </a:r>
            <a:r>
              <a:rPr dirty="0" spc="-60"/>
              <a:t> </a:t>
            </a:r>
            <a:r>
              <a:rPr dirty="0"/>
              <a:t>the</a:t>
            </a:r>
            <a:r>
              <a:rPr dirty="0" spc="-30"/>
              <a:t> </a:t>
            </a:r>
            <a:r>
              <a:rPr dirty="0"/>
              <a:t>Chrome</a:t>
            </a:r>
            <a:r>
              <a:rPr dirty="0" spc="-35"/>
              <a:t> </a:t>
            </a:r>
            <a:r>
              <a:rPr dirty="0"/>
              <a:t>Debugger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825" y="1828800"/>
            <a:ext cx="7724775" cy="30480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16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183515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Week</a:t>
            </a:r>
            <a:r>
              <a:rPr dirty="0" sz="4200" spc="-90"/>
              <a:t> </a:t>
            </a:r>
            <a:r>
              <a:rPr dirty="0" sz="4200"/>
              <a:t>7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14668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552765"/>
            <a:ext cx="3302635" cy="178181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Storage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Debugging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Javascript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Error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Handling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Code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Quality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65264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Setting</a:t>
            </a:r>
            <a:r>
              <a:rPr dirty="0" sz="4200" spc="-95"/>
              <a:t> </a:t>
            </a:r>
            <a:r>
              <a:rPr dirty="0" sz="4200"/>
              <a:t>Breakpoints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16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52765"/>
            <a:ext cx="7090409" cy="346456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Break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mode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8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>
                <a:latin typeface="Arial"/>
                <a:cs typeface="Arial"/>
              </a:rPr>
              <a:t>Temporary </a:t>
            </a:r>
            <a:r>
              <a:rPr dirty="0" sz="2400" spc="-5">
                <a:latin typeface="Arial"/>
                <a:cs typeface="Arial"/>
              </a:rPr>
              <a:t>suspension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5">
                <a:latin typeface="Arial"/>
                <a:cs typeface="Arial"/>
              </a:rPr>
              <a:t> program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execution</a:t>
            </a:r>
            <a:endParaRPr sz="2400">
              <a:latin typeface="Arial"/>
              <a:cs typeface="Arial"/>
            </a:endParaRPr>
          </a:p>
          <a:p>
            <a:pPr lvl="1" marL="756285" marR="63182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Used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monitor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values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and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trace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program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execution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Breakpoint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8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>
                <a:latin typeface="Arial"/>
                <a:cs typeface="Arial"/>
              </a:rPr>
              <a:t>Statement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where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execution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enters </a:t>
            </a:r>
            <a:r>
              <a:rPr dirty="0" sz="2400">
                <a:latin typeface="Arial"/>
                <a:cs typeface="Arial"/>
              </a:rPr>
              <a:t>break</a:t>
            </a:r>
            <a:r>
              <a:rPr dirty="0" sz="2400" spc="-5">
                <a:latin typeface="Arial"/>
                <a:cs typeface="Arial"/>
              </a:rPr>
              <a:t> mode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When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program</a:t>
            </a:r>
            <a:r>
              <a:rPr dirty="0" sz="2400" spc="-5">
                <a:latin typeface="Arial"/>
                <a:cs typeface="Arial"/>
              </a:rPr>
              <a:t> paused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at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breakpoint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8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Use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debug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tools</a:t>
            </a:r>
            <a:r>
              <a:rPr dirty="0" sz="2400">
                <a:latin typeface="Arial"/>
                <a:cs typeface="Arial"/>
              </a:rPr>
              <a:t> to trace </a:t>
            </a:r>
            <a:r>
              <a:rPr dirty="0" sz="2400" spc="-5">
                <a:latin typeface="Arial"/>
                <a:cs typeface="Arial"/>
              </a:rPr>
              <a:t>program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execution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97840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Throwing</a:t>
            </a:r>
            <a:r>
              <a:rPr dirty="0" sz="4200" spc="-45"/>
              <a:t> </a:t>
            </a:r>
            <a:r>
              <a:rPr dirty="0" sz="4200" spc="-5"/>
              <a:t>Exceptions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16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535940" y="1621358"/>
            <a:ext cx="7826375" cy="419354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508000" marR="46355" indent="-343535">
              <a:lnSpc>
                <a:spcPts val="3620"/>
              </a:lnSpc>
              <a:spcBef>
                <a:spcPts val="409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508634" algn="l"/>
              </a:tabLst>
            </a:pPr>
            <a:r>
              <a:rPr dirty="0" sz="3200">
                <a:latin typeface="Arial"/>
                <a:cs typeface="Arial"/>
              </a:rPr>
              <a:t>Execute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containing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an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exception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in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Courier New"/>
                <a:cs typeface="Courier New"/>
              </a:rPr>
              <a:t>tr</a:t>
            </a:r>
            <a:r>
              <a:rPr dirty="0" sz="3200">
                <a:latin typeface="Courier New"/>
                <a:cs typeface="Courier New"/>
              </a:rPr>
              <a:t>y</a:t>
            </a:r>
            <a:r>
              <a:rPr dirty="0" sz="3200" spc="-1025">
                <a:latin typeface="Courier New"/>
                <a:cs typeface="Courier New"/>
              </a:rPr>
              <a:t> </a:t>
            </a:r>
            <a:r>
              <a:rPr dirty="0" sz="3200">
                <a:latin typeface="Arial"/>
                <a:cs typeface="Arial"/>
              </a:rPr>
              <a:t>stat</a:t>
            </a:r>
            <a:r>
              <a:rPr dirty="0" sz="3200" spc="-10">
                <a:latin typeface="Arial"/>
                <a:cs typeface="Arial"/>
              </a:rPr>
              <a:t>e</a:t>
            </a:r>
            <a:r>
              <a:rPr dirty="0" sz="3200">
                <a:latin typeface="Arial"/>
                <a:cs typeface="Arial"/>
              </a:rPr>
              <a:t>me</a:t>
            </a:r>
            <a:r>
              <a:rPr dirty="0" sz="3200" spc="-15">
                <a:latin typeface="Arial"/>
                <a:cs typeface="Arial"/>
              </a:rPr>
              <a:t>n</a:t>
            </a:r>
            <a:r>
              <a:rPr dirty="0" sz="3200">
                <a:latin typeface="Arial"/>
                <a:cs typeface="Arial"/>
              </a:rPr>
              <a:t>t</a:t>
            </a:r>
            <a:endParaRPr sz="3200">
              <a:latin typeface="Arial"/>
              <a:cs typeface="Arial"/>
            </a:endParaRPr>
          </a:p>
          <a:p>
            <a:pPr marL="508000" indent="-343535">
              <a:lnSpc>
                <a:spcPct val="100000"/>
              </a:lnSpc>
              <a:spcBef>
                <a:spcPts val="69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508634" algn="l"/>
              </a:tabLst>
            </a:pPr>
            <a:r>
              <a:rPr dirty="0" sz="3200" spc="-5">
                <a:latin typeface="Courier New"/>
                <a:cs typeface="Courier New"/>
              </a:rPr>
              <a:t>thro</a:t>
            </a:r>
            <a:r>
              <a:rPr dirty="0" sz="3200">
                <a:latin typeface="Courier New"/>
                <a:cs typeface="Courier New"/>
              </a:rPr>
              <a:t>w</a:t>
            </a:r>
            <a:r>
              <a:rPr dirty="0" sz="3200" spc="-1015">
                <a:latin typeface="Courier New"/>
                <a:cs typeface="Courier New"/>
              </a:rPr>
              <a:t> </a:t>
            </a:r>
            <a:r>
              <a:rPr dirty="0" sz="3200">
                <a:latin typeface="Arial"/>
                <a:cs typeface="Arial"/>
              </a:rPr>
              <a:t>stat</a:t>
            </a:r>
            <a:r>
              <a:rPr dirty="0" sz="3200" spc="-10">
                <a:latin typeface="Arial"/>
                <a:cs typeface="Arial"/>
              </a:rPr>
              <a:t>e</a:t>
            </a:r>
            <a:r>
              <a:rPr dirty="0" sz="3200">
                <a:latin typeface="Arial"/>
                <a:cs typeface="Arial"/>
              </a:rPr>
              <a:t>me</a:t>
            </a:r>
            <a:r>
              <a:rPr dirty="0" sz="3200" spc="-15">
                <a:latin typeface="Arial"/>
                <a:cs typeface="Arial"/>
              </a:rPr>
              <a:t>n</a:t>
            </a:r>
            <a:r>
              <a:rPr dirty="0" sz="3200">
                <a:latin typeface="Arial"/>
                <a:cs typeface="Arial"/>
              </a:rPr>
              <a:t>t</a:t>
            </a:r>
            <a:endParaRPr sz="3200">
              <a:latin typeface="Arial"/>
              <a:cs typeface="Arial"/>
            </a:endParaRPr>
          </a:p>
          <a:p>
            <a:pPr lvl="1" marL="908685" marR="5080" indent="-287020">
              <a:lnSpc>
                <a:spcPts val="3170"/>
              </a:lnSpc>
              <a:spcBef>
                <a:spcPts val="116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909319" algn="l"/>
              </a:tabLst>
            </a:pPr>
            <a:r>
              <a:rPr dirty="0" sz="2800" spc="-5">
                <a:latin typeface="Arial"/>
                <a:cs typeface="Arial"/>
              </a:rPr>
              <a:t>Specifies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an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error</a:t>
            </a:r>
            <a:r>
              <a:rPr dirty="0" sz="2800" spc="-5">
                <a:latin typeface="Arial"/>
                <a:cs typeface="Arial"/>
              </a:rPr>
              <a:t> message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in</a:t>
            </a:r>
            <a:r>
              <a:rPr dirty="0" sz="2800">
                <a:latin typeface="Arial"/>
                <a:cs typeface="Arial"/>
              </a:rPr>
              <a:t> case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an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error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</a:t>
            </a:r>
            <a:r>
              <a:rPr dirty="0" sz="2800" spc="5">
                <a:latin typeface="Arial"/>
                <a:cs typeface="Arial"/>
              </a:rPr>
              <a:t>a</a:t>
            </a:r>
            <a:r>
              <a:rPr dirty="0" sz="2800" spc="-5">
                <a:latin typeface="Arial"/>
                <a:cs typeface="Arial"/>
              </a:rPr>
              <a:t>t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oc</a:t>
            </a:r>
            <a:r>
              <a:rPr dirty="0" sz="2800">
                <a:latin typeface="Arial"/>
                <a:cs typeface="Arial"/>
              </a:rPr>
              <a:t>c</a:t>
            </a:r>
            <a:r>
              <a:rPr dirty="0" sz="2800" spc="-5">
                <a:latin typeface="Arial"/>
                <a:cs typeface="Arial"/>
              </a:rPr>
              <a:t>u</a:t>
            </a:r>
            <a:r>
              <a:rPr dirty="0" sz="2800">
                <a:latin typeface="Arial"/>
                <a:cs typeface="Arial"/>
              </a:rPr>
              <a:t>r</a:t>
            </a:r>
            <a:r>
              <a:rPr dirty="0" sz="2800" spc="-5">
                <a:latin typeface="Arial"/>
                <a:cs typeface="Arial"/>
              </a:rPr>
              <a:t>s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with</a:t>
            </a:r>
            <a:r>
              <a:rPr dirty="0" sz="2800">
                <a:latin typeface="Arial"/>
                <a:cs typeface="Arial"/>
              </a:rPr>
              <a:t>i</a:t>
            </a:r>
            <a:r>
              <a:rPr dirty="0" sz="2800" spc="-5">
                <a:latin typeface="Arial"/>
                <a:cs typeface="Arial"/>
              </a:rPr>
              <a:t>n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Courier New"/>
                <a:cs typeface="Courier New"/>
              </a:rPr>
              <a:t>try</a:t>
            </a:r>
            <a:r>
              <a:rPr dirty="0" sz="2800" spc="-925">
                <a:latin typeface="Courier New"/>
                <a:cs typeface="Courier New"/>
              </a:rPr>
              <a:t> </a:t>
            </a:r>
            <a:r>
              <a:rPr dirty="0" sz="2800" spc="-5">
                <a:latin typeface="Arial"/>
                <a:cs typeface="Arial"/>
              </a:rPr>
              <a:t>b</a:t>
            </a:r>
            <a:r>
              <a:rPr dirty="0" sz="2800">
                <a:latin typeface="Arial"/>
                <a:cs typeface="Arial"/>
              </a:rPr>
              <a:t>l</a:t>
            </a:r>
            <a:r>
              <a:rPr dirty="0" sz="2800" spc="-5">
                <a:latin typeface="Arial"/>
                <a:cs typeface="Arial"/>
              </a:rPr>
              <a:t>o</a:t>
            </a:r>
            <a:r>
              <a:rPr dirty="0" sz="2800">
                <a:latin typeface="Arial"/>
                <a:cs typeface="Arial"/>
              </a:rPr>
              <a:t>c</a:t>
            </a:r>
            <a:r>
              <a:rPr dirty="0" sz="2800" spc="-5">
                <a:latin typeface="Arial"/>
                <a:cs typeface="Arial"/>
              </a:rPr>
              <a:t>k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1800">
                <a:latin typeface="Arial"/>
                <a:cs typeface="Arial"/>
              </a:rPr>
              <a:t>try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{</a:t>
            </a:r>
            <a:endParaRPr sz="1800">
              <a:latin typeface="Arial"/>
              <a:cs typeface="Arial"/>
            </a:endParaRPr>
          </a:p>
          <a:p>
            <a:pPr marL="203200" marR="1687195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var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lastName</a:t>
            </a:r>
            <a:r>
              <a:rPr dirty="0" sz="1800" spc="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document.getElementById("lName").value; </a:t>
            </a:r>
            <a:r>
              <a:rPr dirty="0" sz="1800" spc="-484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if</a:t>
            </a:r>
            <a:r>
              <a:rPr dirty="0" sz="1800" spc="-5">
                <a:latin typeface="Arial"/>
                <a:cs typeface="Arial"/>
              </a:rPr>
              <a:t> (lastName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===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"")</a:t>
            </a:r>
            <a:r>
              <a:rPr dirty="0" sz="1800">
                <a:latin typeface="Arial"/>
                <a:cs typeface="Arial"/>
              </a:rPr>
              <a:t> {</a:t>
            </a:r>
            <a:endParaRPr sz="1800">
              <a:latin typeface="Arial"/>
              <a:cs typeface="Arial"/>
            </a:endParaRPr>
          </a:p>
          <a:p>
            <a:pPr marL="3937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throw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"Please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enter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your</a:t>
            </a:r>
            <a:r>
              <a:rPr dirty="0" sz="1800" spc="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last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name.";</a:t>
            </a:r>
            <a:endParaRPr sz="180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88950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Catching</a:t>
            </a:r>
            <a:r>
              <a:rPr dirty="0" sz="4200" spc="-90"/>
              <a:t> </a:t>
            </a:r>
            <a:r>
              <a:rPr dirty="0" sz="4200"/>
              <a:t>Exceptions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16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40442"/>
            <a:ext cx="4297045" cy="396684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50"/>
              </a:spcBef>
              <a:buClr>
                <a:srgbClr val="2C13C1"/>
              </a:buClr>
              <a:buSzPct val="80000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000">
                <a:latin typeface="Arial"/>
                <a:cs typeface="Arial"/>
              </a:rPr>
              <a:t>U</a:t>
            </a:r>
            <a:r>
              <a:rPr dirty="0" sz="2000" spc="5">
                <a:latin typeface="Arial"/>
                <a:cs typeface="Arial"/>
              </a:rPr>
              <a:t>s</a:t>
            </a:r>
            <a:r>
              <a:rPr dirty="0" sz="2000">
                <a:latin typeface="Arial"/>
                <a:cs typeface="Arial"/>
              </a:rPr>
              <a:t>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5">
                <a:latin typeface="Courier New"/>
                <a:cs typeface="Courier New"/>
              </a:rPr>
              <a:t>catc</a:t>
            </a:r>
            <a:r>
              <a:rPr dirty="0" sz="2000">
                <a:latin typeface="Courier New"/>
                <a:cs typeface="Courier New"/>
              </a:rPr>
              <a:t>h</a:t>
            </a:r>
            <a:r>
              <a:rPr dirty="0" sz="2000" spc="-655">
                <a:latin typeface="Courier New"/>
                <a:cs typeface="Courier New"/>
              </a:rPr>
              <a:t> </a:t>
            </a:r>
            <a:r>
              <a:rPr dirty="0" sz="2000">
                <a:latin typeface="Arial"/>
                <a:cs typeface="Arial"/>
              </a:rPr>
              <a:t>sta</a:t>
            </a:r>
            <a:r>
              <a:rPr dirty="0" sz="2000" spc="-10">
                <a:latin typeface="Arial"/>
                <a:cs typeface="Arial"/>
              </a:rPr>
              <a:t>t</a:t>
            </a:r>
            <a:r>
              <a:rPr dirty="0" sz="2000">
                <a:latin typeface="Arial"/>
                <a:cs typeface="Arial"/>
              </a:rPr>
              <a:t>ement</a:t>
            </a:r>
            <a:endParaRPr sz="20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350"/>
              </a:spcBef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000">
                <a:latin typeface="Arial"/>
                <a:cs typeface="Arial"/>
              </a:rPr>
              <a:t>Handles,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75">
                <a:latin typeface="Arial"/>
                <a:cs typeface="Arial"/>
              </a:rPr>
              <a:t>“catches”</a:t>
            </a:r>
            <a:r>
              <a:rPr dirty="0" sz="2000" spc="-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error</a:t>
            </a:r>
            <a:endParaRPr sz="20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219"/>
              </a:spcBef>
              <a:buClr>
                <a:srgbClr val="2C13C1"/>
              </a:buClr>
              <a:buSzPct val="80000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000" spc="-5">
                <a:latin typeface="Arial"/>
                <a:cs typeface="Arial"/>
              </a:rPr>
              <a:t>Syntax: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80"/>
              </a:spcBef>
            </a:pPr>
            <a:r>
              <a:rPr dirty="0" sz="2000">
                <a:latin typeface="Arial"/>
                <a:cs typeface="Arial"/>
              </a:rPr>
              <a:t>catch(</a:t>
            </a:r>
            <a:r>
              <a:rPr dirty="0" sz="2000" i="1">
                <a:latin typeface="Arial"/>
                <a:cs typeface="Arial"/>
              </a:rPr>
              <a:t>error</a:t>
            </a:r>
            <a:r>
              <a:rPr dirty="0" sz="2000">
                <a:latin typeface="Arial"/>
                <a:cs typeface="Arial"/>
              </a:rPr>
              <a:t>)</a:t>
            </a:r>
            <a:r>
              <a:rPr dirty="0" sz="2000" spc="-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812800">
              <a:lnSpc>
                <a:spcPct val="100000"/>
              </a:lnSpc>
              <a:spcBef>
                <a:spcPts val="480"/>
              </a:spcBef>
            </a:pPr>
            <a:r>
              <a:rPr dirty="0" sz="2000" i="1">
                <a:latin typeface="Arial"/>
                <a:cs typeface="Arial"/>
              </a:rPr>
              <a:t>statements</a:t>
            </a:r>
            <a:r>
              <a:rPr dirty="0" sz="200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80"/>
              </a:spcBef>
            </a:pPr>
            <a:r>
              <a:rPr dirty="0" sz="200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Clr>
                <a:srgbClr val="2C13C1"/>
              </a:buClr>
              <a:buSzPct val="80000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000">
                <a:latin typeface="Arial"/>
                <a:cs typeface="Arial"/>
              </a:rPr>
              <a:t>Example: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80"/>
              </a:spcBef>
            </a:pPr>
            <a:r>
              <a:rPr dirty="0" sz="2000">
                <a:latin typeface="Arial"/>
                <a:cs typeface="Arial"/>
              </a:rPr>
              <a:t>catch(lNameError)</a:t>
            </a:r>
            <a:r>
              <a:rPr dirty="0" sz="2000" spc="-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812800" marR="518795">
              <a:lnSpc>
                <a:spcPct val="120000"/>
              </a:lnSpc>
              <a:spcBef>
                <a:spcPts val="5"/>
              </a:spcBef>
            </a:pPr>
            <a:r>
              <a:rPr dirty="0" sz="2000">
                <a:latin typeface="Arial"/>
                <a:cs typeface="Arial"/>
              </a:rPr>
              <a:t>win</a:t>
            </a:r>
            <a:r>
              <a:rPr dirty="0" sz="2000" spc="5">
                <a:latin typeface="Arial"/>
                <a:cs typeface="Arial"/>
              </a:rPr>
              <a:t>d</a:t>
            </a:r>
            <a:r>
              <a:rPr dirty="0" sz="2000">
                <a:latin typeface="Arial"/>
                <a:cs typeface="Arial"/>
              </a:rPr>
              <a:t>ow</a:t>
            </a:r>
            <a:r>
              <a:rPr dirty="0" sz="2000">
                <a:latin typeface="Arial"/>
                <a:cs typeface="Arial"/>
              </a:rPr>
              <a:t>.alert(</a:t>
            </a:r>
            <a:r>
              <a:rPr dirty="0" sz="2000">
                <a:latin typeface="Arial"/>
                <a:cs typeface="Arial"/>
              </a:rPr>
              <a:t>lName</a:t>
            </a:r>
            <a:r>
              <a:rPr dirty="0" sz="2000">
                <a:latin typeface="Arial"/>
                <a:cs typeface="Arial"/>
              </a:rPr>
              <a:t>E</a:t>
            </a:r>
            <a:r>
              <a:rPr dirty="0" sz="2000" spc="-15">
                <a:latin typeface="Arial"/>
                <a:cs typeface="Arial"/>
              </a:rPr>
              <a:t>r</a:t>
            </a:r>
            <a:r>
              <a:rPr dirty="0" sz="2000" spc="-10">
                <a:latin typeface="Arial"/>
                <a:cs typeface="Arial"/>
              </a:rPr>
              <a:t>r</a:t>
            </a:r>
            <a:r>
              <a:rPr dirty="0" sz="2000">
                <a:latin typeface="Arial"/>
                <a:cs typeface="Arial"/>
              </a:rPr>
              <a:t>o</a:t>
            </a:r>
            <a:r>
              <a:rPr dirty="0" sz="2000" spc="-5">
                <a:latin typeface="Arial"/>
                <a:cs typeface="Arial"/>
              </a:rPr>
              <a:t>r</a:t>
            </a:r>
            <a:r>
              <a:rPr dirty="0" sz="2000">
                <a:latin typeface="Arial"/>
                <a:cs typeface="Arial"/>
              </a:rPr>
              <a:t>);  </a:t>
            </a:r>
            <a:r>
              <a:rPr dirty="0" sz="2000">
                <a:latin typeface="Arial"/>
                <a:cs typeface="Arial"/>
              </a:rPr>
              <a:t>return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false;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345"/>
              </a:spcBef>
            </a:pPr>
            <a:r>
              <a:rPr dirty="0" sz="200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112267"/>
            <a:ext cx="7216140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Executing Final</a:t>
            </a:r>
            <a:r>
              <a:rPr dirty="0" spc="-10"/>
              <a:t> </a:t>
            </a:r>
            <a:r>
              <a:rPr dirty="0" spc="-5"/>
              <a:t>Exception</a:t>
            </a:r>
            <a:r>
              <a:rPr dirty="0"/>
              <a:t> Handling </a:t>
            </a:r>
            <a:r>
              <a:rPr dirty="0" spc="-985"/>
              <a:t> </a:t>
            </a:r>
            <a:r>
              <a:rPr dirty="0"/>
              <a:t>Tasks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16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461870"/>
            <a:ext cx="7402830" cy="2912110"/>
          </a:xfrm>
          <a:prstGeom prst="rect">
            <a:avLst/>
          </a:prstGeom>
        </p:spPr>
        <p:txBody>
          <a:bodyPr wrap="square" lIns="0" tIns="14541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14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Courier New"/>
                <a:cs typeface="Courier New"/>
              </a:rPr>
              <a:t>finall</a:t>
            </a:r>
            <a:r>
              <a:rPr dirty="0" sz="3200">
                <a:latin typeface="Courier New"/>
                <a:cs typeface="Courier New"/>
              </a:rPr>
              <a:t>y</a:t>
            </a:r>
            <a:r>
              <a:rPr dirty="0" sz="3200" spc="-1005">
                <a:latin typeface="Courier New"/>
                <a:cs typeface="Courier New"/>
              </a:rPr>
              <a:t> </a:t>
            </a:r>
            <a:r>
              <a:rPr dirty="0" sz="3200">
                <a:latin typeface="Arial"/>
                <a:cs typeface="Arial"/>
              </a:rPr>
              <a:t>stat</a:t>
            </a:r>
            <a:r>
              <a:rPr dirty="0" sz="3200" spc="-20">
                <a:latin typeface="Arial"/>
                <a:cs typeface="Arial"/>
              </a:rPr>
              <a:t>e</a:t>
            </a:r>
            <a:r>
              <a:rPr dirty="0" sz="3200" spc="5">
                <a:latin typeface="Arial"/>
                <a:cs typeface="Arial"/>
              </a:rPr>
              <a:t>m</a:t>
            </a:r>
            <a:r>
              <a:rPr dirty="0" sz="3200" spc="-15">
                <a:latin typeface="Arial"/>
                <a:cs typeface="Arial"/>
              </a:rPr>
              <a:t>e</a:t>
            </a:r>
            <a:r>
              <a:rPr dirty="0" sz="3200">
                <a:latin typeface="Arial"/>
                <a:cs typeface="Arial"/>
              </a:rPr>
              <a:t>nt</a:t>
            </a:r>
            <a:endParaRPr sz="3200">
              <a:latin typeface="Arial"/>
              <a:cs typeface="Arial"/>
            </a:endParaRPr>
          </a:p>
          <a:p>
            <a:pPr lvl="1" marL="756285" marR="5080" indent="-287020">
              <a:lnSpc>
                <a:spcPts val="3170"/>
              </a:lnSpc>
              <a:spcBef>
                <a:spcPts val="117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Executes regardless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of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whether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its 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</a:t>
            </a:r>
            <a:r>
              <a:rPr dirty="0" sz="2800">
                <a:latin typeface="Arial"/>
                <a:cs typeface="Arial"/>
              </a:rPr>
              <a:t>s</a:t>
            </a:r>
            <a:r>
              <a:rPr dirty="0" sz="2800" spc="-5">
                <a:latin typeface="Arial"/>
                <a:cs typeface="Arial"/>
              </a:rPr>
              <a:t>s</a:t>
            </a:r>
            <a:r>
              <a:rPr dirty="0" sz="2800">
                <a:latin typeface="Arial"/>
                <a:cs typeface="Arial"/>
              </a:rPr>
              <a:t>o</a:t>
            </a:r>
            <a:r>
              <a:rPr dirty="0" sz="2800" spc="-5">
                <a:latin typeface="Arial"/>
                <a:cs typeface="Arial"/>
              </a:rPr>
              <a:t>c</a:t>
            </a:r>
            <a:r>
              <a:rPr dirty="0" sz="2800">
                <a:latin typeface="Arial"/>
                <a:cs typeface="Arial"/>
              </a:rPr>
              <a:t>i</a:t>
            </a:r>
            <a:r>
              <a:rPr dirty="0" sz="2800" spc="-5">
                <a:latin typeface="Arial"/>
                <a:cs typeface="Arial"/>
              </a:rPr>
              <a:t>at</a:t>
            </a:r>
            <a:r>
              <a:rPr dirty="0" sz="2800" spc="5">
                <a:latin typeface="Arial"/>
                <a:cs typeface="Arial"/>
              </a:rPr>
              <a:t>e</a:t>
            </a:r>
            <a:r>
              <a:rPr dirty="0" sz="2800" spc="-5">
                <a:latin typeface="Arial"/>
                <a:cs typeface="Arial"/>
              </a:rPr>
              <a:t>d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Courier New"/>
                <a:cs typeface="Courier New"/>
              </a:rPr>
              <a:t>try</a:t>
            </a:r>
            <a:r>
              <a:rPr dirty="0" sz="2800" spc="-915">
                <a:latin typeface="Courier New"/>
                <a:cs typeface="Courier New"/>
              </a:rPr>
              <a:t> </a:t>
            </a:r>
            <a:r>
              <a:rPr dirty="0" sz="2800" spc="-5">
                <a:latin typeface="Arial"/>
                <a:cs typeface="Arial"/>
              </a:rPr>
              <a:t>b</a:t>
            </a:r>
            <a:r>
              <a:rPr dirty="0" sz="2800">
                <a:latin typeface="Arial"/>
                <a:cs typeface="Arial"/>
              </a:rPr>
              <a:t>l</a:t>
            </a:r>
            <a:r>
              <a:rPr dirty="0" sz="2800" spc="-5">
                <a:latin typeface="Arial"/>
                <a:cs typeface="Arial"/>
              </a:rPr>
              <a:t>o</a:t>
            </a:r>
            <a:r>
              <a:rPr dirty="0" sz="2800">
                <a:latin typeface="Arial"/>
                <a:cs typeface="Arial"/>
              </a:rPr>
              <a:t>c</a:t>
            </a:r>
            <a:r>
              <a:rPr dirty="0" sz="2800" spc="-5">
                <a:latin typeface="Arial"/>
                <a:cs typeface="Arial"/>
              </a:rPr>
              <a:t>k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</a:t>
            </a:r>
            <a:r>
              <a:rPr dirty="0" sz="2800">
                <a:latin typeface="Arial"/>
                <a:cs typeface="Arial"/>
              </a:rPr>
              <a:t>r</a:t>
            </a:r>
            <a:r>
              <a:rPr dirty="0" sz="2800" spc="-5">
                <a:latin typeface="Arial"/>
                <a:cs typeface="Arial"/>
              </a:rPr>
              <a:t>ows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an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e</a:t>
            </a:r>
            <a:r>
              <a:rPr dirty="0" sz="2800" spc="5">
                <a:latin typeface="Arial"/>
                <a:cs typeface="Arial"/>
              </a:rPr>
              <a:t>x</a:t>
            </a:r>
            <a:r>
              <a:rPr dirty="0" sz="2800" spc="-5">
                <a:latin typeface="Arial"/>
                <a:cs typeface="Arial"/>
              </a:rPr>
              <a:t>c</a:t>
            </a:r>
            <a:r>
              <a:rPr dirty="0" sz="2800">
                <a:latin typeface="Arial"/>
                <a:cs typeface="Arial"/>
              </a:rPr>
              <a:t>e</a:t>
            </a:r>
            <a:r>
              <a:rPr dirty="0" sz="2800" spc="-5">
                <a:latin typeface="Arial"/>
                <a:cs typeface="Arial"/>
              </a:rPr>
              <a:t>pt</a:t>
            </a:r>
            <a:r>
              <a:rPr dirty="0" sz="2800">
                <a:latin typeface="Arial"/>
                <a:cs typeface="Arial"/>
              </a:rPr>
              <a:t>i</a:t>
            </a:r>
            <a:r>
              <a:rPr dirty="0" sz="2800" spc="-5">
                <a:latin typeface="Arial"/>
                <a:cs typeface="Arial"/>
              </a:rPr>
              <a:t>on</a:t>
            </a:r>
            <a:endParaRPr sz="28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79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Used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to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perform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some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type of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cleanup</a:t>
            </a:r>
            <a:endParaRPr sz="2800">
              <a:latin typeface="Arial"/>
              <a:cs typeface="Arial"/>
            </a:endParaRPr>
          </a:p>
          <a:p>
            <a:pPr lvl="2" marL="1155700" marR="210185" indent="-228600">
              <a:lnSpc>
                <a:spcPts val="2710"/>
              </a:lnSpc>
              <a:spcBef>
                <a:spcPts val="819"/>
              </a:spcBef>
              <a:buClr>
                <a:srgbClr val="A9B0B5"/>
              </a:buClr>
              <a:buSzPct val="64583"/>
              <a:buFont typeface="Wingdings"/>
              <a:buChar char=""/>
              <a:tabLst>
                <a:tab pos="1156335" algn="l"/>
              </a:tabLst>
            </a:pPr>
            <a:r>
              <a:rPr dirty="0" sz="2400">
                <a:latin typeface="Arial"/>
                <a:cs typeface="Arial"/>
              </a:rPr>
              <a:t>Or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any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necessary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tasks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after code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evaluated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w</a:t>
            </a:r>
            <a:r>
              <a:rPr dirty="0" sz="2400" spc="-15">
                <a:latin typeface="Arial"/>
                <a:cs typeface="Arial"/>
              </a:rPr>
              <a:t>i</a:t>
            </a:r>
            <a:r>
              <a:rPr dirty="0" sz="2400">
                <a:latin typeface="Arial"/>
                <a:cs typeface="Arial"/>
              </a:rPr>
              <a:t>th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tr</a:t>
            </a:r>
            <a:r>
              <a:rPr dirty="0" sz="2400">
                <a:latin typeface="Courier New"/>
                <a:cs typeface="Courier New"/>
              </a:rPr>
              <a:t>y</a:t>
            </a:r>
            <a:r>
              <a:rPr dirty="0" sz="2400" spc="-780">
                <a:latin typeface="Courier New"/>
                <a:cs typeface="Courier New"/>
              </a:rPr>
              <a:t> </a:t>
            </a:r>
            <a:r>
              <a:rPr dirty="0" sz="2400">
                <a:latin typeface="Arial"/>
                <a:cs typeface="Arial"/>
              </a:rPr>
              <a:t>state</a:t>
            </a:r>
            <a:r>
              <a:rPr dirty="0" sz="2400" spc="5">
                <a:latin typeface="Arial"/>
                <a:cs typeface="Arial"/>
              </a:rPr>
              <a:t>m</a:t>
            </a:r>
            <a:r>
              <a:rPr dirty="0" sz="2400">
                <a:latin typeface="Arial"/>
                <a:cs typeface="Arial"/>
              </a:rPr>
              <a:t>ent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622300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Checking</a:t>
            </a:r>
            <a:r>
              <a:rPr dirty="0" sz="4200" spc="-40"/>
              <a:t> </a:t>
            </a:r>
            <a:r>
              <a:rPr dirty="0" sz="4200"/>
              <a:t>HTML</a:t>
            </a:r>
            <a:r>
              <a:rPr dirty="0" sz="4200" spc="-20"/>
              <a:t> </a:t>
            </a:r>
            <a:r>
              <a:rPr dirty="0" sz="4200" spc="-5"/>
              <a:t>Elements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16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25930"/>
            <a:ext cx="7538720" cy="3684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If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bug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cannot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be</a:t>
            </a:r>
            <a:r>
              <a:rPr dirty="0" sz="2400" spc="-5">
                <a:latin typeface="Arial"/>
                <a:cs typeface="Arial"/>
              </a:rPr>
              <a:t> located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using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methods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described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dirty="0" sz="2400" spc="-5">
                <a:latin typeface="Arial"/>
                <a:cs typeface="Arial"/>
              </a:rPr>
              <a:t>here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Perform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line-by-line</a:t>
            </a:r>
            <a:r>
              <a:rPr dirty="0" sz="2400" spc="4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analysis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 HTML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code</a:t>
            </a:r>
            <a:endParaRPr sz="2400">
              <a:latin typeface="Arial"/>
              <a:cs typeface="Arial"/>
            </a:endParaRPr>
          </a:p>
          <a:p>
            <a:pPr lvl="1" marL="756285" marR="483234" indent="-287020">
              <a:lnSpc>
                <a:spcPct val="100000"/>
              </a:lnSpc>
              <a:spcBef>
                <a:spcPts val="58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Ensure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all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necessary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opening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and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closing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tags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included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Use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code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editor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specialized</a:t>
            </a:r>
            <a:r>
              <a:rPr dirty="0" sz="2400" spc="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 </a:t>
            </a:r>
            <a:r>
              <a:rPr dirty="0" sz="2400" spc="-5">
                <a:latin typeface="Arial"/>
                <a:cs typeface="Arial"/>
              </a:rPr>
              <a:t>web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development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8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Highlights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syntax</a:t>
            </a:r>
            <a:r>
              <a:rPr dirty="0" sz="2400" spc="-5">
                <a:latin typeface="Arial"/>
                <a:cs typeface="Arial"/>
              </a:rPr>
              <a:t> errors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as</a:t>
            </a:r>
            <a:r>
              <a:rPr dirty="0" sz="2400" spc="-5">
                <a:latin typeface="Arial"/>
                <a:cs typeface="Arial"/>
              </a:rPr>
              <a:t> you</a:t>
            </a:r>
            <a:r>
              <a:rPr dirty="0" sz="2400">
                <a:latin typeface="Arial"/>
                <a:cs typeface="Arial"/>
              </a:rPr>
              <a:t> type</a:t>
            </a:r>
            <a:endParaRPr sz="24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Use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 W3C Markup </a:t>
            </a:r>
            <a:r>
              <a:rPr dirty="0" sz="2400" spc="-5">
                <a:latin typeface="Arial"/>
                <a:cs typeface="Arial"/>
              </a:rPr>
              <a:t>Validation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Service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 </a:t>
            </a:r>
            <a:r>
              <a:rPr dirty="0" sz="2400" spc="-5">
                <a:latin typeface="Arial"/>
                <a:cs typeface="Arial"/>
              </a:rPr>
              <a:t>validate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Web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page:</a:t>
            </a:r>
            <a:r>
              <a:rPr dirty="0" sz="2400" spc="10">
                <a:solidFill>
                  <a:srgbClr val="2C13C1"/>
                </a:solidFill>
                <a:latin typeface="Arial"/>
                <a:cs typeface="Arial"/>
              </a:rPr>
              <a:t> </a:t>
            </a:r>
            <a:r>
              <a:rPr dirty="0" u="heavy" sz="24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https</a:t>
            </a:r>
            <a:r>
              <a:rPr dirty="0" u="heavy" sz="24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://validator.w3.org/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23481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Using</a:t>
            </a:r>
            <a:r>
              <a:rPr dirty="0" sz="4200" spc="-45"/>
              <a:t> </a:t>
            </a:r>
            <a:r>
              <a:rPr dirty="0" sz="4200"/>
              <a:t>Strict</a:t>
            </a:r>
            <a:r>
              <a:rPr dirty="0" sz="4200" spc="-60"/>
              <a:t> </a:t>
            </a:r>
            <a:r>
              <a:rPr dirty="0" sz="4200"/>
              <a:t>Mode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16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535940" y="1385443"/>
            <a:ext cx="8035290" cy="419608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400">
                <a:latin typeface="Arial"/>
                <a:cs typeface="Arial"/>
              </a:rPr>
              <a:t>Strict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mode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Removes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some</a:t>
            </a:r>
            <a:r>
              <a:rPr dirty="0" sz="2400">
                <a:latin typeface="Arial"/>
                <a:cs typeface="Arial"/>
              </a:rPr>
              <a:t> features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from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JavaScript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8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Requires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more </a:t>
            </a:r>
            <a:r>
              <a:rPr dirty="0" sz="2400" spc="-5">
                <a:latin typeface="Arial"/>
                <a:cs typeface="Arial"/>
              </a:rPr>
              <a:t>stringent</a:t>
            </a:r>
            <a:r>
              <a:rPr dirty="0" sz="2400">
                <a:latin typeface="Arial"/>
                <a:cs typeface="Arial"/>
              </a:rPr>
              <a:t> syntax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other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features</a:t>
            </a:r>
            <a:endParaRPr sz="2400">
              <a:latin typeface="Arial"/>
              <a:cs typeface="Arial"/>
            </a:endParaRPr>
          </a:p>
          <a:p>
            <a:pPr lvl="2" marL="1155700" marR="1209040" indent="-228600">
              <a:lnSpc>
                <a:spcPct val="105800"/>
              </a:lnSpc>
              <a:spcBef>
                <a:spcPts val="240"/>
              </a:spcBef>
              <a:buClr>
                <a:srgbClr val="A9B0B5"/>
              </a:buClr>
              <a:buSzPct val="64583"/>
              <a:buFont typeface="Wingdings"/>
              <a:buChar char=""/>
              <a:tabLst>
                <a:tab pos="1156335" algn="l"/>
              </a:tabLst>
            </a:pPr>
            <a:r>
              <a:rPr dirty="0" sz="2400">
                <a:latin typeface="Arial"/>
                <a:cs typeface="Arial"/>
              </a:rPr>
              <a:t>E</a:t>
            </a:r>
            <a:r>
              <a:rPr dirty="0" sz="2400" spc="-20">
                <a:latin typeface="Arial"/>
                <a:cs typeface="Arial"/>
              </a:rPr>
              <a:t>x</a:t>
            </a:r>
            <a:r>
              <a:rPr dirty="0" sz="2400" spc="-5">
                <a:latin typeface="Arial"/>
                <a:cs typeface="Arial"/>
              </a:rPr>
              <a:t>ample: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must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al</a:t>
            </a:r>
            <a:r>
              <a:rPr dirty="0" sz="2400" spc="-20">
                <a:latin typeface="Arial"/>
                <a:cs typeface="Arial"/>
              </a:rPr>
              <a:t>w</a:t>
            </a:r>
            <a:r>
              <a:rPr dirty="0" sz="2400" spc="-5">
                <a:latin typeface="Arial"/>
                <a:cs typeface="Arial"/>
              </a:rPr>
              <a:t>ays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use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va</a:t>
            </a:r>
            <a:r>
              <a:rPr dirty="0" sz="2400">
                <a:latin typeface="Courier New"/>
                <a:cs typeface="Courier New"/>
              </a:rPr>
              <a:t>r</a:t>
            </a:r>
            <a:r>
              <a:rPr dirty="0" sz="2400" spc="-785">
                <a:latin typeface="Courier New"/>
                <a:cs typeface="Courier New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dec</a:t>
            </a:r>
            <a:r>
              <a:rPr dirty="0" sz="2400" spc="-15">
                <a:latin typeface="Arial"/>
                <a:cs typeface="Arial"/>
              </a:rPr>
              <a:t>l</a:t>
            </a:r>
            <a:r>
              <a:rPr dirty="0" sz="2400" spc="-5">
                <a:latin typeface="Arial"/>
                <a:cs typeface="Arial"/>
              </a:rPr>
              <a:t>are  </a:t>
            </a:r>
            <a:r>
              <a:rPr dirty="0" sz="2400" spc="-5">
                <a:latin typeface="Arial"/>
                <a:cs typeface="Arial"/>
              </a:rPr>
              <a:t>variables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09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400" spc="-5">
                <a:latin typeface="Arial"/>
                <a:cs typeface="Arial"/>
              </a:rPr>
              <a:t>Include</a:t>
            </a:r>
            <a:r>
              <a:rPr dirty="0" sz="2400">
                <a:latin typeface="Arial"/>
                <a:cs typeface="Arial"/>
              </a:rPr>
              <a:t> statement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"use</a:t>
            </a:r>
            <a:r>
              <a:rPr dirty="0" sz="2400" spc="-30">
                <a:latin typeface="Courier New"/>
                <a:cs typeface="Courier New"/>
              </a:rPr>
              <a:t> </a:t>
            </a:r>
            <a:r>
              <a:rPr dirty="0" sz="2400" spc="-5">
                <a:latin typeface="Courier New"/>
                <a:cs typeface="Courier New"/>
              </a:rPr>
              <a:t>strict";</a:t>
            </a:r>
            <a:endParaRPr sz="2400">
              <a:latin typeface="Courier New"/>
              <a:cs typeface="Courier New"/>
            </a:endParaRPr>
          </a:p>
          <a:p>
            <a:pPr lvl="1" marL="756285" marR="5080" indent="-287020">
              <a:lnSpc>
                <a:spcPct val="100000"/>
              </a:lnSpc>
              <a:spcBef>
                <a:spcPts val="74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Including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start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script</a:t>
            </a:r>
            <a:r>
              <a:rPr dirty="0" sz="2400" spc="-5">
                <a:latin typeface="Arial"/>
                <a:cs typeface="Arial"/>
              </a:rPr>
              <a:t> section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requests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strict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mode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5">
                <a:latin typeface="Arial"/>
                <a:cs typeface="Arial"/>
              </a:rPr>
              <a:t> all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code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in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that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section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Including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at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start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5">
                <a:latin typeface="Arial"/>
                <a:cs typeface="Arial"/>
              </a:rPr>
              <a:t> code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block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function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requests</a:t>
            </a:r>
            <a:endParaRPr sz="240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</a:pPr>
            <a:r>
              <a:rPr dirty="0" sz="2400">
                <a:latin typeface="Arial"/>
                <a:cs typeface="Arial"/>
              </a:rPr>
              <a:t>strict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mode </a:t>
            </a:r>
            <a:r>
              <a:rPr dirty="0" sz="2400">
                <a:latin typeface="Arial"/>
                <a:cs typeface="Arial"/>
              </a:rPr>
              <a:t>just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 that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function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86537"/>
            <a:ext cx="73939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Reloading</a:t>
            </a:r>
            <a:r>
              <a:rPr dirty="0" spc="-55"/>
              <a:t> </a:t>
            </a:r>
            <a:r>
              <a:rPr dirty="0"/>
              <a:t>a</a:t>
            </a:r>
            <a:r>
              <a:rPr dirty="0" spc="-15"/>
              <a:t> </a:t>
            </a:r>
            <a:r>
              <a:rPr dirty="0"/>
              <a:t>Web</a:t>
            </a:r>
            <a:r>
              <a:rPr dirty="0" spc="-25"/>
              <a:t> </a:t>
            </a:r>
            <a:r>
              <a:rPr dirty="0"/>
              <a:t>Page/Clear</a:t>
            </a:r>
            <a:r>
              <a:rPr dirty="0" spc="-30"/>
              <a:t> </a:t>
            </a:r>
            <a:r>
              <a:rPr dirty="0"/>
              <a:t>Cache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16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52765"/>
            <a:ext cx="7712709" cy="383032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Usually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click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 </a:t>
            </a:r>
            <a:r>
              <a:rPr dirty="0" sz="2400" spc="-5">
                <a:latin typeface="Arial"/>
                <a:cs typeface="Arial"/>
              </a:rPr>
              <a:t>browser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Reload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or</a:t>
            </a:r>
            <a:r>
              <a:rPr dirty="0" sz="2400" spc="-5">
                <a:latin typeface="Arial"/>
                <a:cs typeface="Arial"/>
              </a:rPr>
              <a:t> Refresh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button</a:t>
            </a:r>
            <a:endParaRPr sz="2400">
              <a:latin typeface="Arial"/>
              <a:cs typeface="Arial"/>
            </a:endParaRPr>
          </a:p>
          <a:p>
            <a:pPr marL="355600" marR="857885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Web </a:t>
            </a:r>
            <a:r>
              <a:rPr dirty="0" sz="2400" spc="-5">
                <a:latin typeface="Arial"/>
                <a:cs typeface="Arial"/>
              </a:rPr>
              <a:t>browser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cannot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always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completely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clear</a:t>
            </a:r>
            <a:r>
              <a:rPr dirty="0" sz="2400">
                <a:latin typeface="Arial"/>
                <a:cs typeface="Arial"/>
              </a:rPr>
              <a:t> its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memory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Remnants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 </a:t>
            </a:r>
            <a:r>
              <a:rPr dirty="0" sz="2400" spc="-10">
                <a:latin typeface="Arial"/>
                <a:cs typeface="Arial"/>
              </a:rPr>
              <a:t>an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old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bug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may </a:t>
            </a:r>
            <a:r>
              <a:rPr dirty="0" sz="2400" spc="-5">
                <a:latin typeface="Arial"/>
                <a:cs typeface="Arial"/>
              </a:rPr>
              <a:t>remain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>
                <a:latin typeface="Arial"/>
                <a:cs typeface="Arial"/>
              </a:rPr>
              <a:t>Force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web page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reload</a:t>
            </a:r>
            <a:endParaRPr sz="2400">
              <a:latin typeface="Arial"/>
              <a:cs typeface="Arial"/>
            </a:endParaRPr>
          </a:p>
          <a:p>
            <a:pPr lvl="2" marL="1155700" marR="5080" indent="-228600">
              <a:lnSpc>
                <a:spcPts val="2860"/>
              </a:lnSpc>
              <a:spcBef>
                <a:spcPts val="715"/>
              </a:spcBef>
              <a:buClr>
                <a:srgbClr val="A9B0B5"/>
              </a:buClr>
              <a:buSzPct val="64583"/>
              <a:buFont typeface="Wingdings"/>
              <a:buChar char=""/>
              <a:tabLst>
                <a:tab pos="1156335" algn="l"/>
              </a:tabLst>
            </a:pPr>
            <a:r>
              <a:rPr dirty="0" sz="2400" spc="-5">
                <a:latin typeface="Arial"/>
                <a:cs typeface="Arial"/>
              </a:rPr>
              <a:t>Hold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Shift</a:t>
            </a:r>
            <a:r>
              <a:rPr dirty="0" sz="2400">
                <a:latin typeface="Arial"/>
                <a:cs typeface="Arial"/>
              </a:rPr>
              <a:t> key </a:t>
            </a:r>
            <a:r>
              <a:rPr dirty="0" sz="2400" spc="-5">
                <a:latin typeface="Arial"/>
                <a:cs typeface="Arial"/>
              </a:rPr>
              <a:t>and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click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70">
                <a:latin typeface="Arial"/>
                <a:cs typeface="Arial"/>
              </a:rPr>
              <a:t>browser’s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Reload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or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Refresh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button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May </a:t>
            </a:r>
            <a:r>
              <a:rPr dirty="0" sz="2400" spc="-5">
                <a:latin typeface="Arial"/>
                <a:cs typeface="Arial"/>
              </a:rPr>
              <a:t>need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 </a:t>
            </a:r>
            <a:r>
              <a:rPr dirty="0" sz="2400" spc="-5">
                <a:latin typeface="Arial"/>
                <a:cs typeface="Arial"/>
              </a:rPr>
              <a:t>close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browser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window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completely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May </a:t>
            </a:r>
            <a:r>
              <a:rPr dirty="0" sz="2400" spc="-5">
                <a:latin typeface="Arial"/>
                <a:cs typeface="Arial"/>
              </a:rPr>
              <a:t>need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 </a:t>
            </a:r>
            <a:r>
              <a:rPr dirty="0" sz="2400" spc="-5">
                <a:latin typeface="Arial"/>
                <a:cs typeface="Arial"/>
              </a:rPr>
              <a:t>delete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frequently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visited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web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pages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370522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Clearing</a:t>
            </a:r>
            <a:r>
              <a:rPr dirty="0" sz="4200" spc="-75"/>
              <a:t> </a:t>
            </a:r>
            <a:r>
              <a:rPr dirty="0" sz="4200"/>
              <a:t>Cache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688340" y="1621358"/>
            <a:ext cx="7090409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In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Chrome,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if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have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dev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tools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open, </a:t>
            </a:r>
            <a:r>
              <a:rPr dirty="0" sz="3200">
                <a:latin typeface="Arial"/>
                <a:cs typeface="Arial"/>
              </a:rPr>
              <a:t>you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can:</a:t>
            </a:r>
            <a:endParaRPr sz="32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000" y="2733039"/>
            <a:ext cx="5715000" cy="328676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27</a:t>
            </a:fld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09609" y="6508495"/>
            <a:ext cx="1657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28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6429247"/>
            <a:ext cx="7592059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Arial"/>
                <a:cs typeface="Arial"/>
              </a:rPr>
              <a:t>©</a:t>
            </a:r>
            <a:r>
              <a:rPr dirty="0" sz="1400" spc="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Kristian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Secor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2017</a:t>
            </a:r>
            <a:r>
              <a:rPr dirty="0" sz="1400" spc="-1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UC</a:t>
            </a:r>
            <a:r>
              <a:rPr dirty="0" sz="1400">
                <a:latin typeface="Arial"/>
                <a:cs typeface="Arial"/>
              </a:rPr>
              <a:t> San</a:t>
            </a:r>
            <a:r>
              <a:rPr dirty="0" sz="1400" spc="-1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Diego</a:t>
            </a:r>
            <a:r>
              <a:rPr dirty="0" sz="140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Extension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Online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Learning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Course: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HTML5 </a:t>
            </a:r>
            <a:r>
              <a:rPr dirty="0" sz="1400">
                <a:latin typeface="Arial"/>
                <a:cs typeface="Arial"/>
              </a:rPr>
              <a:t>and</a:t>
            </a:r>
            <a:r>
              <a:rPr dirty="0" sz="1400" spc="-1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JavaScript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159829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Linting</a:t>
            </a:r>
            <a:endParaRPr sz="4200"/>
          </a:p>
        </p:txBody>
      </p:sp>
      <p:sp>
        <p:nvSpPr>
          <p:cNvPr id="5" name="object 5"/>
          <p:cNvSpPr txBox="1"/>
          <p:nvPr/>
        </p:nvSpPr>
        <p:spPr>
          <a:xfrm>
            <a:off x="520090" y="1635379"/>
            <a:ext cx="8037830" cy="42214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5600" algn="l"/>
              </a:tabLst>
            </a:pPr>
            <a:r>
              <a:rPr dirty="0" sz="3200" spc="-5">
                <a:latin typeface="Arial"/>
                <a:cs typeface="Arial"/>
              </a:rPr>
              <a:t>Running</a:t>
            </a:r>
            <a:r>
              <a:rPr dirty="0" sz="3200" spc="1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1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through</a:t>
            </a:r>
            <a:r>
              <a:rPr dirty="0" sz="3200" spc="1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</a:t>
            </a:r>
            <a:r>
              <a:rPr dirty="0" sz="3200" spc="13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program</a:t>
            </a:r>
            <a:r>
              <a:rPr dirty="0" sz="3200" spc="10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that 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flags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some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common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issues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that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may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affect </a:t>
            </a:r>
            <a:r>
              <a:rPr dirty="0" sz="3200" spc="-869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quality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5600" algn="l"/>
              </a:tabLst>
            </a:pPr>
            <a:r>
              <a:rPr dirty="0" sz="3200" spc="-5">
                <a:latin typeface="Arial"/>
                <a:cs typeface="Arial"/>
              </a:rPr>
              <a:t>jslint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is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commonly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used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linting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program</a:t>
            </a:r>
            <a:endParaRPr sz="3200">
              <a:latin typeface="Arial"/>
              <a:cs typeface="Arial"/>
            </a:endParaRPr>
          </a:p>
          <a:p>
            <a:pPr marL="355600" marR="906144" indent="-342900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5600" algn="l"/>
              </a:tabLst>
            </a:pPr>
            <a:r>
              <a:rPr dirty="0" sz="3200" spc="-5">
                <a:latin typeface="Arial"/>
                <a:cs typeface="Arial"/>
              </a:rPr>
              <a:t>Similar </a:t>
            </a:r>
            <a:r>
              <a:rPr dirty="0" sz="3200">
                <a:latin typeface="Arial"/>
                <a:cs typeface="Arial"/>
              </a:rPr>
              <a:t>result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using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strict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mode, but </a:t>
            </a:r>
            <a:r>
              <a:rPr dirty="0" sz="3200" spc="-869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generates </a:t>
            </a:r>
            <a:r>
              <a:rPr dirty="0" sz="3200">
                <a:latin typeface="Arial"/>
                <a:cs typeface="Arial"/>
              </a:rPr>
              <a:t>a report </a:t>
            </a:r>
            <a:r>
              <a:rPr dirty="0" sz="3200" spc="-5">
                <a:latin typeface="Arial"/>
                <a:cs typeface="Arial"/>
              </a:rPr>
              <a:t>containing line 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numbers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u="heavy" sz="32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j</a:t>
            </a:r>
            <a:r>
              <a:rPr dirty="0" u="heavy" sz="32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slint.com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530542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Using</a:t>
            </a:r>
            <a:r>
              <a:rPr dirty="0" sz="4200" spc="-40"/>
              <a:t> </a:t>
            </a:r>
            <a:r>
              <a:rPr dirty="0" sz="4200"/>
              <a:t>HTML5</a:t>
            </a:r>
            <a:r>
              <a:rPr dirty="0" sz="4200" spc="-45"/>
              <a:t> </a:t>
            </a:r>
            <a:r>
              <a:rPr dirty="0" sz="4200"/>
              <a:t>Storage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14668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524420"/>
            <a:ext cx="7502525" cy="3928110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268605" indent="-256540">
              <a:lnSpc>
                <a:spcPct val="100000"/>
              </a:lnSpc>
              <a:spcBef>
                <a:spcPts val="870"/>
              </a:spcBef>
              <a:buClr>
                <a:srgbClr val="2C13C1"/>
              </a:buClr>
              <a:buChar char="•"/>
              <a:tabLst>
                <a:tab pos="269240" algn="l"/>
              </a:tabLst>
            </a:pPr>
            <a:r>
              <a:rPr dirty="0" sz="3200" spc="-5">
                <a:latin typeface="Arial"/>
                <a:cs typeface="Arial"/>
              </a:rPr>
              <a:t>Limitations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in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current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browsers:</a:t>
            </a:r>
            <a:endParaRPr sz="3200">
              <a:latin typeface="Arial"/>
              <a:cs typeface="Arial"/>
            </a:endParaRPr>
          </a:p>
          <a:p>
            <a:pPr marL="268605" indent="-25654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Char char="•"/>
              <a:tabLst>
                <a:tab pos="269240" algn="l"/>
              </a:tabLst>
            </a:pPr>
            <a:r>
              <a:rPr dirty="0" sz="3200">
                <a:latin typeface="Arial"/>
                <a:cs typeface="Arial"/>
              </a:rPr>
              <a:t>5</a:t>
            </a:r>
            <a:r>
              <a:rPr dirty="0" sz="3200" spc="-5">
                <a:latin typeface="Arial"/>
                <a:cs typeface="Arial"/>
              </a:rPr>
              <a:t> MB</a:t>
            </a:r>
            <a:r>
              <a:rPr dirty="0" sz="3200">
                <a:latin typeface="Arial"/>
                <a:cs typeface="Arial"/>
              </a:rPr>
              <a:t> of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storage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from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each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origin.</a:t>
            </a:r>
            <a:endParaRPr sz="3200">
              <a:latin typeface="Arial"/>
              <a:cs typeface="Arial"/>
            </a:endParaRPr>
          </a:p>
          <a:p>
            <a:pPr marL="268605" indent="-256540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Char char="•"/>
              <a:tabLst>
                <a:tab pos="269240" algn="l"/>
              </a:tabLst>
            </a:pPr>
            <a:r>
              <a:rPr dirty="0" sz="3200">
                <a:latin typeface="Arial"/>
                <a:cs typeface="Arial"/>
              </a:rPr>
              <a:t>Can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not ask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user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for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more</a:t>
            </a:r>
            <a:endParaRPr sz="3200">
              <a:latin typeface="Arial"/>
              <a:cs typeface="Arial"/>
            </a:endParaRPr>
          </a:p>
          <a:p>
            <a:pPr marL="12700" marR="27940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Char char="•"/>
              <a:tabLst>
                <a:tab pos="381635" algn="l"/>
                <a:tab pos="382270" algn="l"/>
              </a:tabLst>
            </a:pPr>
            <a:r>
              <a:rPr dirty="0" sz="3200" spc="-5">
                <a:latin typeface="Arial"/>
                <a:cs typeface="Arial"/>
              </a:rPr>
              <a:t>localStorage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is </a:t>
            </a:r>
            <a:r>
              <a:rPr dirty="0" sz="3200" spc="-5">
                <a:latin typeface="Arial"/>
                <a:cs typeface="Arial"/>
              </a:rPr>
              <a:t>permanent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(Unless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they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know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how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to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clear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it)</a:t>
            </a:r>
            <a:endParaRPr sz="3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Char char="•"/>
              <a:tabLst>
                <a:tab pos="381635" algn="l"/>
                <a:tab pos="382270" algn="l"/>
              </a:tabLst>
            </a:pPr>
            <a:r>
              <a:rPr dirty="0" sz="3200">
                <a:latin typeface="Arial"/>
                <a:cs typeface="Arial"/>
              </a:rPr>
              <a:t>sessionStorage</a:t>
            </a:r>
            <a:r>
              <a:rPr dirty="0" sz="3200" spc="-6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is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temporary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(Based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on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user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session</a:t>
            </a:r>
            <a:r>
              <a:rPr dirty="0" sz="2200">
                <a:latin typeface="Arial"/>
                <a:cs typeface="Arial"/>
              </a:rPr>
              <a:t>)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36855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Examples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14668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538440"/>
            <a:ext cx="7718425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065530">
              <a:lnSpc>
                <a:spcPct val="120000"/>
              </a:lnSpc>
              <a:spcBef>
                <a:spcPts val="100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How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to</a:t>
            </a:r>
            <a:r>
              <a:rPr dirty="0" sz="2800">
                <a:latin typeface="Arial"/>
                <a:cs typeface="Arial"/>
              </a:rPr>
              <a:t> set </a:t>
            </a:r>
            <a:r>
              <a:rPr dirty="0" sz="2800" spc="-5">
                <a:latin typeface="Arial"/>
                <a:cs typeface="Arial"/>
              </a:rPr>
              <a:t>a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localStorage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token: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</a:t>
            </a:r>
            <a:r>
              <a:rPr dirty="0" sz="2800">
                <a:latin typeface="Arial"/>
                <a:cs typeface="Arial"/>
              </a:rPr>
              <a:t>o</a:t>
            </a:r>
            <a:r>
              <a:rPr dirty="0" sz="2800" spc="-5">
                <a:latin typeface="Arial"/>
                <a:cs typeface="Arial"/>
              </a:rPr>
              <a:t>c</a:t>
            </a:r>
            <a:r>
              <a:rPr dirty="0" sz="2800">
                <a:latin typeface="Arial"/>
                <a:cs typeface="Arial"/>
              </a:rPr>
              <a:t>a</a:t>
            </a:r>
            <a:r>
              <a:rPr dirty="0" sz="2800" spc="-5">
                <a:latin typeface="Arial"/>
                <a:cs typeface="Arial"/>
              </a:rPr>
              <a:t>lSto</a:t>
            </a:r>
            <a:r>
              <a:rPr dirty="0" sz="2800">
                <a:latin typeface="Arial"/>
                <a:cs typeface="Arial"/>
              </a:rPr>
              <a:t>r</a:t>
            </a:r>
            <a:r>
              <a:rPr dirty="0" sz="2800" spc="-5">
                <a:latin typeface="Arial"/>
                <a:cs typeface="Arial"/>
              </a:rPr>
              <a:t>a</a:t>
            </a:r>
            <a:r>
              <a:rPr dirty="0" sz="2800">
                <a:latin typeface="Arial"/>
                <a:cs typeface="Arial"/>
              </a:rPr>
              <a:t>g</a:t>
            </a:r>
            <a:r>
              <a:rPr dirty="0" sz="2800" spc="-5">
                <a:latin typeface="Arial"/>
                <a:cs typeface="Arial"/>
              </a:rPr>
              <a:t>e.</a:t>
            </a:r>
            <a:r>
              <a:rPr dirty="0" sz="2800" spc="5">
                <a:latin typeface="Arial"/>
                <a:cs typeface="Arial"/>
              </a:rPr>
              <a:t>s</a:t>
            </a:r>
            <a:r>
              <a:rPr dirty="0" sz="2800" spc="-5">
                <a:latin typeface="Arial"/>
                <a:cs typeface="Arial"/>
              </a:rPr>
              <a:t>et</a:t>
            </a:r>
            <a:r>
              <a:rPr dirty="0" sz="2800">
                <a:latin typeface="Arial"/>
                <a:cs typeface="Arial"/>
              </a:rPr>
              <a:t>I</a:t>
            </a:r>
            <a:r>
              <a:rPr dirty="0" sz="2800" spc="-5">
                <a:latin typeface="Arial"/>
                <a:cs typeface="Arial"/>
              </a:rPr>
              <a:t>te</a:t>
            </a:r>
            <a:r>
              <a:rPr dirty="0" sz="2800" spc="20">
                <a:latin typeface="Arial"/>
                <a:cs typeface="Arial"/>
              </a:rPr>
              <a:t>m</a:t>
            </a:r>
            <a:r>
              <a:rPr dirty="0" sz="2800" spc="-5">
                <a:latin typeface="Arial"/>
                <a:cs typeface="Arial"/>
              </a:rPr>
              <a:t>(‘</a:t>
            </a:r>
            <a:r>
              <a:rPr dirty="0" sz="2800" spc="-10">
                <a:latin typeface="Arial"/>
                <a:cs typeface="Arial"/>
              </a:rPr>
              <a:t>l</a:t>
            </a:r>
            <a:r>
              <a:rPr dirty="0" sz="2800">
                <a:latin typeface="Arial"/>
                <a:cs typeface="Arial"/>
              </a:rPr>
              <a:t>a</a:t>
            </a:r>
            <a:r>
              <a:rPr dirty="0" sz="2800" spc="-10">
                <a:latin typeface="Arial"/>
                <a:cs typeface="Arial"/>
              </a:rPr>
              <a:t>n</a:t>
            </a:r>
            <a:r>
              <a:rPr dirty="0" sz="2800">
                <a:latin typeface="Arial"/>
                <a:cs typeface="Arial"/>
              </a:rPr>
              <a:t>g</a:t>
            </a:r>
            <a:r>
              <a:rPr dirty="0" sz="2800" spc="-10">
                <a:latin typeface="Arial"/>
                <a:cs typeface="Arial"/>
              </a:rPr>
              <a:t>u</a:t>
            </a:r>
            <a:r>
              <a:rPr dirty="0" sz="2800">
                <a:latin typeface="Arial"/>
                <a:cs typeface="Arial"/>
              </a:rPr>
              <a:t>a</a:t>
            </a:r>
            <a:r>
              <a:rPr dirty="0" sz="2800" spc="-10">
                <a:latin typeface="Arial"/>
                <a:cs typeface="Arial"/>
              </a:rPr>
              <a:t>g</a:t>
            </a:r>
            <a:r>
              <a:rPr dirty="0" sz="2800">
                <a:latin typeface="Arial"/>
                <a:cs typeface="Arial"/>
              </a:rPr>
              <a:t>e</a:t>
            </a:r>
            <a:r>
              <a:rPr dirty="0" sz="2800" spc="-10">
                <a:latin typeface="Arial"/>
                <a:cs typeface="Arial"/>
              </a:rPr>
              <a:t>’,</a:t>
            </a:r>
            <a:r>
              <a:rPr dirty="0" sz="2800">
                <a:latin typeface="Arial"/>
                <a:cs typeface="Arial"/>
              </a:rPr>
              <a:t>’</a:t>
            </a:r>
            <a:r>
              <a:rPr dirty="0" sz="2800" spc="-5">
                <a:latin typeface="Arial"/>
                <a:cs typeface="Arial"/>
              </a:rPr>
              <a:t>Eng</a:t>
            </a:r>
            <a:r>
              <a:rPr dirty="0" sz="2800">
                <a:latin typeface="Arial"/>
                <a:cs typeface="Arial"/>
              </a:rPr>
              <a:t>l</a:t>
            </a:r>
            <a:r>
              <a:rPr dirty="0" sz="2800" spc="-10">
                <a:latin typeface="Arial"/>
                <a:cs typeface="Arial"/>
              </a:rPr>
              <a:t>i</a:t>
            </a:r>
            <a:r>
              <a:rPr dirty="0" sz="2800">
                <a:latin typeface="Arial"/>
                <a:cs typeface="Arial"/>
              </a:rPr>
              <a:t>s</a:t>
            </a:r>
            <a:r>
              <a:rPr dirty="0" sz="2800" spc="25">
                <a:latin typeface="Arial"/>
                <a:cs typeface="Arial"/>
              </a:rPr>
              <a:t>h</a:t>
            </a:r>
            <a:r>
              <a:rPr dirty="0" sz="2800" spc="-10">
                <a:latin typeface="Arial"/>
                <a:cs typeface="Arial"/>
              </a:rPr>
              <a:t>’);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800" spc="-5">
                <a:latin typeface="Arial"/>
                <a:cs typeface="Arial"/>
              </a:rPr>
              <a:t>How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to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retrieve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that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token: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dirty="0" sz="2800">
                <a:latin typeface="Arial"/>
                <a:cs typeface="Arial"/>
              </a:rPr>
              <a:t>var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language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= </a:t>
            </a:r>
            <a:r>
              <a:rPr dirty="0" sz="2800">
                <a:latin typeface="Arial"/>
                <a:cs typeface="Arial"/>
              </a:rPr>
              <a:t>localStorage.getItem(‘language’);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86537"/>
            <a:ext cx="732028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20"/>
              <a:t> </a:t>
            </a:r>
            <a:r>
              <a:rPr dirty="0"/>
              <a:t>same</a:t>
            </a:r>
            <a:r>
              <a:rPr dirty="0" spc="-30"/>
              <a:t> </a:t>
            </a:r>
            <a:r>
              <a:rPr dirty="0"/>
              <a:t>works</a:t>
            </a:r>
            <a:r>
              <a:rPr dirty="0" spc="-35"/>
              <a:t> </a:t>
            </a:r>
            <a:r>
              <a:rPr dirty="0"/>
              <a:t>for</a:t>
            </a:r>
            <a:r>
              <a:rPr dirty="0" spc="-10"/>
              <a:t> </a:t>
            </a:r>
            <a:r>
              <a:rPr dirty="0"/>
              <a:t>sessionStorage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14668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524420"/>
            <a:ext cx="7180580" cy="3440429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484"/>
              </a:spcBef>
            </a:pPr>
            <a:r>
              <a:rPr dirty="0" sz="3200" spc="-5">
                <a:latin typeface="Arial"/>
                <a:cs typeface="Arial"/>
              </a:rPr>
              <a:t>sessionStorage.setItem(‘loggedin’,true);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var status =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sessionStorage.getItem(‘loggedin’);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dirty="0" sz="3200">
                <a:latin typeface="Arial"/>
                <a:cs typeface="Arial"/>
              </a:rPr>
              <a:t>if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(status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=== </a:t>
            </a:r>
            <a:r>
              <a:rPr dirty="0" sz="3200" spc="-5">
                <a:latin typeface="Arial"/>
                <a:cs typeface="Arial"/>
              </a:rPr>
              <a:t>true)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{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Arial"/>
                <a:cs typeface="Arial"/>
              </a:rPr>
              <a:t>//show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password</a:t>
            </a:r>
            <a:r>
              <a:rPr dirty="0" sz="3200" spc="-5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protected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content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Arial"/>
                <a:cs typeface="Arial"/>
              </a:rPr>
              <a:t>}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631126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We</a:t>
            </a:r>
            <a:r>
              <a:rPr dirty="0" sz="4200" spc="-20"/>
              <a:t> </a:t>
            </a:r>
            <a:r>
              <a:rPr dirty="0" sz="4200"/>
              <a:t>can</a:t>
            </a:r>
            <a:r>
              <a:rPr dirty="0" sz="4200" spc="-40"/>
              <a:t> </a:t>
            </a:r>
            <a:r>
              <a:rPr dirty="0" sz="4200"/>
              <a:t>clear</a:t>
            </a:r>
            <a:r>
              <a:rPr dirty="0" sz="4200" spc="-15"/>
              <a:t> </a:t>
            </a:r>
            <a:r>
              <a:rPr dirty="0" sz="4200"/>
              <a:t>these</a:t>
            </a:r>
            <a:r>
              <a:rPr dirty="0" sz="4200" spc="-40"/>
              <a:t> </a:t>
            </a:r>
            <a:r>
              <a:rPr dirty="0" sz="4200"/>
              <a:t>tokens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14668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1358"/>
            <a:ext cx="7628255" cy="2660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sessionStorage.removeItem(‘loggedin’);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dirty="0" sz="3200">
                <a:latin typeface="Arial"/>
                <a:cs typeface="Arial"/>
              </a:rPr>
              <a:t>…or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clear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all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tokens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sessionStorage.clear();</a:t>
            </a:r>
            <a:endParaRPr sz="3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770"/>
              </a:spcBef>
            </a:pPr>
            <a:r>
              <a:rPr dirty="0" sz="3200" spc="-5">
                <a:latin typeface="Arial"/>
                <a:cs typeface="Arial"/>
              </a:rPr>
              <a:t>..and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of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course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localStorage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has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same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methods.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09609" y="6508495"/>
            <a:ext cx="9588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Arial"/>
                <a:cs typeface="Arial"/>
              </a:rPr>
              <a:t>7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6215888"/>
            <a:ext cx="6367145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Arial"/>
                <a:cs typeface="Arial"/>
              </a:rPr>
              <a:t>©</a:t>
            </a:r>
            <a:r>
              <a:rPr dirty="0" sz="1400" spc="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Kristian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Secor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2017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UC</a:t>
            </a:r>
            <a:r>
              <a:rPr dirty="0" sz="1400">
                <a:latin typeface="Arial"/>
                <a:cs typeface="Arial"/>
              </a:rPr>
              <a:t> San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Diego Extension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Online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Learning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Course: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HTML5 </a:t>
            </a:r>
            <a:r>
              <a:rPr dirty="0" sz="1400" spc="-37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and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JavaScript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516001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Debugging</a:t>
            </a:r>
            <a:r>
              <a:rPr dirty="0" sz="4200" spc="-65"/>
              <a:t> </a:t>
            </a:r>
            <a:r>
              <a:rPr dirty="0" sz="4200"/>
              <a:t>Javascript</a:t>
            </a:r>
            <a:endParaRPr sz="4200"/>
          </a:p>
        </p:txBody>
      </p:sp>
      <p:sp>
        <p:nvSpPr>
          <p:cNvPr id="5" name="object 5"/>
          <p:cNvSpPr txBox="1"/>
          <p:nvPr/>
        </p:nvSpPr>
        <p:spPr>
          <a:xfrm>
            <a:off x="688340" y="1524420"/>
            <a:ext cx="7632065" cy="3928110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Recognize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error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types</a:t>
            </a:r>
            <a:endParaRPr sz="3200">
              <a:latin typeface="Arial"/>
              <a:cs typeface="Arial"/>
            </a:endParaRPr>
          </a:p>
          <a:p>
            <a:pPr marL="355600" marR="366395" indent="-343535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Trace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errors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with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dialog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boxes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and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console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Use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comments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locate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bugs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Trace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errors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with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debugging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tools</a:t>
            </a:r>
            <a:endParaRPr sz="32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Write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respond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5">
                <a:latin typeface="Arial"/>
                <a:cs typeface="Arial"/>
              </a:rPr>
              <a:t> exceptions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and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errors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687578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Understanding</a:t>
            </a:r>
            <a:r>
              <a:rPr dirty="0" sz="4200" spc="-50"/>
              <a:t> </a:t>
            </a:r>
            <a:r>
              <a:rPr dirty="0" sz="4200"/>
              <a:t>Syntax</a:t>
            </a:r>
            <a:r>
              <a:rPr dirty="0" sz="4200" spc="-25"/>
              <a:t> </a:t>
            </a:r>
            <a:r>
              <a:rPr dirty="0" sz="4200" spc="-5"/>
              <a:t>Errors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20761"/>
            <a:ext cx="7287895" cy="3314065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94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Syntax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errors</a:t>
            </a:r>
            <a:endParaRPr sz="3200">
              <a:latin typeface="Arial"/>
              <a:cs typeface="Arial"/>
            </a:endParaRPr>
          </a:p>
          <a:p>
            <a:pPr lvl="1" marL="756285" marR="133350" indent="-287020">
              <a:lnSpc>
                <a:spcPct val="100000"/>
              </a:lnSpc>
              <a:spcBef>
                <a:spcPts val="69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Occur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when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interpreter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fails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to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recognize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code </a:t>
            </a:r>
            <a:r>
              <a:rPr dirty="0" sz="2800" spc="-5">
                <a:latin typeface="Arial"/>
                <a:cs typeface="Arial"/>
              </a:rPr>
              <a:t>ir: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var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kris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= “teacher;</a:t>
            </a:r>
            <a:endParaRPr sz="28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Causes</a:t>
            </a:r>
            <a:endParaRPr sz="2800">
              <a:latin typeface="Arial"/>
              <a:cs typeface="Arial"/>
            </a:endParaRPr>
          </a:p>
          <a:p>
            <a:pPr lvl="2" marL="1155700" indent="-229235">
              <a:lnSpc>
                <a:spcPct val="100000"/>
              </a:lnSpc>
              <a:spcBef>
                <a:spcPts val="590"/>
              </a:spcBef>
              <a:buClr>
                <a:srgbClr val="A9B0B5"/>
              </a:buClr>
              <a:buSzPct val="64583"/>
              <a:buFont typeface="Wingdings"/>
              <a:buChar char=""/>
              <a:tabLst>
                <a:tab pos="1156335" algn="l"/>
              </a:tabLst>
            </a:pPr>
            <a:r>
              <a:rPr dirty="0" sz="2400">
                <a:latin typeface="Arial"/>
                <a:cs typeface="Arial"/>
              </a:rPr>
              <a:t>Incorrect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use </a:t>
            </a:r>
            <a:r>
              <a:rPr dirty="0" sz="2400">
                <a:latin typeface="Arial"/>
                <a:cs typeface="Arial"/>
              </a:rPr>
              <a:t>of </a:t>
            </a:r>
            <a:r>
              <a:rPr dirty="0" sz="2400" spc="-5">
                <a:latin typeface="Arial"/>
                <a:cs typeface="Arial"/>
              </a:rPr>
              <a:t>JavaScript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code</a:t>
            </a:r>
            <a:endParaRPr sz="2400">
              <a:latin typeface="Arial"/>
              <a:cs typeface="Arial"/>
            </a:endParaRPr>
          </a:p>
          <a:p>
            <a:pPr lvl="2" marL="1155700" marR="5080" indent="-228600">
              <a:lnSpc>
                <a:spcPct val="100000"/>
              </a:lnSpc>
              <a:spcBef>
                <a:spcPts val="580"/>
              </a:spcBef>
              <a:buClr>
                <a:srgbClr val="A9B0B5"/>
              </a:buClr>
              <a:buSzPct val="64583"/>
              <a:buFont typeface="Wingdings"/>
              <a:buChar char=""/>
              <a:tabLst>
                <a:tab pos="1156335" algn="l"/>
              </a:tabLst>
            </a:pPr>
            <a:r>
              <a:rPr dirty="0" sz="2400" spc="-5">
                <a:latin typeface="Arial"/>
                <a:cs typeface="Arial"/>
              </a:rPr>
              <a:t>References</a:t>
            </a:r>
            <a:r>
              <a:rPr dirty="0" sz="2400">
                <a:latin typeface="Arial"/>
                <a:cs typeface="Arial"/>
              </a:rPr>
              <a:t> to</a:t>
            </a:r>
            <a:r>
              <a:rPr dirty="0" sz="2400" spc="-5">
                <a:latin typeface="Arial"/>
                <a:cs typeface="Arial"/>
              </a:rPr>
              <a:t> non-existent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objects, methods,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variables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622617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/>
              <a:t>Handling</a:t>
            </a:r>
            <a:r>
              <a:rPr dirty="0" sz="4200" spc="-25"/>
              <a:t> </a:t>
            </a:r>
            <a:r>
              <a:rPr dirty="0" sz="4200"/>
              <a:t>Run-Time</a:t>
            </a:r>
            <a:r>
              <a:rPr dirty="0" sz="4200" spc="-20"/>
              <a:t> </a:t>
            </a:r>
            <a:r>
              <a:rPr dirty="0" sz="4200" spc="-5"/>
              <a:t>Errors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/>
              <a:t>©</a:t>
            </a:r>
            <a:r>
              <a:rPr dirty="0" spc="5"/>
              <a:t> </a:t>
            </a:r>
            <a:r>
              <a:rPr dirty="0"/>
              <a:t>Kristian</a:t>
            </a:r>
            <a:r>
              <a:rPr dirty="0" spc="-20"/>
              <a:t> </a:t>
            </a:r>
            <a:r>
              <a:rPr dirty="0"/>
              <a:t>Secor</a:t>
            </a:r>
            <a:r>
              <a:rPr dirty="0" spc="-25"/>
              <a:t> </a:t>
            </a:r>
            <a:r>
              <a:rPr dirty="0"/>
              <a:t>2017</a:t>
            </a:r>
            <a:r>
              <a:rPr dirty="0" spc="-10"/>
              <a:t> </a:t>
            </a:r>
            <a:r>
              <a:rPr dirty="0" spc="-5"/>
              <a:t>UC</a:t>
            </a:r>
            <a:r>
              <a:rPr dirty="0"/>
              <a:t> San</a:t>
            </a:r>
            <a:r>
              <a:rPr dirty="0" spc="-10"/>
              <a:t> </a:t>
            </a:r>
            <a:r>
              <a:rPr dirty="0" spc="-5"/>
              <a:t>Diego</a:t>
            </a:r>
            <a:r>
              <a:rPr dirty="0"/>
              <a:t> </a:t>
            </a:r>
            <a:r>
              <a:rPr dirty="0" spc="-5"/>
              <a:t>Extension</a:t>
            </a:r>
            <a:r>
              <a:rPr dirty="0" spc="-15"/>
              <a:t> </a:t>
            </a:r>
            <a:r>
              <a:rPr dirty="0"/>
              <a:t>Online</a:t>
            </a:r>
            <a:r>
              <a:rPr dirty="0" spc="-25"/>
              <a:t> </a:t>
            </a:r>
            <a:r>
              <a:rPr dirty="0"/>
              <a:t>Learning</a:t>
            </a:r>
            <a:r>
              <a:rPr dirty="0" spc="-30"/>
              <a:t> </a:t>
            </a:r>
            <a:r>
              <a:rPr dirty="0"/>
              <a:t>Course:</a:t>
            </a:r>
            <a:r>
              <a:rPr dirty="0" spc="-30"/>
              <a:t> </a:t>
            </a:r>
            <a:r>
              <a:rPr dirty="0" spc="-5"/>
              <a:t>HTML5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5"/>
              <a:t>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20761"/>
            <a:ext cx="7398384" cy="3872865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94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Run-time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errors</a:t>
            </a:r>
            <a:endParaRPr sz="3200">
              <a:latin typeface="Arial"/>
              <a:cs typeface="Arial"/>
            </a:endParaRPr>
          </a:p>
          <a:p>
            <a:pPr lvl="1" marL="756285" marR="854710" indent="-287020">
              <a:lnSpc>
                <a:spcPct val="100000"/>
              </a:lnSpc>
              <a:spcBef>
                <a:spcPts val="69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Occur when </a:t>
            </a:r>
            <a:r>
              <a:rPr dirty="0" sz="2800">
                <a:latin typeface="Arial"/>
                <a:cs typeface="Arial"/>
              </a:rPr>
              <a:t>interpreter encounters </a:t>
            </a:r>
            <a:r>
              <a:rPr dirty="0" sz="2800" spc="-5">
                <a:latin typeface="Arial"/>
                <a:cs typeface="Arial"/>
              </a:rPr>
              <a:t>a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problem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while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program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executing</a:t>
            </a:r>
            <a:endParaRPr sz="2800">
              <a:latin typeface="Arial"/>
              <a:cs typeface="Arial"/>
            </a:endParaRPr>
          </a:p>
          <a:p>
            <a:pPr lvl="2" marL="1155700" indent="-229235">
              <a:lnSpc>
                <a:spcPct val="100000"/>
              </a:lnSpc>
              <a:spcBef>
                <a:spcPts val="595"/>
              </a:spcBef>
              <a:buClr>
                <a:srgbClr val="A9B0B5"/>
              </a:buClr>
              <a:buSzPct val="64583"/>
              <a:buFont typeface="Wingdings"/>
              <a:buChar char=""/>
              <a:tabLst>
                <a:tab pos="1156335" algn="l"/>
              </a:tabLst>
            </a:pPr>
            <a:r>
              <a:rPr dirty="0" sz="2400" spc="-5">
                <a:latin typeface="Arial"/>
                <a:cs typeface="Arial"/>
              </a:rPr>
              <a:t>Not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necessarily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JavaScript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language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errors</a:t>
            </a:r>
            <a:endParaRPr sz="2400">
              <a:latin typeface="Arial"/>
              <a:cs typeface="Arial"/>
            </a:endParaRPr>
          </a:p>
          <a:p>
            <a:pPr lvl="1" marL="756285" marR="5080" indent="-287020">
              <a:lnSpc>
                <a:spcPct val="100000"/>
              </a:lnSpc>
              <a:spcBef>
                <a:spcPts val="65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Occur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when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interpreter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encounters </a:t>
            </a:r>
            <a:r>
              <a:rPr dirty="0" sz="2800" spc="-5">
                <a:latin typeface="Arial"/>
                <a:cs typeface="Arial"/>
              </a:rPr>
              <a:t>code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it </a:t>
            </a:r>
            <a:r>
              <a:rPr dirty="0" sz="2800" spc="-76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cannot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execute</a:t>
            </a:r>
            <a:endParaRPr sz="2800">
              <a:latin typeface="Arial"/>
              <a:cs typeface="Arial"/>
            </a:endParaRPr>
          </a:p>
          <a:p>
            <a:pPr lvl="1" marL="756285" marR="23495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Run-time</a:t>
            </a:r>
            <a:r>
              <a:rPr dirty="0" sz="2800" spc="2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error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can </a:t>
            </a:r>
            <a:r>
              <a:rPr dirty="0" sz="2800" spc="-5">
                <a:latin typeface="Arial"/>
                <a:cs typeface="Arial"/>
              </a:rPr>
              <a:t>be</a:t>
            </a:r>
            <a:r>
              <a:rPr dirty="0" sz="2800">
                <a:latin typeface="Arial"/>
                <a:cs typeface="Arial"/>
              </a:rPr>
              <a:t> caused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by a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syntax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error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C1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2021-05-16T16:39:25Z</dcterms:created>
  <dcterms:modified xsi:type="dcterms:W3CDTF">2021-05-16T16:39:25Z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2017-01-06T00:00:00Z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2021-05-16T00:00:00Z</vt:filetime>
  </property>
</Properties>
</file>