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3285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3285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3285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29983"/>
            <a:ext cx="914399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80" y="680199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346">
            <a:solidFill>
              <a:srgbClr val="FCB8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191756" y="6361938"/>
            <a:ext cx="1834133" cy="311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236165" y="592017"/>
            <a:ext cx="4645875" cy="825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692401" y="1239011"/>
            <a:ext cx="5964174" cy="20262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536448" y="2336292"/>
            <a:ext cx="8275320" cy="20262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798320" y="3433572"/>
            <a:ext cx="5528309" cy="2026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29983"/>
            <a:ext cx="9143999" cy="12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80" y="680199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346">
            <a:solidFill>
              <a:srgbClr val="FCB8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191756" y="6361938"/>
            <a:ext cx="1834133" cy="311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8" y="305815"/>
            <a:ext cx="7301230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23285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594" y="1611630"/>
            <a:ext cx="6634480" cy="3357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057145" y="6239262"/>
            <a:ext cx="4987290" cy="34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3763" y="6355340"/>
            <a:ext cx="218440" cy="19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4872" y="386841"/>
            <a:ext cx="6877050" cy="441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5080">
              <a:lnSpc>
                <a:spcPct val="100000"/>
              </a:lnSpc>
              <a:spcBef>
                <a:spcPts val="100"/>
              </a:spcBef>
            </a:pPr>
            <a:r>
              <a:rPr dirty="0" sz="7200" spc="-90">
                <a:solidFill>
                  <a:srgbClr val="232852"/>
                </a:solidFill>
                <a:latin typeface="Arial"/>
                <a:cs typeface="Arial"/>
              </a:rPr>
              <a:t>Session </a:t>
            </a:r>
            <a:r>
              <a:rPr dirty="0" sz="7200" spc="-15">
                <a:solidFill>
                  <a:srgbClr val="232852"/>
                </a:solidFill>
                <a:latin typeface="Arial"/>
                <a:cs typeface="Arial"/>
              </a:rPr>
              <a:t>#2:  </a:t>
            </a:r>
            <a:r>
              <a:rPr dirty="0" sz="7200" spc="-30">
                <a:solidFill>
                  <a:srgbClr val="232852"/>
                </a:solidFill>
                <a:latin typeface="Arial"/>
                <a:cs typeface="Arial"/>
              </a:rPr>
              <a:t>Metaphors,  </a:t>
            </a:r>
            <a:r>
              <a:rPr dirty="0" sz="7200" spc="-50">
                <a:solidFill>
                  <a:srgbClr val="232852"/>
                </a:solidFill>
                <a:latin typeface="Arial"/>
                <a:cs typeface="Arial"/>
              </a:rPr>
              <a:t>Organization</a:t>
            </a:r>
            <a:r>
              <a:rPr dirty="0" sz="7200" spc="-300">
                <a:solidFill>
                  <a:srgbClr val="232852"/>
                </a:solidFill>
                <a:latin typeface="Arial"/>
                <a:cs typeface="Arial"/>
              </a:rPr>
              <a:t> </a:t>
            </a:r>
            <a:r>
              <a:rPr dirty="0" sz="7200" spc="-40">
                <a:solidFill>
                  <a:srgbClr val="232852"/>
                </a:solidFill>
                <a:latin typeface="Arial"/>
                <a:cs typeface="Arial"/>
              </a:rPr>
              <a:t>and  </a:t>
            </a:r>
            <a:r>
              <a:rPr dirty="0" sz="7200">
                <a:solidFill>
                  <a:srgbClr val="232852"/>
                </a:solidFill>
                <a:latin typeface="Arial"/>
                <a:cs typeface="Arial"/>
              </a:rPr>
              <a:t>Navigation</a:t>
            </a:r>
            <a:endParaRPr sz="7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450" y="6361429"/>
            <a:ext cx="9715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453" y="6361429"/>
            <a:ext cx="54406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45">
                <a:solidFill>
                  <a:srgbClr val="747678"/>
                </a:solidFill>
                <a:latin typeface="Arial"/>
                <a:cs typeface="Arial"/>
              </a:rPr>
              <a:t>©</a:t>
            </a:r>
            <a:r>
              <a:rPr dirty="0" sz="1000" spc="-4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747678"/>
                </a:solidFill>
                <a:latin typeface="Arial"/>
                <a:cs typeface="Arial"/>
              </a:rPr>
              <a:t>Kristian</a:t>
            </a:r>
            <a:r>
              <a:rPr dirty="0" sz="1000" spc="-4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47678"/>
                </a:solidFill>
                <a:latin typeface="Arial"/>
                <a:cs typeface="Arial"/>
              </a:rPr>
              <a:t>Secor</a:t>
            </a:r>
            <a:r>
              <a:rPr dirty="0" sz="1000" spc="-6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47678"/>
                </a:solidFill>
                <a:latin typeface="Arial"/>
                <a:cs typeface="Arial"/>
              </a:rPr>
              <a:t>2018</a:t>
            </a:r>
            <a:r>
              <a:rPr dirty="0" sz="1000" spc="-4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747678"/>
                </a:solidFill>
                <a:latin typeface="Arial"/>
                <a:cs typeface="Arial"/>
              </a:rPr>
              <a:t>UC</a:t>
            </a:r>
            <a:r>
              <a:rPr dirty="0" sz="1000" spc="-3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747678"/>
                </a:solidFill>
                <a:latin typeface="Arial"/>
                <a:cs typeface="Arial"/>
              </a:rPr>
              <a:t>San</a:t>
            </a:r>
            <a:r>
              <a:rPr dirty="0" sz="1000" spc="-4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47678"/>
                </a:solidFill>
                <a:latin typeface="Arial"/>
                <a:cs typeface="Arial"/>
              </a:rPr>
              <a:t>Diego</a:t>
            </a:r>
            <a:r>
              <a:rPr dirty="0" sz="1000" spc="-5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747678"/>
                </a:solidFill>
                <a:latin typeface="Arial"/>
                <a:cs typeface="Arial"/>
              </a:rPr>
              <a:t>Extension</a:t>
            </a:r>
            <a:r>
              <a:rPr dirty="0" sz="1000" spc="-5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47678"/>
                </a:solidFill>
                <a:latin typeface="Arial"/>
                <a:cs typeface="Arial"/>
              </a:rPr>
              <a:t>Online</a:t>
            </a:r>
            <a:r>
              <a:rPr dirty="0" sz="1000" spc="-5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747678"/>
                </a:solidFill>
                <a:latin typeface="Arial"/>
                <a:cs typeface="Arial"/>
              </a:rPr>
              <a:t>Learning</a:t>
            </a:r>
            <a:r>
              <a:rPr dirty="0" sz="1000" spc="-6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747678"/>
                </a:solidFill>
                <a:latin typeface="Arial"/>
                <a:cs typeface="Arial"/>
              </a:rPr>
              <a:t>Course:</a:t>
            </a:r>
            <a:r>
              <a:rPr dirty="0" sz="1000" spc="-5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747678"/>
                </a:solidFill>
                <a:latin typeface="Arial"/>
                <a:cs typeface="Arial"/>
              </a:rPr>
              <a:t>User</a:t>
            </a:r>
            <a:r>
              <a:rPr dirty="0" sz="1000" spc="-5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47678"/>
                </a:solidFill>
                <a:latin typeface="Arial"/>
                <a:cs typeface="Arial"/>
              </a:rPr>
              <a:t>Experience</a:t>
            </a:r>
            <a:r>
              <a:rPr dirty="0" sz="1000" spc="-6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47678"/>
                </a:solidFill>
                <a:latin typeface="Arial"/>
                <a:cs typeface="Arial"/>
              </a:rPr>
              <a:t>Design</a:t>
            </a:r>
            <a:r>
              <a:rPr dirty="0" sz="1000" spc="-4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40778"/>
            <a:ext cx="9144000" cy="120014"/>
            <a:chOff x="0" y="6740778"/>
            <a:chExt cx="9144000" cy="120014"/>
          </a:xfrm>
        </p:grpSpPr>
        <p:sp>
          <p:nvSpPr>
            <p:cNvPr id="3" name="object 3"/>
            <p:cNvSpPr/>
            <p:nvPr/>
          </p:nvSpPr>
          <p:spPr>
            <a:xfrm>
              <a:off x="0" y="6740778"/>
              <a:ext cx="9143644" cy="117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810160"/>
              <a:ext cx="9142730" cy="0"/>
            </a:xfrm>
            <a:custGeom>
              <a:avLst/>
              <a:gdLst/>
              <a:ahLst/>
              <a:cxnLst/>
              <a:rect l="l" t="t" r="r" b="b"/>
              <a:pathLst>
                <a:path w="9142730" h="0">
                  <a:moveTo>
                    <a:pt x="0" y="-6"/>
                  </a:moveTo>
                  <a:lnTo>
                    <a:pt x="9143644" y="-6"/>
                  </a:lnTo>
                </a:path>
              </a:pathLst>
            </a:custGeom>
            <a:ln w="101215">
              <a:solidFill>
                <a:srgbClr val="FCB8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7199969" y="6370358"/>
            <a:ext cx="1836984" cy="311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47886" y="117393"/>
            <a:ext cx="3283585" cy="1555750"/>
            <a:chOff x="547886" y="117393"/>
            <a:chExt cx="3283585" cy="1555750"/>
          </a:xfrm>
        </p:grpSpPr>
        <p:sp>
          <p:nvSpPr>
            <p:cNvPr id="7" name="object 7"/>
            <p:cNvSpPr/>
            <p:nvPr/>
          </p:nvSpPr>
          <p:spPr>
            <a:xfrm>
              <a:off x="547886" y="518246"/>
              <a:ext cx="1470349" cy="5821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73646" y="117393"/>
              <a:ext cx="2157310" cy="15556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74708" y="312834"/>
            <a:ext cx="279908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latin typeface="Times New Roman"/>
                <a:cs typeface="Times New Roman"/>
              </a:rPr>
              <a:t>Fitts’</a:t>
            </a:r>
            <a:r>
              <a:rPr dirty="0" spc="-550">
                <a:latin typeface="Times New Roman"/>
                <a:cs typeface="Times New Roman"/>
              </a:rPr>
              <a:t> </a:t>
            </a:r>
            <a:r>
              <a:rPr dirty="0" spc="-10">
                <a:latin typeface="Times New Roman"/>
                <a:cs typeface="Times New Roman"/>
              </a:rPr>
              <a:t>Law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9550" y="6372096"/>
            <a:ext cx="1498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solidFill>
                  <a:srgbClr val="747678"/>
                </a:solidFill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5692" y="6255749"/>
            <a:ext cx="50774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747678"/>
                </a:solidFill>
                <a:latin typeface="Times New Roman"/>
                <a:cs typeface="Times New Roman"/>
              </a:rPr>
              <a:t>© </a:t>
            </a:r>
            <a:r>
              <a:rPr dirty="0" sz="1000" spc="-10">
                <a:solidFill>
                  <a:srgbClr val="747678"/>
                </a:solidFill>
                <a:latin typeface="Times New Roman"/>
                <a:cs typeface="Times New Roman"/>
              </a:rPr>
              <a:t>Kristian Secor </a:t>
            </a:r>
            <a:r>
              <a:rPr dirty="0" sz="1000" spc="-5">
                <a:solidFill>
                  <a:srgbClr val="747678"/>
                </a:solidFill>
                <a:latin typeface="Times New Roman"/>
                <a:cs typeface="Times New Roman"/>
              </a:rPr>
              <a:t>2018 </a:t>
            </a:r>
            <a:r>
              <a:rPr dirty="0" sz="1000" spc="-10">
                <a:solidFill>
                  <a:srgbClr val="747678"/>
                </a:solidFill>
                <a:latin typeface="Times New Roman"/>
                <a:cs typeface="Times New Roman"/>
              </a:rPr>
              <a:t>UC </a:t>
            </a:r>
            <a:r>
              <a:rPr dirty="0" sz="1000" spc="-5">
                <a:solidFill>
                  <a:srgbClr val="747678"/>
                </a:solidFill>
                <a:latin typeface="Times New Roman"/>
                <a:cs typeface="Times New Roman"/>
              </a:rPr>
              <a:t>San Diego </a:t>
            </a:r>
            <a:r>
              <a:rPr dirty="0" sz="1000" spc="-10">
                <a:solidFill>
                  <a:srgbClr val="747678"/>
                </a:solidFill>
                <a:latin typeface="Times New Roman"/>
                <a:cs typeface="Times New Roman"/>
              </a:rPr>
              <a:t>Extension Online </a:t>
            </a:r>
            <a:r>
              <a:rPr dirty="0" sz="1000" spc="-5">
                <a:solidFill>
                  <a:srgbClr val="747678"/>
                </a:solidFill>
                <a:latin typeface="Times New Roman"/>
                <a:cs typeface="Times New Roman"/>
              </a:rPr>
              <a:t>Learning </a:t>
            </a:r>
            <a:r>
              <a:rPr dirty="0" sz="1000" spc="-10">
                <a:solidFill>
                  <a:srgbClr val="747678"/>
                </a:solidFill>
                <a:latin typeface="Times New Roman"/>
                <a:cs typeface="Times New Roman"/>
              </a:rPr>
              <a:t>Course: </a:t>
            </a:r>
            <a:r>
              <a:rPr dirty="0" sz="1000" spc="-5">
                <a:solidFill>
                  <a:srgbClr val="747678"/>
                </a:solidFill>
                <a:latin typeface="Times New Roman"/>
                <a:cs typeface="Times New Roman"/>
              </a:rPr>
              <a:t>User Experience </a:t>
            </a:r>
            <a:r>
              <a:rPr dirty="0" sz="1000" spc="-10">
                <a:solidFill>
                  <a:srgbClr val="747678"/>
                </a:solidFill>
                <a:latin typeface="Times New Roman"/>
                <a:cs typeface="Times New Roman"/>
              </a:rPr>
              <a:t>Design</a:t>
            </a:r>
            <a:r>
              <a:rPr dirty="0" sz="1000" spc="100">
                <a:solidFill>
                  <a:srgbClr val="747678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747678"/>
                </a:solidFill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159" y="1506183"/>
            <a:ext cx="7411720" cy="356933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2500" spc="20">
                <a:solidFill>
                  <a:srgbClr val="2C12C1"/>
                </a:solidFill>
                <a:latin typeface="Wingdings"/>
                <a:cs typeface="Wingdings"/>
              </a:rPr>
              <a:t>l</a:t>
            </a:r>
            <a:r>
              <a:rPr dirty="0" sz="2500" spc="-1735">
                <a:solidFill>
                  <a:srgbClr val="2C12C1"/>
                </a:solidFill>
                <a:latin typeface="Wingdings"/>
                <a:cs typeface="Wingdings"/>
              </a:rPr>
              <a:t> </a:t>
            </a:r>
            <a:r>
              <a:rPr dirty="0" sz="3200" spc="-5">
                <a:latin typeface="Arial"/>
                <a:cs typeface="Arial"/>
              </a:rPr>
              <a:t>First with Fitts: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2500" spc="20">
                <a:solidFill>
                  <a:srgbClr val="2C12C1"/>
                </a:solidFill>
                <a:latin typeface="Wingdings"/>
                <a:cs typeface="Wingdings"/>
              </a:rPr>
              <a:t>l</a:t>
            </a:r>
            <a:r>
              <a:rPr dirty="0" sz="2500" spc="-1735">
                <a:solidFill>
                  <a:srgbClr val="2C12C1"/>
                </a:solidFill>
                <a:latin typeface="Wingdings"/>
                <a:cs typeface="Wingdings"/>
              </a:rPr>
              <a:t> </a:t>
            </a:r>
            <a:r>
              <a:rPr dirty="0" sz="3200" spc="-5">
                <a:latin typeface="Arial"/>
                <a:cs typeface="Arial"/>
              </a:rPr>
              <a:t>How </a:t>
            </a:r>
            <a:r>
              <a:rPr dirty="0" sz="3200" spc="-10">
                <a:latin typeface="Arial"/>
                <a:cs typeface="Arial"/>
              </a:rPr>
              <a:t>many sites recognize this?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2500" spc="20">
                <a:solidFill>
                  <a:srgbClr val="2C12C1"/>
                </a:solidFill>
                <a:latin typeface="Wingdings"/>
                <a:cs typeface="Wingdings"/>
              </a:rPr>
              <a:t>l</a:t>
            </a:r>
            <a:r>
              <a:rPr dirty="0" sz="2500" spc="-1730">
                <a:solidFill>
                  <a:srgbClr val="2C12C1"/>
                </a:solidFill>
                <a:latin typeface="Wingdings"/>
                <a:cs typeface="Wingdings"/>
              </a:rPr>
              <a:t> </a:t>
            </a:r>
            <a:r>
              <a:rPr dirty="0" sz="3200" spc="-5">
                <a:latin typeface="Arial"/>
                <a:cs typeface="Arial"/>
              </a:rPr>
              <a:t>How </a:t>
            </a:r>
            <a:r>
              <a:rPr dirty="0" sz="3200" spc="-10">
                <a:latin typeface="Arial"/>
                <a:cs typeface="Arial"/>
              </a:rPr>
              <a:t>many mobile </a:t>
            </a:r>
            <a:r>
              <a:rPr dirty="0" sz="3200" spc="-5">
                <a:latin typeface="Arial"/>
                <a:cs typeface="Arial"/>
              </a:rPr>
              <a:t>apps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2500" spc="20">
                <a:solidFill>
                  <a:srgbClr val="2C12C1"/>
                </a:solidFill>
                <a:latin typeface="Wingdings"/>
                <a:cs typeface="Wingdings"/>
              </a:rPr>
              <a:t>l</a:t>
            </a:r>
            <a:r>
              <a:rPr dirty="0" sz="2500" spc="-1835">
                <a:solidFill>
                  <a:srgbClr val="2C12C1"/>
                </a:solidFill>
                <a:latin typeface="Wingdings"/>
                <a:cs typeface="Wingdings"/>
              </a:rPr>
              <a:t> </a:t>
            </a:r>
            <a:r>
              <a:rPr dirty="0" sz="3200">
                <a:latin typeface="Arial"/>
                <a:cs typeface="Arial"/>
              </a:rPr>
              <a:t>Will </a:t>
            </a:r>
            <a:r>
              <a:rPr dirty="0" sz="3200" spc="-5">
                <a:latin typeface="Arial"/>
                <a:cs typeface="Arial"/>
              </a:rPr>
              <a:t>you use </a:t>
            </a:r>
            <a:r>
              <a:rPr dirty="0" sz="3200">
                <a:latin typeface="Arial"/>
                <a:cs typeface="Arial"/>
              </a:rPr>
              <a:t>it </a:t>
            </a:r>
            <a:r>
              <a:rPr dirty="0" sz="3200" spc="-5">
                <a:latin typeface="Arial"/>
                <a:cs typeface="Arial"/>
              </a:rPr>
              <a:t>in </a:t>
            </a:r>
            <a:r>
              <a:rPr dirty="0" sz="3200" spc="-10">
                <a:latin typeface="Arial"/>
                <a:cs typeface="Arial"/>
              </a:rPr>
              <a:t>your </a:t>
            </a:r>
            <a:r>
              <a:rPr dirty="0" sz="3200" spc="-5">
                <a:latin typeface="Arial"/>
                <a:cs typeface="Arial"/>
              </a:rPr>
              <a:t>case studies?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2500" spc="20">
                <a:solidFill>
                  <a:srgbClr val="2C12C1"/>
                </a:solidFill>
                <a:latin typeface="Wingdings"/>
                <a:cs typeface="Wingdings"/>
              </a:rPr>
              <a:t>l</a:t>
            </a:r>
            <a:r>
              <a:rPr dirty="0" sz="2500" spc="-1810">
                <a:solidFill>
                  <a:srgbClr val="2C12C1"/>
                </a:solidFill>
                <a:latin typeface="Wingdings"/>
                <a:cs typeface="Wingdings"/>
              </a:rPr>
              <a:t> </a:t>
            </a:r>
            <a:r>
              <a:rPr dirty="0" sz="3200" spc="-5">
                <a:latin typeface="Arial"/>
                <a:cs typeface="Arial"/>
              </a:rPr>
              <a:t>How can you </a:t>
            </a:r>
            <a:r>
              <a:rPr dirty="0" sz="3200" spc="-10">
                <a:latin typeface="Arial"/>
                <a:cs typeface="Arial"/>
              </a:rPr>
              <a:t>judge how important </a:t>
            </a:r>
            <a:r>
              <a:rPr dirty="0" sz="3200">
                <a:latin typeface="Arial"/>
                <a:cs typeface="Arial"/>
              </a:rPr>
              <a:t>it </a:t>
            </a:r>
            <a:r>
              <a:rPr dirty="0" sz="3200" spc="-5">
                <a:latin typeface="Arial"/>
                <a:cs typeface="Arial"/>
              </a:rPr>
              <a:t>is?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2500" spc="20">
                <a:solidFill>
                  <a:srgbClr val="2C12C1"/>
                </a:solidFill>
                <a:latin typeface="Wingdings"/>
                <a:cs typeface="Wingdings"/>
              </a:rPr>
              <a:t>l</a:t>
            </a:r>
            <a:r>
              <a:rPr dirty="0" sz="2500" spc="-1789">
                <a:solidFill>
                  <a:srgbClr val="2C12C1"/>
                </a:solidFill>
                <a:latin typeface="Wingdings"/>
                <a:cs typeface="Wingdings"/>
              </a:rPr>
              <a:t> </a:t>
            </a:r>
            <a:r>
              <a:rPr dirty="0" sz="3200" spc="-20">
                <a:latin typeface="Arial"/>
                <a:cs typeface="Arial"/>
              </a:rPr>
              <a:t>Let’s </a:t>
            </a:r>
            <a:r>
              <a:rPr dirty="0" sz="3200" spc="-10">
                <a:latin typeface="Arial"/>
                <a:cs typeface="Arial"/>
              </a:rPr>
              <a:t>look </a:t>
            </a:r>
            <a:r>
              <a:rPr dirty="0" sz="3200" spc="-5">
                <a:latin typeface="Arial"/>
                <a:cs typeface="Arial"/>
              </a:rPr>
              <a:t>at a </a:t>
            </a:r>
            <a:r>
              <a:rPr dirty="0" sz="3200" spc="-10">
                <a:latin typeface="Arial"/>
                <a:cs typeface="Arial"/>
              </a:rPr>
              <a:t>couple </a:t>
            </a:r>
            <a:r>
              <a:rPr dirty="0" sz="3200" spc="-5">
                <a:latin typeface="Arial"/>
                <a:cs typeface="Arial"/>
              </a:rPr>
              <a:t>of </a:t>
            </a:r>
            <a:r>
              <a:rPr dirty="0" sz="3200" spc="-10">
                <a:latin typeface="Arial"/>
                <a:cs typeface="Arial"/>
              </a:rPr>
              <a:t>examples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679" y="124205"/>
            <a:ext cx="5081270" cy="1528445"/>
            <a:chOff x="309679" y="124205"/>
            <a:chExt cx="5081270" cy="1528445"/>
          </a:xfrm>
        </p:grpSpPr>
        <p:sp>
          <p:nvSpPr>
            <p:cNvPr id="3" name="object 3"/>
            <p:cNvSpPr/>
            <p:nvPr/>
          </p:nvSpPr>
          <p:spPr>
            <a:xfrm>
              <a:off x="309679" y="463775"/>
              <a:ext cx="1661006" cy="622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64208" y="124205"/>
              <a:ext cx="3726434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241" y="305815"/>
            <a:ext cx="467106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Site1:</a:t>
            </a:r>
            <a:r>
              <a:rPr dirty="0" spc="-335"/>
              <a:t> </a:t>
            </a:r>
            <a:r>
              <a:rPr dirty="0" spc="-10"/>
              <a:t>Craigslist</a:t>
            </a:r>
          </a:p>
        </p:txBody>
      </p:sp>
      <p:sp>
        <p:nvSpPr>
          <p:cNvPr id="6" name="object 6"/>
          <p:cNvSpPr/>
          <p:nvPr/>
        </p:nvSpPr>
        <p:spPr>
          <a:xfrm>
            <a:off x="1295400" y="1219200"/>
            <a:ext cx="7620000" cy="4467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168" y="463775"/>
            <a:ext cx="4171315" cy="2011680"/>
            <a:chOff x="201168" y="463775"/>
            <a:chExt cx="4171315" cy="2011680"/>
          </a:xfrm>
        </p:grpSpPr>
        <p:sp>
          <p:nvSpPr>
            <p:cNvPr id="3" name="object 3"/>
            <p:cNvSpPr/>
            <p:nvPr/>
          </p:nvSpPr>
          <p:spPr>
            <a:xfrm>
              <a:off x="1587656" y="463775"/>
              <a:ext cx="1399099" cy="622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1168" y="947165"/>
              <a:ext cx="4171315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0748" y="305815"/>
            <a:ext cx="3288029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92964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Size:  </a:t>
            </a:r>
            <a:r>
              <a:rPr dirty="0" spc="-135"/>
              <a:t>Overrated?</a:t>
            </a:r>
          </a:p>
        </p:txBody>
      </p:sp>
      <p:sp>
        <p:nvSpPr>
          <p:cNvPr id="6" name="object 6"/>
          <p:cNvSpPr/>
          <p:nvPr/>
        </p:nvSpPr>
        <p:spPr>
          <a:xfrm>
            <a:off x="990600" y="2082545"/>
            <a:ext cx="6299200" cy="35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7322" y="463775"/>
            <a:ext cx="1532204" cy="62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424" y="305815"/>
            <a:ext cx="155448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Site2</a:t>
            </a:r>
          </a:p>
        </p:txBody>
      </p:sp>
      <p:sp>
        <p:nvSpPr>
          <p:cNvPr id="4" name="object 4"/>
          <p:cNvSpPr/>
          <p:nvPr/>
        </p:nvSpPr>
        <p:spPr>
          <a:xfrm>
            <a:off x="924305" y="1600200"/>
            <a:ext cx="7372350" cy="4521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11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263" y="243077"/>
            <a:ext cx="8677275" cy="1528445"/>
            <a:chOff x="307263" y="243077"/>
            <a:chExt cx="8677275" cy="1528445"/>
          </a:xfrm>
        </p:grpSpPr>
        <p:sp>
          <p:nvSpPr>
            <p:cNvPr id="3" name="object 3"/>
            <p:cNvSpPr/>
            <p:nvPr/>
          </p:nvSpPr>
          <p:spPr>
            <a:xfrm>
              <a:off x="307263" y="610945"/>
              <a:ext cx="782126" cy="5942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90194" y="243077"/>
              <a:ext cx="2590164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61844" y="243077"/>
              <a:ext cx="2899663" cy="1528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50664" y="243077"/>
              <a:ext cx="2648839" cy="15280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40423" y="243077"/>
              <a:ext cx="2543810" cy="15280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1177" y="424942"/>
            <a:ext cx="8268334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So</a:t>
            </a:r>
            <a:r>
              <a:rPr dirty="0" spc="-220"/>
              <a:t> </a:t>
            </a:r>
            <a:r>
              <a:rPr dirty="0" spc="-120"/>
              <a:t>we’ve</a:t>
            </a:r>
            <a:r>
              <a:rPr dirty="0" spc="-785"/>
              <a:t> </a:t>
            </a:r>
            <a:r>
              <a:rPr dirty="0" spc="-15"/>
              <a:t>talked</a:t>
            </a:r>
            <a:r>
              <a:rPr dirty="0" spc="-220"/>
              <a:t> </a:t>
            </a:r>
            <a:r>
              <a:rPr dirty="0" spc="30"/>
              <a:t>about</a:t>
            </a:r>
            <a:r>
              <a:rPr dirty="0" spc="-320"/>
              <a:t> </a:t>
            </a:r>
            <a:r>
              <a:rPr dirty="0" spc="-434"/>
              <a:t>size…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11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688594" y="1509458"/>
            <a:ext cx="7455534" cy="228155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Now what </a:t>
            </a:r>
            <a:r>
              <a:rPr dirty="0" sz="3200" spc="-10">
                <a:latin typeface="Arial"/>
                <a:cs typeface="Arial"/>
              </a:rPr>
              <a:t>about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flow.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10">
                <a:latin typeface="Arial"/>
                <a:cs typeface="Arial"/>
              </a:rPr>
              <a:t>Does </a:t>
            </a:r>
            <a:r>
              <a:rPr dirty="0" sz="3200" spc="-5">
                <a:latin typeface="Arial"/>
                <a:cs typeface="Arial"/>
              </a:rPr>
              <a:t>Fitts’ </a:t>
            </a:r>
            <a:r>
              <a:rPr dirty="0" sz="3200" spc="-10">
                <a:latin typeface="Arial"/>
                <a:cs typeface="Arial"/>
              </a:rPr>
              <a:t>include the </a:t>
            </a:r>
            <a:r>
              <a:rPr dirty="0" sz="3200" spc="-15">
                <a:latin typeface="Arial"/>
                <a:cs typeface="Arial"/>
              </a:rPr>
              <a:t>natural </a:t>
            </a:r>
            <a:r>
              <a:rPr dirty="0" sz="3200" spc="-10">
                <a:latin typeface="Arial"/>
                <a:cs typeface="Arial"/>
              </a:rPr>
              <a:t>motion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of  moving a </a:t>
            </a:r>
            <a:r>
              <a:rPr dirty="0" sz="3200" spc="-10">
                <a:latin typeface="Arial"/>
                <a:cs typeface="Arial"/>
              </a:rPr>
              <a:t>mouse left </a:t>
            </a:r>
            <a:r>
              <a:rPr dirty="0" sz="3200" spc="-5">
                <a:latin typeface="Arial"/>
                <a:cs typeface="Arial"/>
              </a:rPr>
              <a:t>to</a:t>
            </a:r>
            <a:r>
              <a:rPr dirty="0" sz="3200" spc="-10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right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25">
                <a:latin typeface="Arial"/>
                <a:cs typeface="Arial"/>
              </a:rPr>
              <a:t>Let’s </a:t>
            </a:r>
            <a:r>
              <a:rPr dirty="0" sz="3200" spc="-15">
                <a:latin typeface="Arial"/>
                <a:cs typeface="Arial"/>
              </a:rPr>
              <a:t>look </a:t>
            </a:r>
            <a:r>
              <a:rPr dirty="0" sz="3200" spc="-10">
                <a:latin typeface="Arial"/>
                <a:cs typeface="Arial"/>
              </a:rPr>
              <a:t>at </a:t>
            </a:r>
            <a:r>
              <a:rPr dirty="0" sz="3200" spc="-5">
                <a:latin typeface="Arial"/>
                <a:cs typeface="Arial"/>
              </a:rPr>
              <a:t>a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demo.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8380" y="0"/>
            <a:ext cx="7173595" cy="1763395"/>
            <a:chOff x="708380" y="0"/>
            <a:chExt cx="7173595" cy="1763395"/>
          </a:xfrm>
        </p:grpSpPr>
        <p:sp>
          <p:nvSpPr>
            <p:cNvPr id="3" name="object 3"/>
            <p:cNvSpPr/>
            <p:nvPr/>
          </p:nvSpPr>
          <p:spPr>
            <a:xfrm>
              <a:off x="708380" y="140107"/>
              <a:ext cx="1078886" cy="5043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52194" y="0"/>
              <a:ext cx="4112640" cy="1092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18710" y="0"/>
              <a:ext cx="2962783" cy="10928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52244" y="514350"/>
              <a:ext cx="1938655" cy="12490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44773" y="514350"/>
              <a:ext cx="3095498" cy="12490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8433" y="0"/>
            <a:ext cx="6849109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654175" marR="5080" indent="-1642110">
              <a:lnSpc>
                <a:spcPct val="100000"/>
              </a:lnSpc>
              <a:spcBef>
                <a:spcPts val="95"/>
              </a:spcBef>
              <a:tabLst>
                <a:tab pos="2846705" algn="l"/>
              </a:tabLst>
            </a:pPr>
            <a:r>
              <a:rPr dirty="0" sz="4400" spc="75"/>
              <a:t>Fitts </a:t>
            </a:r>
            <a:r>
              <a:rPr dirty="0" sz="4400" spc="-200"/>
              <a:t>Demo….more </a:t>
            </a:r>
            <a:r>
              <a:rPr dirty="0" sz="4400" spc="35"/>
              <a:t>than</a:t>
            </a:r>
            <a:r>
              <a:rPr dirty="0" sz="4400" spc="-390"/>
              <a:t> </a:t>
            </a:r>
            <a:r>
              <a:rPr dirty="0" sz="4400" spc="-50"/>
              <a:t>size  </a:t>
            </a:r>
            <a:r>
              <a:rPr dirty="0" sz="4400" spc="-35"/>
              <a:t>and	</a:t>
            </a:r>
            <a:r>
              <a:rPr dirty="0" sz="4400" spc="-40"/>
              <a:t>distance?</a:t>
            </a:r>
            <a:endParaRPr sz="4400"/>
          </a:p>
        </p:txBody>
      </p:sp>
      <p:sp>
        <p:nvSpPr>
          <p:cNvPr id="9" name="object 9"/>
          <p:cNvSpPr/>
          <p:nvPr/>
        </p:nvSpPr>
        <p:spPr>
          <a:xfrm>
            <a:off x="762000" y="1524000"/>
            <a:ext cx="7848600" cy="46017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11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309" y="124205"/>
            <a:ext cx="7007859" cy="1528445"/>
            <a:chOff x="396309" y="124205"/>
            <a:chExt cx="7007859" cy="1528445"/>
          </a:xfrm>
        </p:grpSpPr>
        <p:sp>
          <p:nvSpPr>
            <p:cNvPr id="3" name="object 3"/>
            <p:cNvSpPr/>
            <p:nvPr/>
          </p:nvSpPr>
          <p:spPr>
            <a:xfrm>
              <a:off x="396309" y="463775"/>
              <a:ext cx="2944014" cy="7357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065525" y="124205"/>
              <a:ext cx="4338193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7002" y="305815"/>
            <a:ext cx="657225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/>
              <a:t>Al </a:t>
            </a:r>
            <a:r>
              <a:rPr dirty="0" spc="-85"/>
              <a:t>Khaleej</a:t>
            </a:r>
            <a:r>
              <a:rPr dirty="0" spc="-445"/>
              <a:t> </a:t>
            </a:r>
            <a:r>
              <a:rPr dirty="0" spc="-40"/>
              <a:t>Newspaper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594" y="1611630"/>
            <a:ext cx="25406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10">
                <a:latin typeface="Arial"/>
                <a:cs typeface="Arial"/>
              </a:rPr>
              <a:t>Right </a:t>
            </a:r>
            <a:r>
              <a:rPr dirty="0" sz="3200" spc="-5">
                <a:latin typeface="Arial"/>
                <a:cs typeface="Arial"/>
              </a:rPr>
              <a:t>to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Left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2362200"/>
            <a:ext cx="6858000" cy="3376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11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646" y="124205"/>
            <a:ext cx="6925945" cy="2351405"/>
            <a:chOff x="952646" y="124205"/>
            <a:chExt cx="6925945" cy="2351405"/>
          </a:xfrm>
        </p:grpSpPr>
        <p:sp>
          <p:nvSpPr>
            <p:cNvPr id="3" name="object 3"/>
            <p:cNvSpPr/>
            <p:nvPr/>
          </p:nvSpPr>
          <p:spPr>
            <a:xfrm>
              <a:off x="952646" y="520370"/>
              <a:ext cx="1360178" cy="5659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25396" y="124205"/>
              <a:ext cx="4114927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29605" y="124205"/>
              <a:ext cx="2648838" cy="1528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56560" y="947166"/>
              <a:ext cx="2436367" cy="15280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65705" marR="5080" indent="-2486025">
              <a:lnSpc>
                <a:spcPct val="100000"/>
              </a:lnSpc>
              <a:spcBef>
                <a:spcPts val="100"/>
              </a:spcBef>
            </a:pPr>
            <a:r>
              <a:rPr dirty="0" spc="40"/>
              <a:t>Now </a:t>
            </a:r>
            <a:r>
              <a:rPr dirty="0" spc="20"/>
              <a:t>translated </a:t>
            </a:r>
            <a:r>
              <a:rPr dirty="0" spc="85"/>
              <a:t>left</a:t>
            </a:r>
            <a:r>
              <a:rPr dirty="0" spc="-725"/>
              <a:t> </a:t>
            </a:r>
            <a:r>
              <a:rPr dirty="0" spc="140"/>
              <a:t>to  </a:t>
            </a:r>
            <a:r>
              <a:rPr dirty="0" spc="-5"/>
              <a:t>right:</a:t>
            </a:r>
          </a:p>
        </p:txBody>
      </p:sp>
      <p:sp>
        <p:nvSpPr>
          <p:cNvPr id="8" name="object 8"/>
          <p:cNvSpPr/>
          <p:nvPr/>
        </p:nvSpPr>
        <p:spPr>
          <a:xfrm>
            <a:off x="609600" y="1604772"/>
            <a:ext cx="7772400" cy="4410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11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3032" y="124205"/>
            <a:ext cx="3673475" cy="1528445"/>
            <a:chOff x="903032" y="124205"/>
            <a:chExt cx="3673475" cy="1528445"/>
          </a:xfrm>
        </p:grpSpPr>
        <p:sp>
          <p:nvSpPr>
            <p:cNvPr id="3" name="object 3"/>
            <p:cNvSpPr/>
            <p:nvPr/>
          </p:nvSpPr>
          <p:spPr>
            <a:xfrm>
              <a:off x="903032" y="463775"/>
              <a:ext cx="1674242" cy="7357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48840" y="124205"/>
              <a:ext cx="1280287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18410" y="124205"/>
              <a:ext cx="2057527" cy="1528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0711" y="305815"/>
            <a:ext cx="327025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Navi</a:t>
            </a:r>
            <a:r>
              <a:rPr dirty="0" spc="-55"/>
              <a:t>g</a:t>
            </a:r>
            <a:r>
              <a:rPr dirty="0" spc="-100"/>
              <a:t>a</a:t>
            </a:r>
            <a:r>
              <a:rPr dirty="0" spc="75"/>
              <a:t>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11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688594" y="1509458"/>
            <a:ext cx="7288530" cy="228155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How do we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 spc="-15">
                <a:latin typeface="Arial"/>
                <a:cs typeface="Arial"/>
              </a:rPr>
              <a:t>judge?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Can we </a:t>
            </a:r>
            <a:r>
              <a:rPr dirty="0" sz="3200" spc="-10">
                <a:latin typeface="Arial"/>
                <a:cs typeface="Arial"/>
              </a:rPr>
              <a:t>find things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fast?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Can the </a:t>
            </a:r>
            <a:r>
              <a:rPr dirty="0" sz="3200" spc="-10">
                <a:latin typeface="Arial"/>
                <a:cs typeface="Arial"/>
              </a:rPr>
              <a:t>layman find things </a:t>
            </a:r>
            <a:r>
              <a:rPr dirty="0" sz="3200" spc="-5">
                <a:latin typeface="Arial"/>
                <a:cs typeface="Arial"/>
              </a:rPr>
              <a:t>fast what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is  the level of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frustration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6818" y="0"/>
            <a:ext cx="5852160" cy="1261745"/>
            <a:chOff x="1866818" y="0"/>
            <a:chExt cx="5852160" cy="1261745"/>
          </a:xfrm>
        </p:grpSpPr>
        <p:sp>
          <p:nvSpPr>
            <p:cNvPr id="3" name="object 3"/>
            <p:cNvSpPr/>
            <p:nvPr/>
          </p:nvSpPr>
          <p:spPr>
            <a:xfrm>
              <a:off x="1866818" y="112109"/>
              <a:ext cx="4820267" cy="5885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204204" y="0"/>
              <a:ext cx="1350518" cy="12612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643877" y="0"/>
              <a:ext cx="1074572" cy="12612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0295" y="0"/>
            <a:ext cx="542353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What </a:t>
            </a:r>
            <a:r>
              <a:rPr dirty="0" spc="145"/>
              <a:t>to </a:t>
            </a:r>
            <a:r>
              <a:rPr dirty="0" spc="-10"/>
              <a:t>look</a:t>
            </a:r>
            <a:r>
              <a:rPr dirty="0" spc="-790"/>
              <a:t> </a:t>
            </a:r>
            <a:r>
              <a:rPr dirty="0" spc="-375"/>
              <a:t>for….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0380" y="1230375"/>
            <a:ext cx="7996555" cy="393509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30">
                <a:solidFill>
                  <a:srgbClr val="404040"/>
                </a:solidFill>
                <a:latin typeface="Arial"/>
                <a:cs typeface="Arial"/>
              </a:rPr>
              <a:t>Navigation </a:t>
            </a:r>
            <a:r>
              <a:rPr dirty="0" sz="2700" spc="95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dirty="0" sz="2700" spc="25">
                <a:solidFill>
                  <a:srgbClr val="404040"/>
                </a:solidFill>
                <a:latin typeface="Arial"/>
                <a:cs typeface="Arial"/>
              </a:rPr>
              <a:t>way </a:t>
            </a:r>
            <a:r>
              <a:rPr dirty="0" sz="2700" spc="80">
                <a:solidFill>
                  <a:srgbClr val="404040"/>
                </a:solidFill>
                <a:latin typeface="Arial"/>
                <a:cs typeface="Arial"/>
              </a:rPr>
              <a:t>too</a:t>
            </a:r>
            <a:r>
              <a:rPr dirty="0" sz="2700" spc="-5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25">
                <a:solidFill>
                  <a:srgbClr val="404040"/>
                </a:solidFill>
                <a:latin typeface="Arial"/>
                <a:cs typeface="Arial"/>
              </a:rPr>
              <a:t>many </a:t>
            </a:r>
            <a:r>
              <a:rPr dirty="0" sz="2700" spc="50">
                <a:solidFill>
                  <a:srgbClr val="404040"/>
                </a:solidFill>
                <a:latin typeface="Arial"/>
                <a:cs typeface="Arial"/>
              </a:rPr>
              <a:t>options.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50">
                <a:solidFill>
                  <a:srgbClr val="404040"/>
                </a:solidFill>
                <a:latin typeface="Arial"/>
                <a:cs typeface="Arial"/>
              </a:rPr>
              <a:t>Unimportant</a:t>
            </a:r>
            <a:r>
              <a:rPr dirty="0" sz="27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55">
                <a:solidFill>
                  <a:srgbClr val="404040"/>
                </a:solidFill>
                <a:latin typeface="Arial"/>
                <a:cs typeface="Arial"/>
              </a:rPr>
              <a:t>links</a:t>
            </a:r>
            <a:r>
              <a:rPr dirty="0" sz="27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55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7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45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27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30">
                <a:solidFill>
                  <a:srgbClr val="404040"/>
                </a:solidFill>
                <a:latin typeface="Arial"/>
                <a:cs typeface="Arial"/>
              </a:rPr>
              <a:t>primary</a:t>
            </a:r>
            <a:r>
              <a:rPr dirty="0" sz="27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40">
                <a:solidFill>
                  <a:srgbClr val="404040"/>
                </a:solidFill>
                <a:latin typeface="Arial"/>
                <a:cs typeface="Arial"/>
              </a:rPr>
              <a:t>navigation</a:t>
            </a:r>
            <a:r>
              <a:rPr dirty="0" sz="27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20">
                <a:solidFill>
                  <a:srgbClr val="404040"/>
                </a:solidFill>
                <a:latin typeface="Arial"/>
                <a:cs typeface="Arial"/>
              </a:rPr>
              <a:t>menu</a:t>
            </a:r>
            <a:endParaRPr sz="2700">
              <a:latin typeface="Arial"/>
              <a:cs typeface="Arial"/>
            </a:endParaRPr>
          </a:p>
          <a:p>
            <a:pPr marL="355600" marR="469900" indent="-342900">
              <a:lnSpc>
                <a:spcPts val="292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>
                <a:solidFill>
                  <a:srgbClr val="404040"/>
                </a:solidFill>
                <a:latin typeface="Arial"/>
                <a:cs typeface="Arial"/>
              </a:rPr>
              <a:t>Website </a:t>
            </a:r>
            <a:r>
              <a:rPr dirty="0" sz="2700" spc="30">
                <a:solidFill>
                  <a:srgbClr val="404040"/>
                </a:solidFill>
                <a:latin typeface="Arial"/>
                <a:cs typeface="Arial"/>
              </a:rPr>
              <a:t>Navigation </a:t>
            </a:r>
            <a:r>
              <a:rPr dirty="0" sz="2700" spc="10">
                <a:solidFill>
                  <a:srgbClr val="404040"/>
                </a:solidFill>
                <a:latin typeface="Arial"/>
                <a:cs typeface="Arial"/>
              </a:rPr>
              <a:t>designed </a:t>
            </a:r>
            <a:r>
              <a:rPr dirty="0" sz="2700" spc="75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dirty="0" sz="2700" spc="5">
                <a:solidFill>
                  <a:srgbClr val="404040"/>
                </a:solidFill>
                <a:latin typeface="Arial"/>
                <a:cs typeface="Arial"/>
              </a:rPr>
              <a:t>large</a:t>
            </a:r>
            <a:r>
              <a:rPr dirty="0" sz="2700" spc="-4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15">
                <a:solidFill>
                  <a:srgbClr val="404040"/>
                </a:solidFill>
                <a:latin typeface="Arial"/>
                <a:cs typeface="Arial"/>
              </a:rPr>
              <a:t>screens  </a:t>
            </a:r>
            <a:r>
              <a:rPr dirty="0" sz="2700" spc="30">
                <a:solidFill>
                  <a:srgbClr val="404040"/>
                </a:solidFill>
                <a:latin typeface="Arial"/>
                <a:cs typeface="Arial"/>
              </a:rPr>
              <a:t>only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solidFill>
                  <a:srgbClr val="404040"/>
                </a:solidFill>
                <a:latin typeface="Arial"/>
                <a:cs typeface="Arial"/>
              </a:rPr>
              <a:t>Too </a:t>
            </a:r>
            <a:r>
              <a:rPr dirty="0" sz="2700" spc="25">
                <a:solidFill>
                  <a:srgbClr val="404040"/>
                </a:solidFill>
                <a:latin typeface="Arial"/>
                <a:cs typeface="Arial"/>
              </a:rPr>
              <a:t>many </a:t>
            </a:r>
            <a:r>
              <a:rPr dirty="0" sz="2700" spc="80">
                <a:solidFill>
                  <a:srgbClr val="404040"/>
                </a:solidFill>
                <a:latin typeface="Arial"/>
                <a:cs typeface="Arial"/>
              </a:rPr>
              <a:t>flyout</a:t>
            </a:r>
            <a:r>
              <a:rPr dirty="0" sz="2700" spc="-2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35">
                <a:solidFill>
                  <a:srgbClr val="404040"/>
                </a:solidFill>
                <a:latin typeface="Arial"/>
                <a:cs typeface="Arial"/>
              </a:rPr>
              <a:t>submenus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30">
                <a:solidFill>
                  <a:srgbClr val="404040"/>
                </a:solidFill>
                <a:latin typeface="Arial"/>
                <a:cs typeface="Arial"/>
              </a:rPr>
              <a:t>Links</a:t>
            </a:r>
            <a:r>
              <a:rPr dirty="0" sz="27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40">
                <a:solidFill>
                  <a:srgbClr val="404040"/>
                </a:solidFill>
                <a:latin typeface="Arial"/>
                <a:cs typeface="Arial"/>
              </a:rPr>
              <a:t>don’t</a:t>
            </a:r>
            <a:r>
              <a:rPr dirty="0" sz="27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55">
                <a:solidFill>
                  <a:srgbClr val="404040"/>
                </a:solidFill>
                <a:latin typeface="Arial"/>
                <a:cs typeface="Arial"/>
              </a:rPr>
              <a:t>differentiate</a:t>
            </a:r>
            <a:r>
              <a:rPr dirty="0" sz="27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85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dirty="0" sz="27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45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27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50">
                <a:solidFill>
                  <a:srgbClr val="404040"/>
                </a:solidFill>
                <a:latin typeface="Arial"/>
                <a:cs typeface="Arial"/>
              </a:rPr>
              <a:t>rest</a:t>
            </a:r>
            <a:r>
              <a:rPr dirty="0" sz="27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27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45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27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404040"/>
                </a:solidFill>
                <a:latin typeface="Arial"/>
                <a:cs typeface="Arial"/>
              </a:rPr>
              <a:t>text</a:t>
            </a:r>
            <a:endParaRPr sz="2700">
              <a:latin typeface="Arial"/>
              <a:cs typeface="Arial"/>
            </a:endParaRPr>
          </a:p>
          <a:p>
            <a:pPr marL="355600" marR="1310640" indent="-342900">
              <a:lnSpc>
                <a:spcPts val="292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35">
                <a:solidFill>
                  <a:srgbClr val="404040"/>
                </a:solidFill>
                <a:latin typeface="Arial"/>
                <a:cs typeface="Arial"/>
              </a:rPr>
              <a:t>Different </a:t>
            </a:r>
            <a:r>
              <a:rPr dirty="0" sz="2700" spc="30">
                <a:solidFill>
                  <a:srgbClr val="404040"/>
                </a:solidFill>
                <a:latin typeface="Arial"/>
                <a:cs typeface="Arial"/>
              </a:rPr>
              <a:t>primary Navigation </a:t>
            </a:r>
            <a:r>
              <a:rPr dirty="0" sz="2700" spc="-30">
                <a:solidFill>
                  <a:srgbClr val="404040"/>
                </a:solidFill>
                <a:latin typeface="Arial"/>
                <a:cs typeface="Arial"/>
              </a:rPr>
              <a:t>Bar </a:t>
            </a:r>
            <a:r>
              <a:rPr dirty="0" sz="2700" spc="75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2700" spc="-3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5">
                <a:solidFill>
                  <a:srgbClr val="404040"/>
                </a:solidFill>
                <a:latin typeface="Arial"/>
                <a:cs typeface="Arial"/>
              </a:rPr>
              <a:t>each  </a:t>
            </a:r>
            <a:r>
              <a:rPr dirty="0" sz="2700">
                <a:solidFill>
                  <a:srgbClr val="404040"/>
                </a:solidFill>
                <a:latin typeface="Arial"/>
                <a:cs typeface="Arial"/>
              </a:rPr>
              <a:t>webpage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10">
                <a:solidFill>
                  <a:srgbClr val="404040"/>
                </a:solidFill>
                <a:latin typeface="Arial"/>
                <a:cs typeface="Arial"/>
              </a:rPr>
              <a:t>Text</a:t>
            </a:r>
            <a:r>
              <a:rPr dirty="0" sz="27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25">
                <a:solidFill>
                  <a:srgbClr val="404040"/>
                </a:solidFill>
                <a:latin typeface="Arial"/>
                <a:cs typeface="Arial"/>
              </a:rPr>
              <a:t>labels</a:t>
            </a:r>
            <a:r>
              <a:rPr dirty="0" sz="27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95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dirty="0" sz="27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27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25">
                <a:solidFill>
                  <a:srgbClr val="404040"/>
                </a:solidFill>
                <a:latin typeface="Arial"/>
                <a:cs typeface="Arial"/>
              </a:rPr>
              <a:t>way</a:t>
            </a:r>
            <a:r>
              <a:rPr dirty="0" sz="27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80">
                <a:solidFill>
                  <a:srgbClr val="404040"/>
                </a:solidFill>
                <a:latin typeface="Arial"/>
                <a:cs typeface="Arial"/>
              </a:rPr>
              <a:t>too</a:t>
            </a:r>
            <a:r>
              <a:rPr dirty="0" sz="27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700" spc="40">
                <a:solidFill>
                  <a:srgbClr val="404040"/>
                </a:solidFill>
                <a:latin typeface="Arial"/>
                <a:cs typeface="Arial"/>
              </a:rPr>
              <a:t>long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7559" y="463775"/>
            <a:ext cx="7212965" cy="2011680"/>
            <a:chOff x="987559" y="463775"/>
            <a:chExt cx="7212965" cy="2011680"/>
          </a:xfrm>
        </p:grpSpPr>
        <p:sp>
          <p:nvSpPr>
            <p:cNvPr id="3" name="object 3"/>
            <p:cNvSpPr/>
            <p:nvPr/>
          </p:nvSpPr>
          <p:spPr>
            <a:xfrm>
              <a:off x="987559" y="463775"/>
              <a:ext cx="7212569" cy="7357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083814" y="947165"/>
              <a:ext cx="3019933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93340" marR="5080" indent="-2581275">
              <a:lnSpc>
                <a:spcPct val="100000"/>
              </a:lnSpc>
              <a:spcBef>
                <a:spcPts val="100"/>
              </a:spcBef>
            </a:pPr>
            <a:r>
              <a:rPr dirty="0" spc="25"/>
              <a:t>Metaphors </a:t>
            </a:r>
            <a:r>
              <a:rPr dirty="0"/>
              <a:t>in </a:t>
            </a:r>
            <a:r>
              <a:rPr dirty="0" spc="20"/>
              <a:t>the</a:t>
            </a:r>
            <a:r>
              <a:rPr dirty="0" spc="-655"/>
              <a:t> </a:t>
            </a:r>
            <a:r>
              <a:rPr dirty="0" spc="-25"/>
              <a:t>design  </a:t>
            </a:r>
            <a:r>
              <a:rPr dirty="0" spc="-120"/>
              <a:t>sense..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763" y="6355340"/>
            <a:ext cx="147955" cy="1936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709" y="6481070"/>
            <a:ext cx="5440680" cy="1936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000" spc="45">
                <a:solidFill>
                  <a:srgbClr val="747678"/>
                </a:solidFill>
                <a:latin typeface="Arial"/>
                <a:cs typeface="Arial"/>
              </a:rPr>
              <a:t>©</a:t>
            </a:r>
            <a:r>
              <a:rPr dirty="0" sz="1000" spc="-4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747678"/>
                </a:solidFill>
                <a:latin typeface="Arial"/>
                <a:cs typeface="Arial"/>
              </a:rPr>
              <a:t>Kristian</a:t>
            </a:r>
            <a:r>
              <a:rPr dirty="0" sz="1000" spc="-4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47678"/>
                </a:solidFill>
                <a:latin typeface="Arial"/>
                <a:cs typeface="Arial"/>
              </a:rPr>
              <a:t>Secor</a:t>
            </a:r>
            <a:r>
              <a:rPr dirty="0" sz="1000" spc="-7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47678"/>
                </a:solidFill>
                <a:latin typeface="Arial"/>
                <a:cs typeface="Arial"/>
              </a:rPr>
              <a:t>2018</a:t>
            </a:r>
            <a:r>
              <a:rPr dirty="0" sz="1000" spc="-3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747678"/>
                </a:solidFill>
                <a:latin typeface="Arial"/>
                <a:cs typeface="Arial"/>
              </a:rPr>
              <a:t>UC</a:t>
            </a:r>
            <a:r>
              <a:rPr dirty="0" sz="1000" spc="-4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747678"/>
                </a:solidFill>
                <a:latin typeface="Arial"/>
                <a:cs typeface="Arial"/>
              </a:rPr>
              <a:t>San</a:t>
            </a:r>
            <a:r>
              <a:rPr dirty="0" sz="1000" spc="-4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47678"/>
                </a:solidFill>
                <a:latin typeface="Arial"/>
                <a:cs typeface="Arial"/>
              </a:rPr>
              <a:t>Diego</a:t>
            </a:r>
            <a:r>
              <a:rPr dirty="0" sz="1000" spc="-5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747678"/>
                </a:solidFill>
                <a:latin typeface="Arial"/>
                <a:cs typeface="Arial"/>
              </a:rPr>
              <a:t>Extension</a:t>
            </a:r>
            <a:r>
              <a:rPr dirty="0" sz="1000" spc="-5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47678"/>
                </a:solidFill>
                <a:latin typeface="Arial"/>
                <a:cs typeface="Arial"/>
              </a:rPr>
              <a:t>Online</a:t>
            </a:r>
            <a:r>
              <a:rPr dirty="0" sz="1000" spc="-5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747678"/>
                </a:solidFill>
                <a:latin typeface="Arial"/>
                <a:cs typeface="Arial"/>
              </a:rPr>
              <a:t>Learning</a:t>
            </a:r>
            <a:r>
              <a:rPr dirty="0" sz="1000" spc="-6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747678"/>
                </a:solidFill>
                <a:latin typeface="Arial"/>
                <a:cs typeface="Arial"/>
              </a:rPr>
              <a:t>Course:</a:t>
            </a:r>
            <a:r>
              <a:rPr dirty="0" sz="1000" spc="-4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747678"/>
                </a:solidFill>
                <a:latin typeface="Arial"/>
                <a:cs typeface="Arial"/>
              </a:rPr>
              <a:t>User</a:t>
            </a:r>
            <a:r>
              <a:rPr dirty="0" sz="1000" spc="-5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47678"/>
                </a:solidFill>
                <a:latin typeface="Arial"/>
                <a:cs typeface="Arial"/>
              </a:rPr>
              <a:t>Experience</a:t>
            </a:r>
            <a:r>
              <a:rPr dirty="0" sz="1000" spc="-6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47678"/>
                </a:solidFill>
                <a:latin typeface="Arial"/>
                <a:cs typeface="Arial"/>
              </a:rPr>
              <a:t>Design</a:t>
            </a:r>
            <a:r>
              <a:rPr dirty="0" sz="1000" spc="-4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594" y="1611630"/>
            <a:ext cx="57327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 i="1">
                <a:latin typeface="Arial"/>
                <a:cs typeface="Arial"/>
              </a:rPr>
              <a:t>a </a:t>
            </a:r>
            <a:r>
              <a:rPr dirty="0" sz="3200" spc="-10" i="1">
                <a:latin typeface="Arial"/>
                <a:cs typeface="Arial"/>
              </a:rPr>
              <a:t>figure </a:t>
            </a:r>
            <a:r>
              <a:rPr dirty="0" sz="3200" spc="-5" i="1">
                <a:latin typeface="Arial"/>
                <a:cs typeface="Arial"/>
              </a:rPr>
              <a:t>of speech in which</a:t>
            </a:r>
            <a:r>
              <a:rPr dirty="0" sz="3200" spc="-40" i="1">
                <a:latin typeface="Arial"/>
                <a:cs typeface="Arial"/>
              </a:rPr>
              <a:t> </a:t>
            </a:r>
            <a:r>
              <a:rPr dirty="0" sz="3200" spc="-5" i="1">
                <a:latin typeface="Arial"/>
                <a:cs typeface="Arial"/>
              </a:rPr>
              <a:t>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594" y="2099310"/>
            <a:ext cx="7665720" cy="2565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>
              <a:lnSpc>
                <a:spcPct val="100000"/>
              </a:lnSpc>
              <a:spcBef>
                <a:spcPts val="95"/>
              </a:spcBef>
            </a:pPr>
            <a:r>
              <a:rPr dirty="0" sz="3200" spc="-5" i="1">
                <a:latin typeface="Arial"/>
                <a:cs typeface="Arial"/>
              </a:rPr>
              <a:t>expression is used to </a:t>
            </a:r>
            <a:r>
              <a:rPr dirty="0" sz="3200" spc="-10" i="1">
                <a:latin typeface="Arial"/>
                <a:cs typeface="Arial"/>
              </a:rPr>
              <a:t>refer </a:t>
            </a:r>
            <a:r>
              <a:rPr dirty="0" sz="3200" spc="-5" i="1">
                <a:latin typeface="Arial"/>
                <a:cs typeface="Arial"/>
              </a:rPr>
              <a:t>to </a:t>
            </a:r>
            <a:r>
              <a:rPr dirty="0" sz="3200" spc="-10" i="1">
                <a:latin typeface="Arial"/>
                <a:cs typeface="Arial"/>
              </a:rPr>
              <a:t>something  that </a:t>
            </a:r>
            <a:r>
              <a:rPr dirty="0" sz="3200" spc="-5" i="1">
                <a:latin typeface="Arial"/>
                <a:cs typeface="Arial"/>
              </a:rPr>
              <a:t>it </a:t>
            </a:r>
            <a:r>
              <a:rPr dirty="0" sz="3200" spc="-10" i="1">
                <a:latin typeface="Arial"/>
                <a:cs typeface="Arial"/>
              </a:rPr>
              <a:t>does not literally denote </a:t>
            </a:r>
            <a:r>
              <a:rPr dirty="0" sz="3200" spc="-5" i="1">
                <a:latin typeface="Arial"/>
                <a:cs typeface="Arial"/>
              </a:rPr>
              <a:t>in </a:t>
            </a:r>
            <a:r>
              <a:rPr dirty="0" sz="3200" spc="-10" i="1">
                <a:latin typeface="Arial"/>
                <a:cs typeface="Arial"/>
              </a:rPr>
              <a:t>order</a:t>
            </a:r>
            <a:r>
              <a:rPr dirty="0" sz="3200" spc="-130" i="1">
                <a:latin typeface="Arial"/>
                <a:cs typeface="Arial"/>
              </a:rPr>
              <a:t> </a:t>
            </a:r>
            <a:r>
              <a:rPr dirty="0" sz="3200" spc="-5" i="1">
                <a:latin typeface="Arial"/>
                <a:cs typeface="Arial"/>
              </a:rPr>
              <a:t>to  suggest a</a:t>
            </a:r>
            <a:r>
              <a:rPr dirty="0" sz="3200" spc="-80" i="1">
                <a:latin typeface="Arial"/>
                <a:cs typeface="Arial"/>
              </a:rPr>
              <a:t> </a:t>
            </a:r>
            <a:r>
              <a:rPr dirty="0" sz="3200" spc="-5" i="1">
                <a:latin typeface="Arial"/>
                <a:cs typeface="Arial"/>
              </a:rPr>
              <a:t>similarity</a:t>
            </a:r>
            <a:endParaRPr sz="3200">
              <a:latin typeface="Arial"/>
              <a:cs typeface="Arial"/>
            </a:endParaRPr>
          </a:p>
          <a:p>
            <a:pPr algn="just" marL="355600" marR="154940" indent="-342900">
              <a:lnSpc>
                <a:spcPct val="100000"/>
              </a:lnSpc>
              <a:spcBef>
                <a:spcPts val="8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It </a:t>
            </a:r>
            <a:r>
              <a:rPr dirty="0" sz="3200" spc="-10">
                <a:latin typeface="Arial"/>
                <a:cs typeface="Arial"/>
              </a:rPr>
              <a:t>goes back </a:t>
            </a:r>
            <a:r>
              <a:rPr dirty="0" sz="3200" spc="-5">
                <a:latin typeface="Arial"/>
                <a:cs typeface="Arial"/>
              </a:rPr>
              <a:t>to the </a:t>
            </a:r>
            <a:r>
              <a:rPr dirty="0" sz="3200" spc="-10">
                <a:latin typeface="Arial"/>
                <a:cs typeface="Arial"/>
              </a:rPr>
              <a:t>all important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concept  </a:t>
            </a:r>
            <a:r>
              <a:rPr dirty="0" sz="3200" spc="-10">
                <a:latin typeface="Arial"/>
                <a:cs typeface="Arial"/>
              </a:rPr>
              <a:t>"Recognition not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recall".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352" y="181394"/>
            <a:ext cx="7458709" cy="1136650"/>
            <a:chOff x="731352" y="181394"/>
            <a:chExt cx="7458709" cy="1136650"/>
          </a:xfrm>
        </p:grpSpPr>
        <p:sp>
          <p:nvSpPr>
            <p:cNvPr id="3" name="object 3"/>
            <p:cNvSpPr/>
            <p:nvPr/>
          </p:nvSpPr>
          <p:spPr>
            <a:xfrm>
              <a:off x="731352" y="437046"/>
              <a:ext cx="2170638" cy="5681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65653" y="181394"/>
              <a:ext cx="899363" cy="1136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85871" y="181394"/>
              <a:ext cx="1652904" cy="11362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84675" y="181394"/>
              <a:ext cx="3807968" cy="1136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121651" y="181394"/>
              <a:ext cx="1067803" cy="11362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2883" y="314198"/>
            <a:ext cx="714819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35"/>
              <a:t>Lingscars, </a:t>
            </a:r>
            <a:r>
              <a:rPr dirty="0" sz="4000" spc="-30"/>
              <a:t>Frys </a:t>
            </a:r>
            <a:r>
              <a:rPr dirty="0" sz="4000" spc="-40"/>
              <a:t>Electronics, </a:t>
            </a:r>
            <a:r>
              <a:rPr dirty="0" sz="4000" spc="20"/>
              <a:t>et</a:t>
            </a:r>
            <a:r>
              <a:rPr dirty="0" sz="4000" spc="-595"/>
              <a:t> </a:t>
            </a:r>
            <a:r>
              <a:rPr dirty="0" sz="4000" spc="-30"/>
              <a:t>al</a:t>
            </a:r>
            <a:endParaRPr sz="4000"/>
          </a:p>
        </p:txBody>
      </p:sp>
      <p:sp>
        <p:nvSpPr>
          <p:cNvPr id="9" name="object 9"/>
          <p:cNvSpPr/>
          <p:nvPr/>
        </p:nvSpPr>
        <p:spPr>
          <a:xfrm>
            <a:off x="1059180" y="1055369"/>
            <a:ext cx="6460998" cy="5119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3140" marR="5080" indent="-225044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 </a:t>
            </a:r>
            <a:r>
              <a:rPr dirty="0" spc="10"/>
              <a:t>Kristian</a:t>
            </a:r>
            <a:r>
              <a:rPr dirty="0" spc="-210"/>
              <a:t> </a:t>
            </a:r>
            <a:r>
              <a:rPr dirty="0" spc="-10"/>
              <a:t>Secor </a:t>
            </a:r>
            <a:r>
              <a:rPr dirty="0"/>
              <a:t>2018 </a:t>
            </a:r>
            <a:r>
              <a:rPr dirty="0" spc="-75"/>
              <a:t>UC </a:t>
            </a:r>
            <a:r>
              <a:rPr dirty="0" spc="-20"/>
              <a:t>San </a:t>
            </a:r>
            <a:r>
              <a:rPr dirty="0" spc="-15"/>
              <a:t>Diego </a:t>
            </a:r>
            <a:r>
              <a:rPr dirty="0" spc="-5"/>
              <a:t>Extension </a:t>
            </a:r>
            <a:r>
              <a:rPr dirty="0" spc="-15"/>
              <a:t>Online </a:t>
            </a:r>
            <a:r>
              <a:rPr dirty="0" spc="-5"/>
              <a:t>Learning </a:t>
            </a:r>
            <a:r>
              <a:rPr dirty="0" spc="-20"/>
              <a:t>Course: User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20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2226" y="492073"/>
            <a:ext cx="2978803" cy="707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8402" y="305815"/>
            <a:ext cx="297243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Summary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3140" marR="5080" indent="-225044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 </a:t>
            </a:r>
            <a:r>
              <a:rPr dirty="0" spc="10"/>
              <a:t>Kristian</a:t>
            </a:r>
            <a:r>
              <a:rPr dirty="0" spc="-210"/>
              <a:t> </a:t>
            </a:r>
            <a:r>
              <a:rPr dirty="0" spc="-10"/>
              <a:t>Secor </a:t>
            </a:r>
            <a:r>
              <a:rPr dirty="0"/>
              <a:t>2018 </a:t>
            </a:r>
            <a:r>
              <a:rPr dirty="0" spc="-75"/>
              <a:t>UC </a:t>
            </a:r>
            <a:r>
              <a:rPr dirty="0" spc="-20"/>
              <a:t>San </a:t>
            </a:r>
            <a:r>
              <a:rPr dirty="0" spc="-15"/>
              <a:t>Diego </a:t>
            </a:r>
            <a:r>
              <a:rPr dirty="0" spc="-5"/>
              <a:t>Extension </a:t>
            </a:r>
            <a:r>
              <a:rPr dirty="0" spc="-15"/>
              <a:t>Online </a:t>
            </a:r>
            <a:r>
              <a:rPr dirty="0" spc="-5"/>
              <a:t>Learning </a:t>
            </a:r>
            <a:r>
              <a:rPr dirty="0" spc="-20"/>
              <a:t>Course: User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pc="5"/>
              <a:t>20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88594" y="1509458"/>
            <a:ext cx="3061335" cy="238315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So </a:t>
            </a:r>
            <a:r>
              <a:rPr dirty="0" sz="3200" spc="-10">
                <a:latin typeface="Arial"/>
                <a:cs typeface="Arial"/>
              </a:rPr>
              <a:t>this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week…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10">
                <a:latin typeface="Arial"/>
                <a:cs typeface="Arial"/>
              </a:rPr>
              <a:t>Metaphors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10">
                <a:latin typeface="Arial"/>
                <a:cs typeface="Arial"/>
              </a:rPr>
              <a:t>Organization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Navigation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7699" y="463775"/>
            <a:ext cx="5758180" cy="2011680"/>
            <a:chOff x="1857699" y="463775"/>
            <a:chExt cx="5758180" cy="2011680"/>
          </a:xfrm>
        </p:grpSpPr>
        <p:sp>
          <p:nvSpPr>
            <p:cNvPr id="3" name="object 3"/>
            <p:cNvSpPr/>
            <p:nvPr/>
          </p:nvSpPr>
          <p:spPr>
            <a:xfrm>
              <a:off x="1857699" y="463775"/>
              <a:ext cx="5757897" cy="7357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624328" y="947165"/>
              <a:ext cx="4167504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33600" marR="5080" indent="-1251585">
              <a:lnSpc>
                <a:spcPct val="100000"/>
              </a:lnSpc>
              <a:spcBef>
                <a:spcPts val="100"/>
              </a:spcBef>
            </a:pPr>
            <a:r>
              <a:rPr dirty="0" spc="25"/>
              <a:t>Metaphors </a:t>
            </a:r>
            <a:r>
              <a:rPr dirty="0" spc="100"/>
              <a:t>for</a:t>
            </a:r>
            <a:r>
              <a:rPr dirty="0" spc="-480"/>
              <a:t> </a:t>
            </a:r>
            <a:r>
              <a:rPr dirty="0" spc="-35"/>
              <a:t>user  </a:t>
            </a:r>
            <a:r>
              <a:rPr dirty="0" spc="-85"/>
              <a:t>experience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763" y="6355340"/>
            <a:ext cx="147955" cy="1936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709" y="6481070"/>
            <a:ext cx="5440680" cy="1936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000" spc="45">
                <a:solidFill>
                  <a:srgbClr val="747678"/>
                </a:solidFill>
                <a:latin typeface="Arial"/>
                <a:cs typeface="Arial"/>
              </a:rPr>
              <a:t>©</a:t>
            </a:r>
            <a:r>
              <a:rPr dirty="0" sz="1000" spc="-4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747678"/>
                </a:solidFill>
                <a:latin typeface="Arial"/>
                <a:cs typeface="Arial"/>
              </a:rPr>
              <a:t>Kristian</a:t>
            </a:r>
            <a:r>
              <a:rPr dirty="0" sz="1000" spc="-4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47678"/>
                </a:solidFill>
                <a:latin typeface="Arial"/>
                <a:cs typeface="Arial"/>
              </a:rPr>
              <a:t>Secor</a:t>
            </a:r>
            <a:r>
              <a:rPr dirty="0" sz="1000" spc="-7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47678"/>
                </a:solidFill>
                <a:latin typeface="Arial"/>
                <a:cs typeface="Arial"/>
              </a:rPr>
              <a:t>2018</a:t>
            </a:r>
            <a:r>
              <a:rPr dirty="0" sz="1000" spc="-3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747678"/>
                </a:solidFill>
                <a:latin typeface="Arial"/>
                <a:cs typeface="Arial"/>
              </a:rPr>
              <a:t>UC</a:t>
            </a:r>
            <a:r>
              <a:rPr dirty="0" sz="1000" spc="-4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747678"/>
                </a:solidFill>
                <a:latin typeface="Arial"/>
                <a:cs typeface="Arial"/>
              </a:rPr>
              <a:t>San</a:t>
            </a:r>
            <a:r>
              <a:rPr dirty="0" sz="1000" spc="-4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47678"/>
                </a:solidFill>
                <a:latin typeface="Arial"/>
                <a:cs typeface="Arial"/>
              </a:rPr>
              <a:t>Diego</a:t>
            </a:r>
            <a:r>
              <a:rPr dirty="0" sz="1000" spc="-5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747678"/>
                </a:solidFill>
                <a:latin typeface="Arial"/>
                <a:cs typeface="Arial"/>
              </a:rPr>
              <a:t>Extension</a:t>
            </a:r>
            <a:r>
              <a:rPr dirty="0" sz="1000" spc="-5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47678"/>
                </a:solidFill>
                <a:latin typeface="Arial"/>
                <a:cs typeface="Arial"/>
              </a:rPr>
              <a:t>Online</a:t>
            </a:r>
            <a:r>
              <a:rPr dirty="0" sz="1000" spc="-5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747678"/>
                </a:solidFill>
                <a:latin typeface="Arial"/>
                <a:cs typeface="Arial"/>
              </a:rPr>
              <a:t>Learning</a:t>
            </a:r>
            <a:r>
              <a:rPr dirty="0" sz="1000" spc="-6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747678"/>
                </a:solidFill>
                <a:latin typeface="Arial"/>
                <a:cs typeface="Arial"/>
              </a:rPr>
              <a:t>Course:</a:t>
            </a:r>
            <a:r>
              <a:rPr dirty="0" sz="1000" spc="-4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747678"/>
                </a:solidFill>
                <a:latin typeface="Arial"/>
                <a:cs typeface="Arial"/>
              </a:rPr>
              <a:t>User</a:t>
            </a:r>
            <a:r>
              <a:rPr dirty="0" sz="1000" spc="-5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47678"/>
                </a:solidFill>
                <a:latin typeface="Arial"/>
                <a:cs typeface="Arial"/>
              </a:rPr>
              <a:t>Experience</a:t>
            </a:r>
            <a:r>
              <a:rPr dirty="0" sz="1000" spc="-65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47678"/>
                </a:solidFill>
                <a:latin typeface="Arial"/>
                <a:cs typeface="Arial"/>
              </a:rPr>
              <a:t>Design</a:t>
            </a:r>
            <a:r>
              <a:rPr dirty="0" sz="1000" spc="-40">
                <a:solidFill>
                  <a:srgbClr val="747678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594" y="1611376"/>
            <a:ext cx="318262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10">
                <a:latin typeface="Arial"/>
                <a:cs typeface="Arial"/>
              </a:rPr>
              <a:t>Many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Reasons: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594" y="2099259"/>
            <a:ext cx="6094095" cy="297180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The abstract becomes</a:t>
            </a:r>
            <a:r>
              <a:rPr dirty="0" sz="3200" spc="-18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concrete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The </a:t>
            </a:r>
            <a:r>
              <a:rPr dirty="0" sz="3200" spc="-10">
                <a:latin typeface="Arial"/>
                <a:cs typeface="Arial"/>
              </a:rPr>
              <a:t>unfamiliar becomes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familiar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10">
                <a:latin typeface="Arial"/>
                <a:cs typeface="Arial"/>
              </a:rPr>
              <a:t>Emotions </a:t>
            </a:r>
            <a:r>
              <a:rPr dirty="0" sz="3200" spc="-5">
                <a:latin typeface="Arial"/>
                <a:cs typeface="Arial"/>
              </a:rPr>
              <a:t>can </a:t>
            </a:r>
            <a:r>
              <a:rPr dirty="0" sz="3200" spc="-10">
                <a:latin typeface="Arial"/>
                <a:cs typeface="Arial"/>
              </a:rPr>
              <a:t>be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 spc="-15">
                <a:latin typeface="Arial"/>
                <a:cs typeface="Arial"/>
              </a:rPr>
              <a:t>triggered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10">
                <a:latin typeface="Arial"/>
                <a:cs typeface="Arial"/>
              </a:rPr>
              <a:t>Metaphors </a:t>
            </a:r>
            <a:r>
              <a:rPr dirty="0" sz="3200" spc="-5">
                <a:latin typeface="Arial"/>
                <a:cs typeface="Arial"/>
              </a:rPr>
              <a:t>can </a:t>
            </a:r>
            <a:r>
              <a:rPr dirty="0" sz="3200" spc="-10">
                <a:latin typeface="Arial"/>
                <a:cs typeface="Arial"/>
              </a:rPr>
              <a:t>draw</a:t>
            </a:r>
            <a:r>
              <a:rPr dirty="0" sz="3200" spc="-114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attention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10">
                <a:latin typeface="Arial"/>
                <a:cs typeface="Arial"/>
              </a:rPr>
              <a:t>Metaphors </a:t>
            </a:r>
            <a:r>
              <a:rPr dirty="0" sz="3200" spc="-5">
                <a:latin typeface="Arial"/>
                <a:cs typeface="Arial"/>
              </a:rPr>
              <a:t>can </a:t>
            </a:r>
            <a:r>
              <a:rPr dirty="0" sz="3200" spc="-10">
                <a:latin typeface="Arial"/>
                <a:cs typeface="Arial"/>
              </a:rPr>
              <a:t>trigger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action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3592" y="124205"/>
            <a:ext cx="4652010" cy="1528445"/>
            <a:chOff x="843592" y="124205"/>
            <a:chExt cx="4652010" cy="1528445"/>
          </a:xfrm>
        </p:grpSpPr>
        <p:sp>
          <p:nvSpPr>
            <p:cNvPr id="3" name="object 3"/>
            <p:cNvSpPr/>
            <p:nvPr/>
          </p:nvSpPr>
          <p:spPr>
            <a:xfrm>
              <a:off x="843592" y="463775"/>
              <a:ext cx="1168609" cy="622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12213" y="124205"/>
              <a:ext cx="3782822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5886" y="305815"/>
            <a:ext cx="4192904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The</a:t>
            </a:r>
            <a:r>
              <a:rPr dirty="0" spc="-365"/>
              <a:t> </a:t>
            </a:r>
            <a:r>
              <a:rPr dirty="0" spc="-95"/>
              <a:t>Concrete: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594" y="1611630"/>
            <a:ext cx="52203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How are </a:t>
            </a:r>
            <a:r>
              <a:rPr dirty="0" sz="3200" spc="-10">
                <a:latin typeface="Arial"/>
                <a:cs typeface="Arial"/>
              </a:rPr>
              <a:t>these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metaphors?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7745" y="2362200"/>
            <a:ext cx="5537454" cy="3322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763" y="6355340"/>
            <a:ext cx="147955" cy="1936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2218" y="124205"/>
            <a:ext cx="6202680" cy="1528445"/>
            <a:chOff x="482218" y="124205"/>
            <a:chExt cx="6202680" cy="1528445"/>
          </a:xfrm>
        </p:grpSpPr>
        <p:sp>
          <p:nvSpPr>
            <p:cNvPr id="3" name="object 3"/>
            <p:cNvSpPr/>
            <p:nvPr/>
          </p:nvSpPr>
          <p:spPr>
            <a:xfrm>
              <a:off x="482218" y="463775"/>
              <a:ext cx="2978405" cy="7357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87445" y="124205"/>
              <a:ext cx="3497072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9166" y="305815"/>
            <a:ext cx="581279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Becoming</a:t>
            </a:r>
            <a:r>
              <a:rPr dirty="0" spc="-340"/>
              <a:t> </a:t>
            </a:r>
            <a:r>
              <a:rPr dirty="0" spc="-40"/>
              <a:t>Familiar: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594" y="1611630"/>
            <a:ext cx="7292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Graphic Designers know </a:t>
            </a:r>
            <a:r>
              <a:rPr dirty="0" sz="3200" spc="-10">
                <a:latin typeface="Arial"/>
                <a:cs typeface="Arial"/>
              </a:rPr>
              <a:t>this all to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well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6400" y="2667000"/>
            <a:ext cx="5372100" cy="2668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763" y="6355340"/>
            <a:ext cx="147955" cy="1936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8182" y="463775"/>
            <a:ext cx="3969385" cy="2011680"/>
            <a:chOff x="1328182" y="463775"/>
            <a:chExt cx="3969385" cy="2011680"/>
          </a:xfrm>
        </p:grpSpPr>
        <p:sp>
          <p:nvSpPr>
            <p:cNvPr id="3" name="object 3"/>
            <p:cNvSpPr/>
            <p:nvPr/>
          </p:nvSpPr>
          <p:spPr>
            <a:xfrm>
              <a:off x="1328182" y="463775"/>
              <a:ext cx="3968948" cy="622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03654" y="947165"/>
              <a:ext cx="2990215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2860" y="305815"/>
            <a:ext cx="4024629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73455" marR="5080" indent="-961390">
              <a:lnSpc>
                <a:spcPct val="100000"/>
              </a:lnSpc>
              <a:spcBef>
                <a:spcPts val="100"/>
              </a:spcBef>
            </a:pPr>
            <a:r>
              <a:rPr dirty="0" spc="15"/>
              <a:t>Emotions</a:t>
            </a:r>
            <a:r>
              <a:rPr dirty="0" spc="-295"/>
              <a:t> </a:t>
            </a:r>
            <a:r>
              <a:rPr dirty="0" spc="-95"/>
              <a:t>are  </a:t>
            </a:r>
            <a:r>
              <a:rPr dirty="0" spc="-25"/>
              <a:t>stirred:</a:t>
            </a:r>
          </a:p>
        </p:txBody>
      </p:sp>
      <p:sp>
        <p:nvSpPr>
          <p:cNvPr id="6" name="object 6"/>
          <p:cNvSpPr/>
          <p:nvPr/>
        </p:nvSpPr>
        <p:spPr>
          <a:xfrm>
            <a:off x="4953000" y="1600200"/>
            <a:ext cx="3043428" cy="457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9200" y="1600200"/>
            <a:ext cx="2943605" cy="449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763" y="6355340"/>
            <a:ext cx="147955" cy="1936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251" y="124205"/>
            <a:ext cx="6060440" cy="1528445"/>
            <a:chOff x="311251" y="124205"/>
            <a:chExt cx="6060440" cy="1528445"/>
          </a:xfrm>
        </p:grpSpPr>
        <p:sp>
          <p:nvSpPr>
            <p:cNvPr id="3" name="object 3"/>
            <p:cNvSpPr/>
            <p:nvPr/>
          </p:nvSpPr>
          <p:spPr>
            <a:xfrm>
              <a:off x="311251" y="463775"/>
              <a:ext cx="2744673" cy="622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67584" y="124205"/>
              <a:ext cx="1415161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30523" y="124205"/>
              <a:ext cx="2940685" cy="1528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147" y="305815"/>
            <a:ext cx="564261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"/>
              <a:t>Attention </a:t>
            </a:r>
            <a:r>
              <a:rPr dirty="0" spc="35"/>
              <a:t>is</a:t>
            </a:r>
            <a:r>
              <a:rPr dirty="0" spc="-620"/>
              <a:t> </a:t>
            </a:r>
            <a:r>
              <a:rPr dirty="0" spc="-40"/>
              <a:t>drawn:</a:t>
            </a:r>
          </a:p>
        </p:txBody>
      </p:sp>
      <p:sp>
        <p:nvSpPr>
          <p:cNvPr id="7" name="object 7"/>
          <p:cNvSpPr/>
          <p:nvPr/>
        </p:nvSpPr>
        <p:spPr>
          <a:xfrm>
            <a:off x="1257300" y="1600200"/>
            <a:ext cx="6629400" cy="441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763" y="6355340"/>
            <a:ext cx="147955" cy="1936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755" y="124205"/>
            <a:ext cx="5372735" cy="1528445"/>
            <a:chOff x="483755" y="124205"/>
            <a:chExt cx="5372735" cy="1528445"/>
          </a:xfrm>
        </p:grpSpPr>
        <p:sp>
          <p:nvSpPr>
            <p:cNvPr id="3" name="object 3"/>
            <p:cNvSpPr/>
            <p:nvPr/>
          </p:nvSpPr>
          <p:spPr>
            <a:xfrm>
              <a:off x="483755" y="463775"/>
              <a:ext cx="2625860" cy="622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808732" y="124205"/>
              <a:ext cx="2901822" cy="152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99838" y="124205"/>
              <a:ext cx="1056144" cy="1528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5713" y="305815"/>
            <a:ext cx="491553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5"/>
              <a:t>Action is</a:t>
            </a:r>
            <a:r>
              <a:rPr dirty="0" spc="-650"/>
              <a:t> </a:t>
            </a:r>
            <a:r>
              <a:rPr dirty="0" spc="-40"/>
              <a:t>invited:</a:t>
            </a:r>
          </a:p>
        </p:txBody>
      </p:sp>
      <p:sp>
        <p:nvSpPr>
          <p:cNvPr id="7" name="object 7"/>
          <p:cNvSpPr/>
          <p:nvPr/>
        </p:nvSpPr>
        <p:spPr>
          <a:xfrm>
            <a:off x="2438400" y="2286000"/>
            <a:ext cx="3333750" cy="31341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763" y="6355340"/>
            <a:ext cx="147955" cy="1936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8354" y="492073"/>
            <a:ext cx="1796013" cy="594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2311" y="305815"/>
            <a:ext cx="182372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85"/>
              <a:t>On</a:t>
            </a:r>
            <a:r>
              <a:rPr dirty="0" spc="-275"/>
              <a:t> </a:t>
            </a:r>
            <a:r>
              <a:rPr dirty="0" spc="-55"/>
              <a:t>To</a:t>
            </a:r>
          </a:p>
        </p:txBody>
      </p:sp>
      <p:sp>
        <p:nvSpPr>
          <p:cNvPr id="4" name="object 4"/>
          <p:cNvSpPr/>
          <p:nvPr/>
        </p:nvSpPr>
        <p:spPr>
          <a:xfrm>
            <a:off x="774191" y="947166"/>
            <a:ext cx="4743577" cy="1528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24280" y="1128522"/>
            <a:ext cx="3859529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40">
                <a:solidFill>
                  <a:srgbClr val="232852"/>
                </a:solidFill>
                <a:latin typeface="Arial"/>
                <a:cs typeface="Arial"/>
              </a:rPr>
              <a:t>Organization</a:t>
            </a:r>
            <a:endParaRPr sz="5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2262505" marR="5080" indent="-2235200">
              <a:lnSpc>
                <a:spcPct val="100000"/>
              </a:lnSpc>
              <a:spcBef>
                <a:spcPts val="150"/>
              </a:spcBef>
            </a:pPr>
            <a:r>
              <a:rPr dirty="0" spc="45"/>
              <a:t>©</a:t>
            </a:r>
            <a:r>
              <a:rPr dirty="0" spc="-40"/>
              <a:t> </a:t>
            </a:r>
            <a:r>
              <a:rPr dirty="0" spc="10"/>
              <a:t>Kristian</a:t>
            </a:r>
            <a:r>
              <a:rPr dirty="0" spc="-45"/>
              <a:t> </a:t>
            </a:r>
            <a:r>
              <a:rPr dirty="0" spc="-10"/>
              <a:t>Secor</a:t>
            </a:r>
            <a:r>
              <a:rPr dirty="0" spc="-70"/>
              <a:t> </a:t>
            </a:r>
            <a:r>
              <a:rPr dirty="0"/>
              <a:t>2018</a:t>
            </a:r>
            <a:r>
              <a:rPr dirty="0" spc="-35"/>
              <a:t> </a:t>
            </a:r>
            <a:r>
              <a:rPr dirty="0" spc="-75"/>
              <a:t>UC</a:t>
            </a:r>
            <a:r>
              <a:rPr dirty="0" spc="-40"/>
              <a:t> </a:t>
            </a:r>
            <a:r>
              <a:rPr dirty="0" spc="-20"/>
              <a:t>San</a:t>
            </a:r>
            <a:r>
              <a:rPr dirty="0" spc="-45"/>
              <a:t> </a:t>
            </a:r>
            <a:r>
              <a:rPr dirty="0" spc="-15"/>
              <a:t>Diego</a:t>
            </a:r>
            <a:r>
              <a:rPr dirty="0" spc="-50"/>
              <a:t> </a:t>
            </a:r>
            <a:r>
              <a:rPr dirty="0" spc="-5"/>
              <a:t>Extension</a:t>
            </a:r>
            <a:r>
              <a:rPr dirty="0" spc="-55"/>
              <a:t> </a:t>
            </a:r>
            <a:r>
              <a:rPr dirty="0" spc="-15"/>
              <a:t>Online</a:t>
            </a:r>
            <a:r>
              <a:rPr dirty="0" spc="-55"/>
              <a:t> </a:t>
            </a:r>
            <a:r>
              <a:rPr dirty="0" spc="-5"/>
              <a:t>Learning</a:t>
            </a:r>
            <a:r>
              <a:rPr dirty="0" spc="-65"/>
              <a:t> </a:t>
            </a:r>
            <a:r>
              <a:rPr dirty="0" spc="-20"/>
              <a:t>Course:</a:t>
            </a:r>
            <a:r>
              <a:rPr dirty="0" spc="-45"/>
              <a:t> </a:t>
            </a:r>
            <a:r>
              <a:rPr dirty="0" spc="-20"/>
              <a:t>User</a:t>
            </a:r>
            <a:r>
              <a:rPr dirty="0" spc="-50"/>
              <a:t> </a:t>
            </a:r>
            <a:r>
              <a:rPr dirty="0" spc="-15"/>
              <a:t>Experience  </a:t>
            </a:r>
            <a:r>
              <a:rPr dirty="0" spc="-10"/>
              <a:t>Design</a:t>
            </a:r>
            <a:r>
              <a:rPr dirty="0" spc="-35"/>
              <a:t> </a:t>
            </a:r>
            <a:r>
              <a:rPr dirty="0" spc="5"/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763" y="6355340"/>
            <a:ext cx="147955" cy="1936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z="1000" spc="5">
                <a:solidFill>
                  <a:srgbClr val="747678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pc="-10"/>
              <a:t>Organization </a:t>
            </a:r>
            <a:r>
              <a:rPr dirty="0" spc="-5"/>
              <a:t>is as </a:t>
            </a:r>
            <a:r>
              <a:rPr dirty="0" spc="-10"/>
              <a:t>important </a:t>
            </a:r>
            <a:r>
              <a:rPr dirty="0" spc="-15"/>
              <a:t>as</a:t>
            </a:r>
            <a:r>
              <a:rPr dirty="0" spc="-114"/>
              <a:t> </a:t>
            </a:r>
            <a:r>
              <a:rPr dirty="0" spc="-10"/>
              <a:t>our  </a:t>
            </a:r>
            <a:r>
              <a:rPr dirty="0" spc="-5"/>
              <a:t>message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pc="-10"/>
              <a:t>Remember </a:t>
            </a:r>
            <a:r>
              <a:rPr dirty="0" spc="-5"/>
              <a:t>Fitts’</a:t>
            </a:r>
            <a:r>
              <a:rPr dirty="0" spc="-190"/>
              <a:t> </a:t>
            </a:r>
            <a:r>
              <a:rPr dirty="0" spc="-15"/>
              <a:t>Law?</a:t>
            </a: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pc="-10"/>
              <a:t>Left </a:t>
            </a:r>
            <a:r>
              <a:rPr dirty="0" spc="-5"/>
              <a:t>to</a:t>
            </a:r>
            <a:r>
              <a:rPr dirty="0" spc="-50"/>
              <a:t> </a:t>
            </a:r>
            <a:r>
              <a:rPr dirty="0" spc="-10"/>
              <a:t>Right….</a:t>
            </a: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/>
              <a:t>HCI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2C12C1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pc="-25"/>
              <a:t>Let’s </a:t>
            </a:r>
            <a:r>
              <a:rPr dirty="0" spc="-5"/>
              <a:t>take a</a:t>
            </a:r>
            <a:r>
              <a:rPr dirty="0" spc="-60"/>
              <a:t> </a:t>
            </a:r>
            <a:r>
              <a:rPr dirty="0" spc="-10"/>
              <a:t>look: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gfurman</dc:creator>
  <dc:title>Discovery Toxicology</dc:title>
  <dcterms:created xsi:type="dcterms:W3CDTF">2021-01-19T04:42:03Z</dcterms:created>
  <dcterms:modified xsi:type="dcterms:W3CDTF">2021-01-19T04:42:03Z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2021-01-19T00:00:00Z</vt:filetime>
  </property>
</Properties>
</file>