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png" ContentType="image/png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81000" y="533400"/>
            <a:ext cx="8305800" cy="5715000"/>
          </a:xfrm>
          <a:custGeom>
            <a:avLst/>
            <a:gdLst/>
            <a:ahLst/>
            <a:cxnLst/>
            <a:rect l="l" t="t" r="r" b="b"/>
            <a:pathLst>
              <a:path w="8305800" h="5715000">
                <a:moveTo>
                  <a:pt x="0" y="784478"/>
                </a:moveTo>
                <a:lnTo>
                  <a:pt x="1431" y="736696"/>
                </a:lnTo>
                <a:lnTo>
                  <a:pt x="5672" y="689670"/>
                </a:lnTo>
                <a:lnTo>
                  <a:pt x="12639" y="643483"/>
                </a:lnTo>
                <a:lnTo>
                  <a:pt x="22251" y="598216"/>
                </a:lnTo>
                <a:lnTo>
                  <a:pt x="34425" y="553952"/>
                </a:lnTo>
                <a:lnTo>
                  <a:pt x="49080" y="510772"/>
                </a:lnTo>
                <a:lnTo>
                  <a:pt x="66133" y="468759"/>
                </a:lnTo>
                <a:lnTo>
                  <a:pt x="85502" y="427996"/>
                </a:lnTo>
                <a:lnTo>
                  <a:pt x="107106" y="388563"/>
                </a:lnTo>
                <a:lnTo>
                  <a:pt x="130862" y="350544"/>
                </a:lnTo>
                <a:lnTo>
                  <a:pt x="156688" y="314020"/>
                </a:lnTo>
                <a:lnTo>
                  <a:pt x="184503" y="279073"/>
                </a:lnTo>
                <a:lnTo>
                  <a:pt x="214223" y="245786"/>
                </a:lnTo>
                <a:lnTo>
                  <a:pt x="245768" y="214240"/>
                </a:lnTo>
                <a:lnTo>
                  <a:pt x="279054" y="184518"/>
                </a:lnTo>
                <a:lnTo>
                  <a:pt x="314000" y="156703"/>
                </a:lnTo>
                <a:lnTo>
                  <a:pt x="350524" y="130875"/>
                </a:lnTo>
                <a:lnTo>
                  <a:pt x="388544" y="107117"/>
                </a:lnTo>
                <a:lnTo>
                  <a:pt x="427978" y="85511"/>
                </a:lnTo>
                <a:lnTo>
                  <a:pt x="468743" y="66140"/>
                </a:lnTo>
                <a:lnTo>
                  <a:pt x="510758" y="49085"/>
                </a:lnTo>
                <a:lnTo>
                  <a:pt x="553940" y="34429"/>
                </a:lnTo>
                <a:lnTo>
                  <a:pt x="598207" y="22253"/>
                </a:lnTo>
                <a:lnTo>
                  <a:pt x="643478" y="12640"/>
                </a:lnTo>
                <a:lnTo>
                  <a:pt x="689671" y="5672"/>
                </a:lnTo>
                <a:lnTo>
                  <a:pt x="736702" y="1431"/>
                </a:lnTo>
                <a:lnTo>
                  <a:pt x="784491" y="0"/>
                </a:lnTo>
                <a:lnTo>
                  <a:pt x="7521321" y="0"/>
                </a:lnTo>
                <a:lnTo>
                  <a:pt x="7569103" y="1431"/>
                </a:lnTo>
                <a:lnTo>
                  <a:pt x="7616129" y="5672"/>
                </a:lnTo>
                <a:lnTo>
                  <a:pt x="7662316" y="12640"/>
                </a:lnTo>
                <a:lnTo>
                  <a:pt x="7707583" y="22253"/>
                </a:lnTo>
                <a:lnTo>
                  <a:pt x="7751847" y="34429"/>
                </a:lnTo>
                <a:lnTo>
                  <a:pt x="7795027" y="49085"/>
                </a:lnTo>
                <a:lnTo>
                  <a:pt x="7837040" y="66140"/>
                </a:lnTo>
                <a:lnTo>
                  <a:pt x="7877803" y="85511"/>
                </a:lnTo>
                <a:lnTo>
                  <a:pt x="7917236" y="107117"/>
                </a:lnTo>
                <a:lnTo>
                  <a:pt x="7955255" y="130875"/>
                </a:lnTo>
                <a:lnTo>
                  <a:pt x="7991779" y="156703"/>
                </a:lnTo>
                <a:lnTo>
                  <a:pt x="8026726" y="184518"/>
                </a:lnTo>
                <a:lnTo>
                  <a:pt x="8060013" y="214240"/>
                </a:lnTo>
                <a:lnTo>
                  <a:pt x="8091559" y="245786"/>
                </a:lnTo>
                <a:lnTo>
                  <a:pt x="8121281" y="279073"/>
                </a:lnTo>
                <a:lnTo>
                  <a:pt x="8149096" y="314020"/>
                </a:lnTo>
                <a:lnTo>
                  <a:pt x="8174924" y="350544"/>
                </a:lnTo>
                <a:lnTo>
                  <a:pt x="8198682" y="388563"/>
                </a:lnTo>
                <a:lnTo>
                  <a:pt x="8220288" y="427996"/>
                </a:lnTo>
                <a:lnTo>
                  <a:pt x="8239659" y="468759"/>
                </a:lnTo>
                <a:lnTo>
                  <a:pt x="8256714" y="510772"/>
                </a:lnTo>
                <a:lnTo>
                  <a:pt x="8271370" y="553952"/>
                </a:lnTo>
                <a:lnTo>
                  <a:pt x="8283546" y="598216"/>
                </a:lnTo>
                <a:lnTo>
                  <a:pt x="8293159" y="643483"/>
                </a:lnTo>
                <a:lnTo>
                  <a:pt x="8300127" y="689670"/>
                </a:lnTo>
                <a:lnTo>
                  <a:pt x="8304368" y="736696"/>
                </a:lnTo>
                <a:lnTo>
                  <a:pt x="8305800" y="784478"/>
                </a:lnTo>
                <a:lnTo>
                  <a:pt x="8305800" y="4930521"/>
                </a:lnTo>
                <a:lnTo>
                  <a:pt x="8304368" y="4978308"/>
                </a:lnTo>
                <a:lnTo>
                  <a:pt x="8300127" y="5025338"/>
                </a:lnTo>
                <a:lnTo>
                  <a:pt x="8293159" y="5071529"/>
                </a:lnTo>
                <a:lnTo>
                  <a:pt x="8283546" y="5116799"/>
                </a:lnTo>
                <a:lnTo>
                  <a:pt x="8271370" y="5161066"/>
                </a:lnTo>
                <a:lnTo>
                  <a:pt x="8256714" y="5204247"/>
                </a:lnTo>
                <a:lnTo>
                  <a:pt x="8239659" y="5246261"/>
                </a:lnTo>
                <a:lnTo>
                  <a:pt x="8220288" y="5287026"/>
                </a:lnTo>
                <a:lnTo>
                  <a:pt x="8198682" y="5326459"/>
                </a:lnTo>
                <a:lnTo>
                  <a:pt x="8174924" y="5364478"/>
                </a:lnTo>
                <a:lnTo>
                  <a:pt x="8149096" y="5401001"/>
                </a:lnTo>
                <a:lnTo>
                  <a:pt x="8121281" y="5435947"/>
                </a:lnTo>
                <a:lnTo>
                  <a:pt x="8091559" y="5469233"/>
                </a:lnTo>
                <a:lnTo>
                  <a:pt x="8060013" y="5500777"/>
                </a:lnTo>
                <a:lnTo>
                  <a:pt x="8026726" y="5530497"/>
                </a:lnTo>
                <a:lnTo>
                  <a:pt x="7991779" y="5558311"/>
                </a:lnTo>
                <a:lnTo>
                  <a:pt x="7955255" y="5584137"/>
                </a:lnTo>
                <a:lnTo>
                  <a:pt x="7917236" y="5607893"/>
                </a:lnTo>
                <a:lnTo>
                  <a:pt x="7877803" y="5629497"/>
                </a:lnTo>
                <a:lnTo>
                  <a:pt x="7837040" y="5648866"/>
                </a:lnTo>
                <a:lnTo>
                  <a:pt x="7795027" y="5665920"/>
                </a:lnTo>
                <a:lnTo>
                  <a:pt x="7751847" y="5680574"/>
                </a:lnTo>
                <a:lnTo>
                  <a:pt x="7707583" y="5692749"/>
                </a:lnTo>
                <a:lnTo>
                  <a:pt x="7662316" y="5702360"/>
                </a:lnTo>
                <a:lnTo>
                  <a:pt x="7616129" y="5709327"/>
                </a:lnTo>
                <a:lnTo>
                  <a:pt x="7569103" y="5713568"/>
                </a:lnTo>
                <a:lnTo>
                  <a:pt x="7521321" y="5715000"/>
                </a:lnTo>
                <a:lnTo>
                  <a:pt x="784491" y="5715000"/>
                </a:lnTo>
                <a:lnTo>
                  <a:pt x="736702" y="5713568"/>
                </a:lnTo>
                <a:lnTo>
                  <a:pt x="689671" y="5709327"/>
                </a:lnTo>
                <a:lnTo>
                  <a:pt x="643478" y="5702360"/>
                </a:lnTo>
                <a:lnTo>
                  <a:pt x="598207" y="5692749"/>
                </a:lnTo>
                <a:lnTo>
                  <a:pt x="553940" y="5680574"/>
                </a:lnTo>
                <a:lnTo>
                  <a:pt x="510758" y="5665920"/>
                </a:lnTo>
                <a:lnTo>
                  <a:pt x="468743" y="5648866"/>
                </a:lnTo>
                <a:lnTo>
                  <a:pt x="427978" y="5629497"/>
                </a:lnTo>
                <a:lnTo>
                  <a:pt x="388544" y="5607893"/>
                </a:lnTo>
                <a:lnTo>
                  <a:pt x="350524" y="5584137"/>
                </a:lnTo>
                <a:lnTo>
                  <a:pt x="314000" y="5558311"/>
                </a:lnTo>
                <a:lnTo>
                  <a:pt x="279054" y="5530497"/>
                </a:lnTo>
                <a:lnTo>
                  <a:pt x="245768" y="5500777"/>
                </a:lnTo>
                <a:lnTo>
                  <a:pt x="214223" y="5469233"/>
                </a:lnTo>
                <a:lnTo>
                  <a:pt x="184503" y="5435947"/>
                </a:lnTo>
                <a:lnTo>
                  <a:pt x="156688" y="5401001"/>
                </a:lnTo>
                <a:lnTo>
                  <a:pt x="130862" y="5364478"/>
                </a:lnTo>
                <a:lnTo>
                  <a:pt x="107106" y="5326459"/>
                </a:lnTo>
                <a:lnTo>
                  <a:pt x="85502" y="5287026"/>
                </a:lnTo>
                <a:lnTo>
                  <a:pt x="66133" y="5246261"/>
                </a:lnTo>
                <a:lnTo>
                  <a:pt x="49080" y="5204247"/>
                </a:lnTo>
                <a:lnTo>
                  <a:pt x="34425" y="5161066"/>
                </a:lnTo>
                <a:lnTo>
                  <a:pt x="22251" y="5116799"/>
                </a:lnTo>
                <a:lnTo>
                  <a:pt x="12639" y="5071529"/>
                </a:lnTo>
                <a:lnTo>
                  <a:pt x="5672" y="5025338"/>
                </a:lnTo>
                <a:lnTo>
                  <a:pt x="1431" y="4978308"/>
                </a:lnTo>
                <a:lnTo>
                  <a:pt x="0" y="4930521"/>
                </a:lnTo>
                <a:lnTo>
                  <a:pt x="0" y="784478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151129"/>
            <a:ext cx="8534400" cy="1220470"/>
          </a:xfrm>
          <a:custGeom>
            <a:avLst/>
            <a:gdLst/>
            <a:ahLst/>
            <a:cxnLst/>
            <a:rect l="l" t="t" r="r" b="b"/>
            <a:pathLst>
              <a:path w="8534400" h="1220470">
                <a:moveTo>
                  <a:pt x="7924800" y="0"/>
                </a:moveTo>
                <a:lnTo>
                  <a:pt x="0" y="1270"/>
                </a:lnTo>
                <a:lnTo>
                  <a:pt x="0" y="1220470"/>
                </a:lnTo>
                <a:lnTo>
                  <a:pt x="7923530" y="1220470"/>
                </a:lnTo>
                <a:lnTo>
                  <a:pt x="7971326" y="1218635"/>
                </a:lnTo>
                <a:lnTo>
                  <a:pt x="8018107" y="1213221"/>
                </a:lnTo>
                <a:lnTo>
                  <a:pt x="8063737" y="1204363"/>
                </a:lnTo>
                <a:lnTo>
                  <a:pt x="8108080" y="1192198"/>
                </a:lnTo>
                <a:lnTo>
                  <a:pt x="8151003" y="1176861"/>
                </a:lnTo>
                <a:lnTo>
                  <a:pt x="8192370" y="1158488"/>
                </a:lnTo>
                <a:lnTo>
                  <a:pt x="8232045" y="1137214"/>
                </a:lnTo>
                <a:lnTo>
                  <a:pt x="8269895" y="1113176"/>
                </a:lnTo>
                <a:lnTo>
                  <a:pt x="8305785" y="1086509"/>
                </a:lnTo>
                <a:lnTo>
                  <a:pt x="8339578" y="1057348"/>
                </a:lnTo>
                <a:lnTo>
                  <a:pt x="8371141" y="1025831"/>
                </a:lnTo>
                <a:lnTo>
                  <a:pt x="8400339" y="992092"/>
                </a:lnTo>
                <a:lnTo>
                  <a:pt x="8427035" y="956267"/>
                </a:lnTo>
                <a:lnTo>
                  <a:pt x="8451097" y="918492"/>
                </a:lnTo>
                <a:lnTo>
                  <a:pt x="8472388" y="878902"/>
                </a:lnTo>
                <a:lnTo>
                  <a:pt x="8490774" y="837635"/>
                </a:lnTo>
                <a:lnTo>
                  <a:pt x="8506119" y="794824"/>
                </a:lnTo>
                <a:lnTo>
                  <a:pt x="8518289" y="750607"/>
                </a:lnTo>
                <a:lnTo>
                  <a:pt x="8527149" y="705118"/>
                </a:lnTo>
                <a:lnTo>
                  <a:pt x="8532565" y="658493"/>
                </a:lnTo>
                <a:lnTo>
                  <a:pt x="8534400" y="610870"/>
                </a:lnTo>
                <a:lnTo>
                  <a:pt x="8532565" y="563097"/>
                </a:lnTo>
                <a:lnTo>
                  <a:pt x="8527151" y="516353"/>
                </a:lnTo>
                <a:lnTo>
                  <a:pt x="8518293" y="470769"/>
                </a:lnTo>
                <a:lnTo>
                  <a:pt x="8506128" y="426478"/>
                </a:lnTo>
                <a:lnTo>
                  <a:pt x="8490791" y="383613"/>
                </a:lnTo>
                <a:lnTo>
                  <a:pt x="8472418" y="342307"/>
                </a:lnTo>
                <a:lnTo>
                  <a:pt x="8451144" y="302692"/>
                </a:lnTo>
                <a:lnTo>
                  <a:pt x="8427106" y="264901"/>
                </a:lnTo>
                <a:lnTo>
                  <a:pt x="8400439" y="229068"/>
                </a:lnTo>
                <a:lnTo>
                  <a:pt x="8371278" y="195323"/>
                </a:lnTo>
                <a:lnTo>
                  <a:pt x="8339761" y="163801"/>
                </a:lnTo>
                <a:lnTo>
                  <a:pt x="8306022" y="134634"/>
                </a:lnTo>
                <a:lnTo>
                  <a:pt x="8270197" y="107954"/>
                </a:lnTo>
                <a:lnTo>
                  <a:pt x="8232422" y="83895"/>
                </a:lnTo>
                <a:lnTo>
                  <a:pt x="8192832" y="62589"/>
                </a:lnTo>
                <a:lnTo>
                  <a:pt x="8151565" y="44168"/>
                </a:lnTo>
                <a:lnTo>
                  <a:pt x="8108754" y="28767"/>
                </a:lnTo>
                <a:lnTo>
                  <a:pt x="8064537" y="16516"/>
                </a:lnTo>
                <a:lnTo>
                  <a:pt x="8019048" y="7550"/>
                </a:lnTo>
                <a:lnTo>
                  <a:pt x="7972423" y="2000"/>
                </a:lnTo>
                <a:lnTo>
                  <a:pt x="7924800" y="0"/>
                </a:lnTo>
                <a:close/>
              </a:path>
            </a:pathLst>
          </a:custGeom>
          <a:solidFill>
            <a:srgbClr val="6666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1219199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 h="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4116" y="337769"/>
            <a:ext cx="8595766" cy="66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88340" y="1621282"/>
            <a:ext cx="7767319" cy="3733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35940" y="6505237"/>
            <a:ext cx="5409565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340852" y="6520782"/>
            <a:ext cx="217170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2057400"/>
            <a:ext cx="7391400" cy="3352800"/>
          </a:xfrm>
          <a:custGeom>
            <a:avLst/>
            <a:gdLst/>
            <a:ahLst/>
            <a:cxnLst/>
            <a:rect l="l" t="t" r="r" b="b"/>
            <a:pathLst>
              <a:path w="7391400" h="3352800">
                <a:moveTo>
                  <a:pt x="0" y="558800"/>
                </a:moveTo>
                <a:lnTo>
                  <a:pt x="2051" y="510585"/>
                </a:lnTo>
                <a:lnTo>
                  <a:pt x="8092" y="463509"/>
                </a:lnTo>
                <a:lnTo>
                  <a:pt x="17957" y="417740"/>
                </a:lnTo>
                <a:lnTo>
                  <a:pt x="31477" y="373445"/>
                </a:lnTo>
                <a:lnTo>
                  <a:pt x="48483" y="330792"/>
                </a:lnTo>
                <a:lnTo>
                  <a:pt x="68810" y="289949"/>
                </a:lnTo>
                <a:lnTo>
                  <a:pt x="92288" y="251083"/>
                </a:lnTo>
                <a:lnTo>
                  <a:pt x="118751" y="214362"/>
                </a:lnTo>
                <a:lnTo>
                  <a:pt x="148029" y="179955"/>
                </a:lnTo>
                <a:lnTo>
                  <a:pt x="179957" y="148028"/>
                </a:lnTo>
                <a:lnTo>
                  <a:pt x="214365" y="118750"/>
                </a:lnTo>
                <a:lnTo>
                  <a:pt x="251086" y="92288"/>
                </a:lnTo>
                <a:lnTo>
                  <a:pt x="289953" y="68809"/>
                </a:lnTo>
                <a:lnTo>
                  <a:pt x="330797" y="48483"/>
                </a:lnTo>
                <a:lnTo>
                  <a:pt x="373451" y="31476"/>
                </a:lnTo>
                <a:lnTo>
                  <a:pt x="417748" y="17957"/>
                </a:lnTo>
                <a:lnTo>
                  <a:pt x="463518" y="8092"/>
                </a:lnTo>
                <a:lnTo>
                  <a:pt x="510596" y="2051"/>
                </a:lnTo>
                <a:lnTo>
                  <a:pt x="558812" y="0"/>
                </a:lnTo>
                <a:lnTo>
                  <a:pt x="6832600" y="0"/>
                </a:lnTo>
                <a:lnTo>
                  <a:pt x="6880814" y="2051"/>
                </a:lnTo>
                <a:lnTo>
                  <a:pt x="6927890" y="8092"/>
                </a:lnTo>
                <a:lnTo>
                  <a:pt x="6973659" y="17957"/>
                </a:lnTo>
                <a:lnTo>
                  <a:pt x="7017954" y="31476"/>
                </a:lnTo>
                <a:lnTo>
                  <a:pt x="7060607" y="48483"/>
                </a:lnTo>
                <a:lnTo>
                  <a:pt x="7101450" y="68809"/>
                </a:lnTo>
                <a:lnTo>
                  <a:pt x="7140316" y="92288"/>
                </a:lnTo>
                <a:lnTo>
                  <a:pt x="7177037" y="118750"/>
                </a:lnTo>
                <a:lnTo>
                  <a:pt x="7211444" y="148028"/>
                </a:lnTo>
                <a:lnTo>
                  <a:pt x="7243371" y="179955"/>
                </a:lnTo>
                <a:lnTo>
                  <a:pt x="7272649" y="214362"/>
                </a:lnTo>
                <a:lnTo>
                  <a:pt x="7299111" y="251083"/>
                </a:lnTo>
                <a:lnTo>
                  <a:pt x="7322590" y="289949"/>
                </a:lnTo>
                <a:lnTo>
                  <a:pt x="7342916" y="330792"/>
                </a:lnTo>
                <a:lnTo>
                  <a:pt x="7359923" y="373445"/>
                </a:lnTo>
                <a:lnTo>
                  <a:pt x="7373442" y="417740"/>
                </a:lnTo>
                <a:lnTo>
                  <a:pt x="7383307" y="463509"/>
                </a:lnTo>
                <a:lnTo>
                  <a:pt x="7389348" y="510585"/>
                </a:lnTo>
                <a:lnTo>
                  <a:pt x="7391400" y="558800"/>
                </a:lnTo>
                <a:lnTo>
                  <a:pt x="7391400" y="2794000"/>
                </a:lnTo>
                <a:lnTo>
                  <a:pt x="7389348" y="2842214"/>
                </a:lnTo>
                <a:lnTo>
                  <a:pt x="7383307" y="2889290"/>
                </a:lnTo>
                <a:lnTo>
                  <a:pt x="7373442" y="2935059"/>
                </a:lnTo>
                <a:lnTo>
                  <a:pt x="7359923" y="2979354"/>
                </a:lnTo>
                <a:lnTo>
                  <a:pt x="7342916" y="3022007"/>
                </a:lnTo>
                <a:lnTo>
                  <a:pt x="7322590" y="3062850"/>
                </a:lnTo>
                <a:lnTo>
                  <a:pt x="7299111" y="3101716"/>
                </a:lnTo>
                <a:lnTo>
                  <a:pt x="7272649" y="3138437"/>
                </a:lnTo>
                <a:lnTo>
                  <a:pt x="7243371" y="3172844"/>
                </a:lnTo>
                <a:lnTo>
                  <a:pt x="7211444" y="3204771"/>
                </a:lnTo>
                <a:lnTo>
                  <a:pt x="7177037" y="3234049"/>
                </a:lnTo>
                <a:lnTo>
                  <a:pt x="7140316" y="3260511"/>
                </a:lnTo>
                <a:lnTo>
                  <a:pt x="7101450" y="3283990"/>
                </a:lnTo>
                <a:lnTo>
                  <a:pt x="7060607" y="3304316"/>
                </a:lnTo>
                <a:lnTo>
                  <a:pt x="7017954" y="3321323"/>
                </a:lnTo>
                <a:lnTo>
                  <a:pt x="6973659" y="3334842"/>
                </a:lnTo>
                <a:lnTo>
                  <a:pt x="6927890" y="3344707"/>
                </a:lnTo>
                <a:lnTo>
                  <a:pt x="6880814" y="3350748"/>
                </a:lnTo>
                <a:lnTo>
                  <a:pt x="6832600" y="3352800"/>
                </a:lnTo>
                <a:lnTo>
                  <a:pt x="558812" y="3352800"/>
                </a:lnTo>
                <a:lnTo>
                  <a:pt x="510596" y="3350748"/>
                </a:lnTo>
                <a:lnTo>
                  <a:pt x="463518" y="3344707"/>
                </a:lnTo>
                <a:lnTo>
                  <a:pt x="417748" y="3334842"/>
                </a:lnTo>
                <a:lnTo>
                  <a:pt x="373451" y="3321323"/>
                </a:lnTo>
                <a:lnTo>
                  <a:pt x="330797" y="3304316"/>
                </a:lnTo>
                <a:lnTo>
                  <a:pt x="289953" y="3283990"/>
                </a:lnTo>
                <a:lnTo>
                  <a:pt x="251086" y="3260511"/>
                </a:lnTo>
                <a:lnTo>
                  <a:pt x="214365" y="3234049"/>
                </a:lnTo>
                <a:lnTo>
                  <a:pt x="179957" y="3204771"/>
                </a:lnTo>
                <a:lnTo>
                  <a:pt x="148029" y="3172844"/>
                </a:lnTo>
                <a:lnTo>
                  <a:pt x="118751" y="3138437"/>
                </a:lnTo>
                <a:lnTo>
                  <a:pt x="92288" y="3101716"/>
                </a:lnTo>
                <a:lnTo>
                  <a:pt x="68810" y="3062850"/>
                </a:lnTo>
                <a:lnTo>
                  <a:pt x="48483" y="3022007"/>
                </a:lnTo>
                <a:lnTo>
                  <a:pt x="31477" y="2979354"/>
                </a:lnTo>
                <a:lnTo>
                  <a:pt x="17957" y="2935059"/>
                </a:lnTo>
                <a:lnTo>
                  <a:pt x="8092" y="2889290"/>
                </a:lnTo>
                <a:lnTo>
                  <a:pt x="2051" y="2842214"/>
                </a:lnTo>
                <a:lnTo>
                  <a:pt x="0" y="2794000"/>
                </a:lnTo>
                <a:lnTo>
                  <a:pt x="0" y="558800"/>
                </a:lnTo>
                <a:close/>
              </a:path>
            </a:pathLst>
          </a:custGeom>
          <a:ln w="50800">
            <a:solidFill>
              <a:srgbClr val="A9B0B5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885825"/>
            <a:ext cx="8991600" cy="2314575"/>
            <a:chOff x="0" y="885825"/>
            <a:chExt cx="8991600" cy="2314575"/>
          </a:xfrm>
        </p:grpSpPr>
        <p:sp>
          <p:nvSpPr>
            <p:cNvPr id="4" name="object 4"/>
            <p:cNvSpPr/>
            <p:nvPr/>
          </p:nvSpPr>
          <p:spPr>
            <a:xfrm>
              <a:off x="228600" y="914400"/>
              <a:ext cx="7162800" cy="990600"/>
            </a:xfrm>
            <a:custGeom>
              <a:avLst/>
              <a:gdLst/>
              <a:ahLst/>
              <a:cxnLst/>
              <a:rect l="l" t="t" r="r" b="b"/>
              <a:pathLst>
                <a:path w="7162800" h="990600">
                  <a:moveTo>
                    <a:pt x="0" y="990600"/>
                  </a:moveTo>
                  <a:lnTo>
                    <a:pt x="7162800" y="990600"/>
                  </a:lnTo>
                  <a:lnTo>
                    <a:pt x="7162800" y="0"/>
                  </a:lnTo>
                  <a:lnTo>
                    <a:pt x="0" y="0"/>
                  </a:lnTo>
                  <a:lnTo>
                    <a:pt x="0" y="990600"/>
                  </a:lnTo>
                  <a:close/>
                </a:path>
              </a:pathLst>
            </a:custGeom>
            <a:ln w="57150">
              <a:solidFill>
                <a:srgbClr val="A9B0B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1369822"/>
              <a:ext cx="8991600" cy="1830705"/>
            </a:xfrm>
            <a:custGeom>
              <a:avLst/>
              <a:gdLst/>
              <a:ahLst/>
              <a:cxnLst/>
              <a:rect l="l" t="t" r="r" b="b"/>
              <a:pathLst>
                <a:path w="8991600" h="1830705">
                  <a:moveTo>
                    <a:pt x="8077200" y="0"/>
                  </a:moveTo>
                  <a:lnTo>
                    <a:pt x="0" y="1777"/>
                  </a:lnTo>
                  <a:lnTo>
                    <a:pt x="0" y="1830577"/>
                  </a:lnTo>
                  <a:lnTo>
                    <a:pt x="8075422" y="1830577"/>
                  </a:lnTo>
                  <a:lnTo>
                    <a:pt x="8124134" y="1829309"/>
                  </a:lnTo>
                  <a:lnTo>
                    <a:pt x="8172178" y="1825546"/>
                  </a:lnTo>
                  <a:lnTo>
                    <a:pt x="8219490" y="1819352"/>
                  </a:lnTo>
                  <a:lnTo>
                    <a:pt x="8266008" y="1810790"/>
                  </a:lnTo>
                  <a:lnTo>
                    <a:pt x="8311668" y="1799923"/>
                  </a:lnTo>
                  <a:lnTo>
                    <a:pt x="8356408" y="1786816"/>
                  </a:lnTo>
                  <a:lnTo>
                    <a:pt x="8400164" y="1771531"/>
                  </a:lnTo>
                  <a:lnTo>
                    <a:pt x="8442873" y="1754131"/>
                  </a:lnTo>
                  <a:lnTo>
                    <a:pt x="8484474" y="1734681"/>
                  </a:lnTo>
                  <a:lnTo>
                    <a:pt x="8524901" y="1713243"/>
                  </a:lnTo>
                  <a:lnTo>
                    <a:pt x="8564094" y="1689881"/>
                  </a:lnTo>
                  <a:lnTo>
                    <a:pt x="8601988" y="1664658"/>
                  </a:lnTo>
                  <a:lnTo>
                    <a:pt x="8638522" y="1637637"/>
                  </a:lnTo>
                  <a:lnTo>
                    <a:pt x="8673631" y="1608883"/>
                  </a:lnTo>
                  <a:lnTo>
                    <a:pt x="8707253" y="1578458"/>
                  </a:lnTo>
                  <a:lnTo>
                    <a:pt x="8739325" y="1546426"/>
                  </a:lnTo>
                  <a:lnTo>
                    <a:pt x="8769784" y="1512850"/>
                  </a:lnTo>
                  <a:lnTo>
                    <a:pt x="8798567" y="1477794"/>
                  </a:lnTo>
                  <a:lnTo>
                    <a:pt x="8825612" y="1441320"/>
                  </a:lnTo>
                  <a:lnTo>
                    <a:pt x="8850854" y="1403493"/>
                  </a:lnTo>
                  <a:lnTo>
                    <a:pt x="8874232" y="1364376"/>
                  </a:lnTo>
                  <a:lnTo>
                    <a:pt x="8895682" y="1324031"/>
                  </a:lnTo>
                  <a:lnTo>
                    <a:pt x="8915141" y="1282523"/>
                  </a:lnTo>
                  <a:lnTo>
                    <a:pt x="8932547" y="1239915"/>
                  </a:lnTo>
                  <a:lnTo>
                    <a:pt x="8947836" y="1196270"/>
                  </a:lnTo>
                  <a:lnTo>
                    <a:pt x="8960946" y="1151652"/>
                  </a:lnTo>
                  <a:lnTo>
                    <a:pt x="8971814" y="1106124"/>
                  </a:lnTo>
                  <a:lnTo>
                    <a:pt x="8980375" y="1059749"/>
                  </a:lnTo>
                  <a:lnTo>
                    <a:pt x="8986569" y="1012590"/>
                  </a:lnTo>
                  <a:lnTo>
                    <a:pt x="8990331" y="964712"/>
                  </a:lnTo>
                  <a:lnTo>
                    <a:pt x="8991600" y="916177"/>
                  </a:lnTo>
                  <a:lnTo>
                    <a:pt x="8990331" y="867470"/>
                  </a:lnTo>
                  <a:lnTo>
                    <a:pt x="8986570" y="819442"/>
                  </a:lnTo>
                  <a:lnTo>
                    <a:pt x="8980377" y="772154"/>
                  </a:lnTo>
                  <a:lnTo>
                    <a:pt x="8971817" y="725668"/>
                  </a:lnTo>
                  <a:lnTo>
                    <a:pt x="8960954" y="680047"/>
                  </a:lnTo>
                  <a:lnTo>
                    <a:pt x="8947849" y="635352"/>
                  </a:lnTo>
                  <a:lnTo>
                    <a:pt x="8932568" y="591646"/>
                  </a:lnTo>
                  <a:lnTo>
                    <a:pt x="8915172" y="548989"/>
                  </a:lnTo>
                  <a:lnTo>
                    <a:pt x="8895725" y="507445"/>
                  </a:lnTo>
                  <a:lnTo>
                    <a:pt x="8874292" y="467074"/>
                  </a:lnTo>
                  <a:lnTo>
                    <a:pt x="8850933" y="427938"/>
                  </a:lnTo>
                  <a:lnTo>
                    <a:pt x="8825715" y="390100"/>
                  </a:lnTo>
                  <a:lnTo>
                    <a:pt x="8798698" y="353622"/>
                  </a:lnTo>
                  <a:lnTo>
                    <a:pt x="8769948" y="318565"/>
                  </a:lnTo>
                  <a:lnTo>
                    <a:pt x="8739526" y="284991"/>
                  </a:lnTo>
                  <a:lnTo>
                    <a:pt x="8707497" y="252962"/>
                  </a:lnTo>
                  <a:lnTo>
                    <a:pt x="8673924" y="222539"/>
                  </a:lnTo>
                  <a:lnTo>
                    <a:pt x="8638870" y="193786"/>
                  </a:lnTo>
                  <a:lnTo>
                    <a:pt x="8602398" y="166763"/>
                  </a:lnTo>
                  <a:lnTo>
                    <a:pt x="8564572" y="141533"/>
                  </a:lnTo>
                  <a:lnTo>
                    <a:pt x="8525454" y="118157"/>
                  </a:lnTo>
                  <a:lnTo>
                    <a:pt x="8485109" y="96697"/>
                  </a:lnTo>
                  <a:lnTo>
                    <a:pt x="8443599" y="77215"/>
                  </a:lnTo>
                  <a:lnTo>
                    <a:pt x="8400989" y="59774"/>
                  </a:lnTo>
                  <a:lnTo>
                    <a:pt x="8357340" y="44434"/>
                  </a:lnTo>
                  <a:lnTo>
                    <a:pt x="8312717" y="31258"/>
                  </a:lnTo>
                  <a:lnTo>
                    <a:pt x="8267183" y="20308"/>
                  </a:lnTo>
                  <a:lnTo>
                    <a:pt x="8220801" y="11645"/>
                  </a:lnTo>
                  <a:lnTo>
                    <a:pt x="8173634" y="5331"/>
                  </a:lnTo>
                  <a:lnTo>
                    <a:pt x="8125746" y="1429"/>
                  </a:lnTo>
                  <a:lnTo>
                    <a:pt x="8077200" y="0"/>
                  </a:lnTo>
                  <a:close/>
                </a:path>
              </a:pathLst>
            </a:custGeom>
            <a:solidFill>
              <a:srgbClr val="6666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3048000"/>
              <a:ext cx="8305800" cy="0"/>
            </a:xfrm>
            <a:custGeom>
              <a:avLst/>
              <a:gdLst/>
              <a:ahLst/>
              <a:cxnLst/>
              <a:rect l="l" t="t" r="r" b="b"/>
              <a:pathLst>
                <a:path w="8305800" h="0">
                  <a:moveTo>
                    <a:pt x="0" y="0"/>
                  </a:moveTo>
                  <a:lnTo>
                    <a:pt x="8305800" y="0"/>
                  </a:lnTo>
                </a:path>
              </a:pathLst>
            </a:custGeom>
            <a:ln w="508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1865757" y="6493255"/>
            <a:ext cx="541020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>
                <a:latin typeface="Arial"/>
                <a:cs typeface="Arial"/>
              </a:rPr>
              <a:t>© Kristian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Secor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2017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UC</a:t>
            </a:r>
            <a:r>
              <a:rPr dirty="0" sz="1000" spc="1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San Diego Extension</a:t>
            </a:r>
            <a:r>
              <a:rPr dirty="0" sz="1000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Online Learning Course: HTML5</a:t>
            </a:r>
            <a:r>
              <a:rPr dirty="0" sz="1000" spc="-15">
                <a:latin typeface="Arial"/>
                <a:cs typeface="Arial"/>
              </a:rPr>
              <a:t> </a:t>
            </a:r>
            <a:r>
              <a:rPr dirty="0" sz="1000" spc="-5">
                <a:latin typeface="Arial"/>
                <a:cs typeface="Arial"/>
              </a:rPr>
              <a:t>and JavaScript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7340" y="1933143"/>
            <a:ext cx="444627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Session</a:t>
            </a:r>
            <a:r>
              <a:rPr dirty="0" sz="3600" spc="-45"/>
              <a:t> </a:t>
            </a:r>
            <a:r>
              <a:rPr dirty="0" sz="3600"/>
              <a:t>#1:</a:t>
            </a:r>
            <a:r>
              <a:rPr dirty="0" sz="3600" spc="-25"/>
              <a:t> </a:t>
            </a:r>
            <a:r>
              <a:rPr dirty="0" sz="3600" spc="-5"/>
              <a:t>Overview</a:t>
            </a:r>
            <a:endParaRPr sz="3600"/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00800" y="4343336"/>
            <a:ext cx="2387600" cy="171615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74955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Document</a:t>
            </a:r>
            <a:r>
              <a:rPr dirty="0" spc="-45"/>
              <a:t> </a:t>
            </a:r>
            <a:r>
              <a:rPr dirty="0"/>
              <a:t>Object</a:t>
            </a:r>
            <a:r>
              <a:rPr dirty="0" spc="-40"/>
              <a:t> </a:t>
            </a:r>
            <a:r>
              <a:rPr dirty="0"/>
              <a:t>Model</a:t>
            </a:r>
            <a:r>
              <a:rPr dirty="0" spc="-35"/>
              <a:t> </a:t>
            </a:r>
            <a:r>
              <a:rPr dirty="0"/>
              <a:t>(DOM)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702053"/>
            <a:ext cx="4366895" cy="4467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38125" indent="-343535">
              <a:lnSpc>
                <a:spcPct val="100000"/>
              </a:lnSpc>
              <a:spcBef>
                <a:spcPts val="10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Most JS </a:t>
            </a:r>
            <a:r>
              <a:rPr dirty="0" sz="2400" spc="-5">
                <a:latin typeface="Arial"/>
                <a:cs typeface="Arial"/>
              </a:rPr>
              <a:t>code manipulates 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elements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HTML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page</a:t>
            </a:r>
            <a:endParaRPr sz="2400">
              <a:latin typeface="Arial"/>
              <a:cs typeface="Arial"/>
            </a:endParaRPr>
          </a:p>
          <a:p>
            <a:pPr marL="355600" marR="34798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We </a:t>
            </a:r>
            <a:r>
              <a:rPr dirty="0" sz="2400" spc="-5">
                <a:latin typeface="Arial"/>
                <a:cs typeface="Arial"/>
              </a:rPr>
              <a:t>can examine </a:t>
            </a:r>
            <a:r>
              <a:rPr dirty="0" sz="2400">
                <a:latin typeface="Arial"/>
                <a:cs typeface="Arial"/>
              </a:rPr>
              <a:t>elements'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state</a:t>
            </a:r>
            <a:endParaRPr sz="2400">
              <a:latin typeface="Arial"/>
              <a:cs typeface="Arial"/>
            </a:endParaRPr>
          </a:p>
          <a:p>
            <a:pPr lvl="1" marL="756285" marR="2101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e.g. </a:t>
            </a:r>
            <a:r>
              <a:rPr dirty="0" sz="2400" spc="-5">
                <a:latin typeface="Arial"/>
                <a:cs typeface="Arial"/>
              </a:rPr>
              <a:t>see whether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box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is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checked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change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state</a:t>
            </a:r>
            <a:endParaRPr sz="2400">
              <a:latin typeface="Arial"/>
              <a:cs typeface="Arial"/>
            </a:endParaRPr>
          </a:p>
          <a:p>
            <a:pPr lvl="1" marL="756285" marR="210820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e.g. </a:t>
            </a:r>
            <a:r>
              <a:rPr dirty="0" sz="2400" spc="-5">
                <a:latin typeface="Arial"/>
                <a:cs typeface="Arial"/>
              </a:rPr>
              <a:t>insert some new </a:t>
            </a:r>
            <a:r>
              <a:rPr dirty="0" sz="2400">
                <a:latin typeface="Arial"/>
                <a:cs typeface="Arial"/>
              </a:rPr>
              <a:t>text </a:t>
            </a:r>
            <a:r>
              <a:rPr dirty="0" sz="2400" spc="-6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into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div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We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change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styles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409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e.g.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make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paragraph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red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29200" y="1771650"/>
            <a:ext cx="4114800" cy="508634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2951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JavaScript</a:t>
            </a:r>
            <a:r>
              <a:rPr dirty="0" spc="-95"/>
              <a:t> </a:t>
            </a:r>
            <a:r>
              <a:rPr dirty="0"/>
              <a:t>Syntax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759700" cy="46113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55600" marR="67056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JavaScript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programs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are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created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 </a:t>
            </a:r>
            <a:r>
              <a:rPr dirty="0" sz="3200" spc="-88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basic text editors just like your HTML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web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pages.</a:t>
            </a:r>
            <a:endParaRPr sz="3200">
              <a:latin typeface="Arial"/>
              <a:cs typeface="Arial"/>
            </a:endParaRPr>
          </a:p>
          <a:p>
            <a:pPr marL="355600" marR="53721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The JavaScript </a:t>
            </a:r>
            <a:r>
              <a:rPr dirty="0" sz="3200" spc="-5">
                <a:latin typeface="Arial"/>
                <a:cs typeface="Arial"/>
              </a:rPr>
              <a:t>interpreter </a:t>
            </a:r>
            <a:r>
              <a:rPr dirty="0" sz="3200">
                <a:latin typeface="Arial"/>
                <a:cs typeface="Arial"/>
              </a:rPr>
              <a:t>that will be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running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look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line-by-line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through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what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5">
                <a:latin typeface="Arial"/>
                <a:cs typeface="Arial"/>
              </a:rPr>
              <a:t> do.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In </a:t>
            </a:r>
            <a:r>
              <a:rPr dirty="0" sz="3200" spc="-5">
                <a:latin typeface="Arial"/>
                <a:cs typeface="Arial"/>
              </a:rPr>
              <a:t>order </a:t>
            </a:r>
            <a:r>
              <a:rPr dirty="0" sz="3200">
                <a:latin typeface="Arial"/>
                <a:cs typeface="Arial"/>
              </a:rPr>
              <a:t>for the </a:t>
            </a:r>
            <a:r>
              <a:rPr dirty="0" sz="3200" spc="-5">
                <a:latin typeface="Arial"/>
                <a:cs typeface="Arial"/>
              </a:rPr>
              <a:t>interpreter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5">
                <a:latin typeface="Arial"/>
                <a:cs typeface="Arial"/>
              </a:rPr>
              <a:t>understand </a:t>
            </a:r>
            <a:r>
              <a:rPr dirty="0" sz="3200">
                <a:latin typeface="Arial"/>
                <a:cs typeface="Arial"/>
              </a:rPr>
              <a:t> what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you've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written,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there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are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rules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must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follow,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i.e.,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syntax.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08292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Sem</a:t>
            </a:r>
            <a:r>
              <a:rPr dirty="0" spc="5"/>
              <a:t>i</a:t>
            </a:r>
            <a:r>
              <a:rPr dirty="0"/>
              <a:t>-</a:t>
            </a:r>
            <a:r>
              <a:rPr dirty="0"/>
              <a:t>Colo</a:t>
            </a:r>
            <a:r>
              <a:rPr dirty="0" spc="10"/>
              <a:t>n</a:t>
            </a:r>
            <a:r>
              <a:rPr dirty="0"/>
              <a:t>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45687"/>
            <a:ext cx="7406640" cy="4464685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720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600">
                <a:latin typeface="Arial"/>
                <a:cs typeface="Arial"/>
              </a:rPr>
              <a:t>Semi-Colons</a:t>
            </a:r>
            <a:r>
              <a:rPr dirty="0" sz="2600" spc="-4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end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statement</a:t>
            </a:r>
            <a:endParaRPr sz="26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630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600" spc="5">
                <a:latin typeface="Arial"/>
                <a:cs typeface="Arial"/>
              </a:rPr>
              <a:t>Use</a:t>
            </a:r>
            <a:r>
              <a:rPr dirty="0" sz="2600" spc="-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semi-colons</a:t>
            </a:r>
            <a:r>
              <a:rPr dirty="0" sz="2600" spc="-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as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good</a:t>
            </a:r>
            <a:r>
              <a:rPr dirty="0" sz="2600" spc="-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practice</a:t>
            </a:r>
            <a:endParaRPr sz="2600">
              <a:latin typeface="Arial"/>
              <a:cs typeface="Arial"/>
            </a:endParaRPr>
          </a:p>
          <a:p>
            <a:pPr marL="355600" marR="57785" indent="-343535">
              <a:lnSpc>
                <a:spcPct val="100000"/>
              </a:lnSpc>
              <a:spcBef>
                <a:spcPts val="62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600">
                <a:latin typeface="Arial"/>
                <a:cs typeface="Arial"/>
              </a:rPr>
              <a:t>When you have statements on one line, the </a:t>
            </a:r>
            <a:r>
              <a:rPr dirty="0" sz="2600" spc="-5">
                <a:latin typeface="Arial"/>
                <a:cs typeface="Arial"/>
              </a:rPr>
              <a:t>first </a:t>
            </a:r>
            <a:r>
              <a:rPr dirty="0" sz="2600" spc="-7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semicolon</a:t>
            </a:r>
            <a:r>
              <a:rPr dirty="0" sz="2600" spc="-3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is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required</a:t>
            </a:r>
            <a:endParaRPr sz="2600">
              <a:latin typeface="Arial"/>
              <a:cs typeface="Arial"/>
            </a:endParaRPr>
          </a:p>
          <a:p>
            <a:pPr marL="355600" marR="111125" indent="-343535">
              <a:lnSpc>
                <a:spcPct val="100000"/>
              </a:lnSpc>
              <a:spcBef>
                <a:spcPts val="62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600">
                <a:latin typeface="Arial"/>
                <a:cs typeface="Arial"/>
              </a:rPr>
              <a:t>You may minify your code later and semicolons </a:t>
            </a:r>
            <a:r>
              <a:rPr dirty="0" sz="2600" spc="-7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will</a:t>
            </a:r>
            <a:r>
              <a:rPr dirty="0" sz="2600" spc="-2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help more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clearly</a:t>
            </a:r>
            <a:r>
              <a:rPr dirty="0" sz="2600" spc="-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separate</a:t>
            </a:r>
            <a:r>
              <a:rPr dirty="0" sz="2600" spc="-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statements</a:t>
            </a:r>
            <a:endParaRPr sz="26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625"/>
              </a:spcBef>
              <a:buClr>
                <a:srgbClr val="2C13C1"/>
              </a:buClr>
              <a:buSzPct val="7884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600" spc="-5">
                <a:latin typeface="Arial"/>
                <a:cs typeface="Arial"/>
              </a:rPr>
              <a:t>Don’t put </a:t>
            </a:r>
            <a:r>
              <a:rPr dirty="0" sz="2600">
                <a:latin typeface="Arial"/>
                <a:cs typeface="Arial"/>
              </a:rPr>
              <a:t>a semicolon </a:t>
            </a:r>
            <a:r>
              <a:rPr dirty="0" sz="2600" spc="-5">
                <a:latin typeface="Arial"/>
                <a:cs typeface="Arial"/>
              </a:rPr>
              <a:t>after </a:t>
            </a:r>
            <a:r>
              <a:rPr dirty="0" sz="2600">
                <a:latin typeface="Arial"/>
                <a:cs typeface="Arial"/>
              </a:rPr>
              <a:t>a closing curly brace </a:t>
            </a:r>
            <a:r>
              <a:rPr dirty="0" sz="2600" spc="-710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unless you are assigning a variable to a 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something</a:t>
            </a:r>
            <a:r>
              <a:rPr dirty="0" sz="2600" spc="-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that</a:t>
            </a:r>
            <a:r>
              <a:rPr dirty="0" sz="2600" spc="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has braces: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dirty="0" sz="2600">
                <a:latin typeface="Arial"/>
                <a:cs typeface="Arial"/>
              </a:rPr>
              <a:t>var</a:t>
            </a:r>
            <a:r>
              <a:rPr dirty="0" sz="2600" spc="-2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something</a:t>
            </a:r>
            <a:r>
              <a:rPr dirty="0" sz="2600" spc="-15">
                <a:latin typeface="Arial"/>
                <a:cs typeface="Arial"/>
              </a:rPr>
              <a:t> </a:t>
            </a:r>
            <a:r>
              <a:rPr dirty="0" sz="2600">
                <a:latin typeface="Arial"/>
                <a:cs typeface="Arial"/>
              </a:rPr>
              <a:t>=</a:t>
            </a:r>
            <a:r>
              <a:rPr dirty="0" sz="2600" spc="-20">
                <a:latin typeface="Arial"/>
                <a:cs typeface="Arial"/>
              </a:rPr>
              <a:t> </a:t>
            </a:r>
            <a:r>
              <a:rPr dirty="0" sz="2600" spc="-5">
                <a:latin typeface="Arial"/>
                <a:cs typeface="Arial"/>
              </a:rPr>
              <a:t>{}; </a:t>
            </a:r>
            <a:r>
              <a:rPr dirty="0" sz="2600">
                <a:latin typeface="Arial"/>
                <a:cs typeface="Arial"/>
              </a:rPr>
              <a:t>//NO!!!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10185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Brackets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570470" cy="3148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0891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[]</a:t>
            </a:r>
            <a:r>
              <a:rPr dirty="0" sz="3200" spc="-5">
                <a:latin typeface="Arial"/>
                <a:cs typeface="Arial"/>
              </a:rPr>
              <a:t> are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used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5">
                <a:latin typeface="Arial"/>
                <a:cs typeface="Arial"/>
              </a:rPr>
              <a:t>group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elements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or create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objects</a:t>
            </a:r>
            <a:endParaRPr sz="3200">
              <a:latin typeface="Arial"/>
              <a:cs typeface="Arial"/>
            </a:endParaRPr>
          </a:p>
          <a:p>
            <a:pPr marL="355600" marR="142494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var someGroup =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[‘student1’,’student2’,’student3’];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This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all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repeated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during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 array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and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object section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of this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course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68656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Braces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5941695" cy="334264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Creates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Object: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someObject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{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}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Creates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group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statements:</a:t>
            </a:r>
            <a:endParaRPr sz="3200">
              <a:latin typeface="Arial"/>
              <a:cs typeface="Arial"/>
            </a:endParaRPr>
          </a:p>
          <a:p>
            <a:pPr marL="12700" marR="290195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someFunction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function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(){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statement1;statement2;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3200">
                <a:latin typeface="Arial"/>
                <a:cs typeface="Arial"/>
              </a:rPr>
              <a:t>}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302323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Paranthes</a:t>
            </a:r>
            <a:r>
              <a:rPr dirty="0" spc="5"/>
              <a:t>e</a:t>
            </a:r>
            <a:r>
              <a:rPr dirty="0"/>
              <a:t>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6820534" cy="4123054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Supply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parameters: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function</a:t>
            </a:r>
            <a:r>
              <a:rPr dirty="0" sz="3200" spc="-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callSomeCode</a:t>
            </a:r>
            <a:r>
              <a:rPr dirty="0" sz="3200" spc="-5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(‘arg1’,’arg2’){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}</a:t>
            </a:r>
            <a:endParaRPr sz="3200">
              <a:latin typeface="Arial"/>
              <a:cs typeface="Arial"/>
            </a:endParaRPr>
          </a:p>
          <a:p>
            <a:pPr marL="12700" marR="2665730">
              <a:lnSpc>
                <a:spcPct val="120000"/>
              </a:lnSpc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Group Expressions: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answer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(3*5)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+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2;</a:t>
            </a:r>
            <a:endParaRPr sz="3200">
              <a:latin typeface="Arial"/>
              <a:cs typeface="Arial"/>
            </a:endParaRPr>
          </a:p>
          <a:p>
            <a:pPr marL="12700" marR="1673225">
              <a:lnSpc>
                <a:spcPts val="4610"/>
              </a:lnSpc>
              <a:spcBef>
                <a:spcPts val="10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Execute Functions: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callSomeCode(‘arg1’,’arg2’);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01193"/>
            <a:ext cx="260731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Comm</a:t>
            </a:r>
            <a:r>
              <a:rPr dirty="0" spc="10"/>
              <a:t>e</a:t>
            </a:r>
            <a:r>
              <a:rPr dirty="0"/>
              <a:t>nts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7590790" cy="402590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  <a:tab pos="3661410" algn="l"/>
              </a:tabLst>
            </a:pPr>
            <a:r>
              <a:rPr dirty="0" sz="3200">
                <a:latin typeface="Arial"/>
                <a:cs typeface="Arial"/>
              </a:rPr>
              <a:t>Unlike</a:t>
            </a:r>
            <a:r>
              <a:rPr dirty="0" sz="3200" spc="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html: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&lt;!--	</a:t>
            </a:r>
            <a:r>
              <a:rPr dirty="0" sz="3200">
                <a:latin typeface="Wingdings"/>
                <a:cs typeface="Wingdings"/>
              </a:rPr>
              <a:t></a:t>
            </a:r>
            <a:endParaRPr sz="3200">
              <a:latin typeface="Wingdings"/>
              <a:cs typeface="Wingdings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Single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Line Comment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//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Multi-line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comment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/*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*/</a:t>
            </a:r>
            <a:endParaRPr sz="3200">
              <a:latin typeface="Arial"/>
              <a:cs typeface="Arial"/>
            </a:endParaRPr>
          </a:p>
          <a:p>
            <a:pPr marL="355600" marR="104013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Comment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based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two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assumptions: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Assume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get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amnesia!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dirty="0" sz="3200">
                <a:latin typeface="Arial"/>
                <a:cs typeface="Arial"/>
              </a:rPr>
              <a:t>Assume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someone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else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use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code!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60794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</a:t>
            </a:r>
            <a:r>
              <a:rPr dirty="0" spc="5"/>
              <a:t>-</a:t>
            </a:r>
            <a:r>
              <a:rPr dirty="0"/>
              <a:t>types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476490" cy="32010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67754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types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are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not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specified,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but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JS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does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have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types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("loosely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typed")</a:t>
            </a:r>
            <a:endParaRPr sz="32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1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Number,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Boolean,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String, </a:t>
            </a:r>
            <a:r>
              <a:rPr dirty="0" sz="2400" spc="-5">
                <a:latin typeface="Arial"/>
                <a:cs typeface="Arial"/>
              </a:rPr>
              <a:t>Array,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Object,</a:t>
            </a:r>
            <a:r>
              <a:rPr dirty="0" sz="2400" spc="-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Function,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Null,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Undefined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65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>
                <a:latin typeface="Arial"/>
                <a:cs typeface="Arial"/>
              </a:rPr>
              <a:t>can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find</a:t>
            </a:r>
            <a:r>
              <a:rPr dirty="0" sz="2800" spc="-5">
                <a:latin typeface="Arial"/>
                <a:cs typeface="Arial"/>
              </a:rPr>
              <a:t> out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 </a:t>
            </a:r>
            <a:r>
              <a:rPr dirty="0" sz="2800">
                <a:latin typeface="Arial"/>
                <a:cs typeface="Arial"/>
              </a:rPr>
              <a:t>variable's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type</a:t>
            </a:r>
            <a:r>
              <a:rPr dirty="0" sz="2800" spc="-5">
                <a:latin typeface="Arial"/>
                <a:cs typeface="Arial"/>
              </a:rPr>
              <a:t> by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calling</a:t>
            </a:r>
            <a:endParaRPr sz="2800">
              <a:latin typeface="Arial"/>
              <a:cs typeface="Arial"/>
            </a:endParaRPr>
          </a:p>
          <a:p>
            <a:pPr marL="469900" marR="1369695">
              <a:lnSpc>
                <a:spcPct val="120000"/>
              </a:lnSpc>
              <a:spcBef>
                <a:spcPts val="15"/>
              </a:spcBef>
            </a:pPr>
            <a:r>
              <a:rPr dirty="0" sz="2400" spc="-5">
                <a:latin typeface="Arial"/>
                <a:cs typeface="Arial"/>
              </a:rPr>
              <a:t>var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someNumber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= “5”; 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typeof(someNumber)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//would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equal</a:t>
            </a:r>
            <a:r>
              <a:rPr dirty="0" sz="2400" spc="3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String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25107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Variab</a:t>
            </a:r>
            <a:r>
              <a:rPr dirty="0" spc="5"/>
              <a:t>l</a:t>
            </a:r>
            <a:r>
              <a:rPr dirty="0"/>
              <a:t>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6549390" cy="3439795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name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expression;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clientName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”Some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Student";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age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32;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var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weight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=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127.4;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 spc="-5">
                <a:latin typeface="Arial"/>
                <a:cs typeface="Arial"/>
              </a:rPr>
              <a:t>variables are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declared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</a:t>
            </a:r>
            <a:r>
              <a:rPr dirty="0" sz="3200" spc="-5">
                <a:latin typeface="Arial"/>
                <a:cs typeface="Arial"/>
              </a:rPr>
              <a:t> the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keyword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(case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sensitive)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99212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Good</a:t>
            </a:r>
            <a:r>
              <a:rPr dirty="0" spc="-85"/>
              <a:t> </a:t>
            </a:r>
            <a:r>
              <a:rPr dirty="0"/>
              <a:t>Habits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727950" cy="42214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Come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up</a:t>
            </a:r>
            <a:r>
              <a:rPr dirty="0" sz="3200" spc="-5">
                <a:latin typeface="Arial"/>
                <a:cs typeface="Arial"/>
              </a:rPr>
              <a:t> with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own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style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and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stick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it. (Camel casing, Pascal casing, All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Lower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casing)</a:t>
            </a:r>
            <a:endParaRPr sz="3200">
              <a:latin typeface="Arial"/>
              <a:cs typeface="Arial"/>
            </a:endParaRPr>
          </a:p>
          <a:p>
            <a:pPr marL="355600" marR="45847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Comment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out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before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keep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self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on </a:t>
            </a:r>
            <a:r>
              <a:rPr dirty="0" sz="3200" spc="-5">
                <a:latin typeface="Arial"/>
                <a:cs typeface="Arial"/>
              </a:rPr>
              <a:t>track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Declare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Variables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on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top</a:t>
            </a:r>
            <a:endParaRPr sz="3200">
              <a:latin typeface="Arial"/>
              <a:cs typeface="Arial"/>
            </a:endParaRPr>
          </a:p>
          <a:p>
            <a:pPr marL="355600" marR="84201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Move your code to an external </a:t>
            </a:r>
            <a:r>
              <a:rPr dirty="0" sz="3200" spc="-5">
                <a:latin typeface="Arial"/>
                <a:cs typeface="Arial"/>
              </a:rPr>
              <a:t>page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based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on </a:t>
            </a:r>
            <a:r>
              <a:rPr dirty="0" sz="3200" spc="-5">
                <a:latin typeface="Arial"/>
                <a:cs typeface="Arial"/>
              </a:rPr>
              <a:t>function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before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go </a:t>
            </a:r>
            <a:r>
              <a:rPr dirty="0" sz="3200" spc="-5">
                <a:latin typeface="Arial"/>
                <a:cs typeface="Arial"/>
              </a:rPr>
              <a:t>live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183515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Week</a:t>
            </a:r>
            <a:r>
              <a:rPr dirty="0" spc="-90"/>
              <a:t> </a:t>
            </a:r>
            <a:r>
              <a:rPr dirty="0"/>
              <a:t>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52698"/>
            <a:ext cx="3619500" cy="441579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What</a:t>
            </a:r>
            <a:r>
              <a:rPr dirty="0" sz="2400" spc="-10">
                <a:latin typeface="Arial"/>
                <a:cs typeface="Arial"/>
              </a:rPr>
              <a:t> is </a:t>
            </a:r>
            <a:r>
              <a:rPr dirty="0" sz="2400" spc="-5">
                <a:latin typeface="Arial"/>
                <a:cs typeface="Arial"/>
              </a:rPr>
              <a:t>JavaScript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How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run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Where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put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JavaScript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Semicolons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Brackets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Braces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Parentheses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Comments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Data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Types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Variables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263588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Bad</a:t>
            </a:r>
            <a:r>
              <a:rPr dirty="0" spc="-85"/>
              <a:t> </a:t>
            </a:r>
            <a:r>
              <a:rPr dirty="0"/>
              <a:t>Habits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685405" cy="3343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29413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ending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each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statement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with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semicolon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declaring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variables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where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necessary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-5">
                <a:latin typeface="Arial"/>
                <a:cs typeface="Arial"/>
              </a:rPr>
              <a:t> grouping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for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reuse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-5">
                <a:latin typeface="Arial"/>
                <a:cs typeface="Arial"/>
              </a:rPr>
              <a:t> putting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your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an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external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file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More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tips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5">
                <a:latin typeface="Arial"/>
                <a:cs typeface="Arial"/>
              </a:rPr>
              <a:t> couple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weeks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33857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The</a:t>
            </a:r>
            <a:r>
              <a:rPr dirty="0" spc="-25"/>
              <a:t> </a:t>
            </a:r>
            <a:r>
              <a:rPr dirty="0"/>
              <a:t>most</a:t>
            </a:r>
            <a:r>
              <a:rPr dirty="0" spc="-50"/>
              <a:t> </a:t>
            </a:r>
            <a:r>
              <a:rPr dirty="0"/>
              <a:t>important</a:t>
            </a:r>
            <a:r>
              <a:rPr dirty="0" spc="-45"/>
              <a:t> </a:t>
            </a:r>
            <a:r>
              <a:rPr dirty="0"/>
              <a:t>things!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570470" cy="37338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18110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Use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Chrome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or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Firefox</a:t>
            </a:r>
            <a:r>
              <a:rPr dirty="0" sz="3200" spc="-5">
                <a:latin typeface="Arial"/>
                <a:cs typeface="Arial"/>
              </a:rPr>
              <a:t> and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get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know </a:t>
            </a:r>
            <a:r>
              <a:rPr dirty="0" sz="3200" spc="-869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console.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console.log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typeof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Now</a:t>
            </a:r>
            <a:r>
              <a:rPr dirty="0" sz="3200" spc="-5">
                <a:latin typeface="Arial"/>
                <a:cs typeface="Arial"/>
              </a:rPr>
              <a:t> please </a:t>
            </a:r>
            <a:r>
              <a:rPr dirty="0" sz="3200">
                <a:latin typeface="Arial"/>
                <a:cs typeface="Arial"/>
              </a:rPr>
              <a:t>see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my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screencast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demo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of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all the </a:t>
            </a:r>
            <a:r>
              <a:rPr dirty="0" sz="3200" spc="-5">
                <a:latin typeface="Arial"/>
                <a:cs typeface="Arial"/>
              </a:rPr>
              <a:t>aforementioned functionalities </a:t>
            </a:r>
            <a:r>
              <a:rPr dirty="0" sz="3200">
                <a:latin typeface="Arial"/>
                <a:cs typeface="Arial"/>
              </a:rPr>
              <a:t>in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Lesson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1</a:t>
            </a:r>
            <a:r>
              <a:rPr dirty="0" sz="3200" spc="-5">
                <a:latin typeface="Arial"/>
                <a:cs typeface="Arial"/>
              </a:rPr>
              <a:t> folder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51243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HTML5</a:t>
            </a:r>
            <a:r>
              <a:rPr dirty="0" spc="-40"/>
              <a:t> </a:t>
            </a:r>
            <a:r>
              <a:rPr dirty="0"/>
              <a:t>with</a:t>
            </a:r>
            <a:r>
              <a:rPr dirty="0" spc="-40"/>
              <a:t> </a:t>
            </a:r>
            <a:r>
              <a:rPr dirty="0"/>
              <a:t>JavaScript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7614920" cy="334264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Javascript</a:t>
            </a:r>
            <a:r>
              <a:rPr dirty="0" sz="3200" spc="-5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</a:t>
            </a:r>
            <a:r>
              <a:rPr dirty="0" sz="3200" spc="-5">
                <a:latin typeface="Arial"/>
                <a:cs typeface="Arial"/>
              </a:rPr>
              <a:t> ubiquitous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This course will focus on Javascript </a:t>
            </a:r>
            <a:r>
              <a:rPr dirty="0" sz="3200" spc="-5">
                <a:latin typeface="Arial"/>
                <a:cs typeface="Arial"/>
              </a:rPr>
              <a:t>and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its</a:t>
            </a:r>
            <a:r>
              <a:rPr dirty="0" sz="3200" spc="-5">
                <a:latin typeface="Arial"/>
                <a:cs typeface="Arial"/>
              </a:rPr>
              <a:t> manipulation</a:t>
            </a:r>
            <a:r>
              <a:rPr dirty="0" sz="3200">
                <a:latin typeface="Arial"/>
                <a:cs typeface="Arial"/>
              </a:rPr>
              <a:t> of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web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pages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and html5</a:t>
            </a:r>
            <a:endParaRPr sz="3200">
              <a:latin typeface="Arial"/>
              <a:cs typeface="Arial"/>
            </a:endParaRPr>
          </a:p>
          <a:p>
            <a:pPr marL="355600" marR="31940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need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know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html5 and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 spc="5">
                <a:latin typeface="Arial"/>
                <a:cs typeface="Arial"/>
              </a:rPr>
              <a:t>css3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You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will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need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 </a:t>
            </a:r>
            <a:r>
              <a:rPr dirty="0" sz="3200" spc="-5">
                <a:latin typeface="Arial"/>
                <a:cs typeface="Arial"/>
              </a:rPr>
              <a:t>produce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project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7396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dirty="0" spc="-25"/>
              <a:t> </a:t>
            </a:r>
            <a:r>
              <a:rPr dirty="0"/>
              <a:t>is</a:t>
            </a:r>
            <a:r>
              <a:rPr dirty="0" spc="-20"/>
              <a:t> </a:t>
            </a:r>
            <a:r>
              <a:rPr dirty="0" spc="-5"/>
              <a:t>JavaScript?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613650" cy="4123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3177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Javascript</a:t>
            </a:r>
            <a:r>
              <a:rPr dirty="0" sz="3200" spc="-5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is NOT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supported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identically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all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browsers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NOT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related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 spc="-10">
                <a:latin typeface="Arial"/>
                <a:cs typeface="Arial"/>
              </a:rPr>
              <a:t>to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Java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other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than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name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some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syntactic</a:t>
            </a:r>
            <a:r>
              <a:rPr dirty="0" sz="3200" spc="-6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similarities</a:t>
            </a:r>
            <a:endParaRPr sz="3200">
              <a:latin typeface="Arial"/>
              <a:cs typeface="Arial"/>
            </a:endParaRPr>
          </a:p>
          <a:p>
            <a:pPr marL="355600" marR="9588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Built as a </a:t>
            </a:r>
            <a:r>
              <a:rPr dirty="0" sz="3200" spc="-5">
                <a:latin typeface="Arial"/>
                <a:cs typeface="Arial"/>
              </a:rPr>
              <a:t>front </a:t>
            </a:r>
            <a:r>
              <a:rPr dirty="0" sz="3200">
                <a:latin typeface="Arial"/>
                <a:cs typeface="Arial"/>
              </a:rPr>
              <a:t>end </a:t>
            </a:r>
            <a:r>
              <a:rPr dirty="0" sz="3200" spc="-5">
                <a:latin typeface="Arial"/>
                <a:cs typeface="Arial"/>
              </a:rPr>
              <a:t>language, </a:t>
            </a:r>
            <a:r>
              <a:rPr dirty="0" sz="3200">
                <a:latin typeface="Arial"/>
                <a:cs typeface="Arial"/>
              </a:rPr>
              <a:t>however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there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are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frameworks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such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node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that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have some </a:t>
            </a:r>
            <a:r>
              <a:rPr dirty="0" sz="3200" spc="-5">
                <a:latin typeface="Arial"/>
                <a:cs typeface="Arial"/>
              </a:rPr>
              <a:t>embedded </a:t>
            </a:r>
            <a:r>
              <a:rPr dirty="0" sz="3200">
                <a:latin typeface="Arial"/>
                <a:cs typeface="Arial"/>
              </a:rPr>
              <a:t>server sided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functionality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447294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JavaScript</a:t>
            </a:r>
            <a:r>
              <a:rPr dirty="0" spc="-60"/>
              <a:t> </a:t>
            </a:r>
            <a:r>
              <a:rPr dirty="0"/>
              <a:t>vs</a:t>
            </a:r>
            <a:r>
              <a:rPr dirty="0" spc="-40"/>
              <a:t> </a:t>
            </a:r>
            <a:r>
              <a:rPr dirty="0"/>
              <a:t>Java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552698"/>
            <a:ext cx="7374255" cy="400113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interpreted,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not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compiled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80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more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relaxed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syntax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5">
                <a:latin typeface="Arial"/>
                <a:cs typeface="Arial"/>
              </a:rPr>
              <a:t> rules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fewer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"looser"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data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types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variables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don't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need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be</a:t>
            </a:r>
            <a:r>
              <a:rPr dirty="0" sz="240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declared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80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>
                <a:latin typeface="Arial"/>
                <a:cs typeface="Arial"/>
              </a:rPr>
              <a:t>errors</a:t>
            </a:r>
            <a:r>
              <a:rPr dirty="0" sz="2400" spc="-5">
                <a:latin typeface="Arial"/>
                <a:cs typeface="Arial"/>
              </a:rPr>
              <a:t> often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silent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(few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exceptions)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75"/>
              </a:spcBef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>
                <a:latin typeface="Arial"/>
                <a:cs typeface="Arial"/>
              </a:rPr>
              <a:t>key</a:t>
            </a:r>
            <a:r>
              <a:rPr dirty="0" sz="2400" spc="-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construct</a:t>
            </a:r>
            <a:r>
              <a:rPr dirty="0" sz="2400" spc="-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is</a:t>
            </a:r>
            <a:r>
              <a:rPr dirty="0" sz="2400">
                <a:latin typeface="Arial"/>
                <a:cs typeface="Arial"/>
              </a:rPr>
              <a:t> the </a:t>
            </a:r>
            <a:r>
              <a:rPr dirty="0" sz="2400" spc="-5">
                <a:latin typeface="Arial"/>
                <a:cs typeface="Arial"/>
              </a:rPr>
              <a:t>function </a:t>
            </a:r>
            <a:r>
              <a:rPr dirty="0" sz="2400">
                <a:latin typeface="Arial"/>
                <a:cs typeface="Arial"/>
              </a:rPr>
              <a:t>rather </a:t>
            </a:r>
            <a:r>
              <a:rPr dirty="0" sz="2400" spc="-5">
                <a:latin typeface="Arial"/>
                <a:cs typeface="Arial"/>
              </a:rPr>
              <a:t>than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class</a:t>
            </a:r>
            <a:endParaRPr sz="2400">
              <a:latin typeface="Arial"/>
              <a:cs typeface="Arial"/>
            </a:endParaRPr>
          </a:p>
          <a:p>
            <a:pPr lvl="1" marL="756285" indent="-287020">
              <a:lnSpc>
                <a:spcPct val="100000"/>
              </a:lnSpc>
              <a:spcBef>
                <a:spcPts val="575"/>
              </a:spcBef>
              <a:buClr>
                <a:srgbClr val="99CCFF"/>
              </a:buClr>
              <a:buSzPct val="68750"/>
              <a:buFont typeface="Wingdings"/>
              <a:buChar char=""/>
              <a:tabLst>
                <a:tab pos="756285" algn="l"/>
                <a:tab pos="756920" algn="l"/>
              </a:tabLst>
            </a:pPr>
            <a:r>
              <a:rPr dirty="0" sz="2400" spc="-5">
                <a:latin typeface="Arial"/>
                <a:cs typeface="Arial"/>
              </a:rPr>
              <a:t>"first-class"</a:t>
            </a:r>
            <a:r>
              <a:rPr dirty="0" sz="2400" spc="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functions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are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used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</a:t>
            </a:r>
            <a:r>
              <a:rPr dirty="0" sz="2400" spc="3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many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situations</a:t>
            </a:r>
            <a:endParaRPr sz="2400">
              <a:latin typeface="Arial"/>
              <a:cs typeface="Arial"/>
            </a:endParaRPr>
          </a:p>
          <a:p>
            <a:pPr marL="355600" marR="127000" indent="-343535">
              <a:lnSpc>
                <a:spcPts val="3650"/>
              </a:lnSpc>
              <a:buClr>
                <a:srgbClr val="2C13C1"/>
              </a:buClr>
              <a:buSzPct val="79166"/>
              <a:buFont typeface="Wingdings"/>
              <a:buChar char=""/>
              <a:tabLst>
                <a:tab pos="355600" algn="l"/>
                <a:tab pos="356235" algn="l"/>
              </a:tabLst>
            </a:pPr>
            <a:r>
              <a:rPr dirty="0" sz="2400" spc="-5">
                <a:latin typeface="Arial"/>
                <a:cs typeface="Arial"/>
              </a:rPr>
              <a:t>contained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within</a:t>
            </a:r>
            <a:r>
              <a:rPr dirty="0" sz="2400" spc="2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 web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page</a:t>
            </a:r>
            <a:r>
              <a:rPr dirty="0" sz="2400" spc="2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and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integrates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with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its </a:t>
            </a:r>
            <a:r>
              <a:rPr dirty="0" sz="2400" spc="-6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HTML/CSS content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00011" y="1524000"/>
            <a:ext cx="1681988" cy="16764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6934834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So</a:t>
            </a:r>
            <a:r>
              <a:rPr dirty="0" spc="-20"/>
              <a:t> </a:t>
            </a:r>
            <a:r>
              <a:rPr dirty="0"/>
              <a:t>what</a:t>
            </a:r>
            <a:r>
              <a:rPr dirty="0" spc="-40"/>
              <a:t> </a:t>
            </a:r>
            <a:r>
              <a:rPr dirty="0"/>
              <a:t>does</a:t>
            </a:r>
            <a:r>
              <a:rPr dirty="0" spc="-20"/>
              <a:t> </a:t>
            </a:r>
            <a:r>
              <a:rPr dirty="0"/>
              <a:t>JavaScript</a:t>
            </a:r>
            <a:r>
              <a:rPr dirty="0" spc="-20"/>
              <a:t> </a:t>
            </a:r>
            <a:r>
              <a:rPr dirty="0"/>
              <a:t>do?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4352"/>
            <a:ext cx="7705725" cy="4513580"/>
          </a:xfrm>
          <a:prstGeom prst="rect">
            <a:avLst/>
          </a:prstGeom>
        </p:spPr>
        <p:txBody>
          <a:bodyPr wrap="square" lIns="0" tIns="109855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6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Controls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appearance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Forms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Stores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data</a:t>
            </a:r>
            <a:r>
              <a:rPr dirty="0" sz="3200" spc="-4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locally</a:t>
            </a:r>
            <a:endParaRPr sz="3200">
              <a:latin typeface="Arial"/>
              <a:cs typeface="Arial"/>
            </a:endParaRPr>
          </a:p>
          <a:p>
            <a:pPr marL="355600" marR="276225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Asynchronously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connects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to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server</a:t>
            </a:r>
            <a:r>
              <a:rPr dirty="0" sz="3200" spc="-4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(via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ajax)</a:t>
            </a:r>
            <a:endParaRPr sz="32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Can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present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data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from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an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API</a:t>
            </a:r>
            <a:endParaRPr sz="32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Has several </a:t>
            </a:r>
            <a:r>
              <a:rPr dirty="0" sz="3200" spc="-5">
                <a:latin typeface="Arial"/>
                <a:cs typeface="Arial"/>
              </a:rPr>
              <a:t>built-in </a:t>
            </a:r>
            <a:r>
              <a:rPr dirty="0" sz="3200">
                <a:latin typeface="Arial"/>
                <a:cs typeface="Arial"/>
              </a:rPr>
              <a:t>objects </a:t>
            </a:r>
            <a:r>
              <a:rPr dirty="0" sz="3200" spc="-5">
                <a:latin typeface="Arial"/>
                <a:cs typeface="Arial"/>
              </a:rPr>
              <a:t>that </a:t>
            </a:r>
            <a:r>
              <a:rPr dirty="0" sz="3200">
                <a:latin typeface="Arial"/>
                <a:cs typeface="Arial"/>
              </a:rPr>
              <a:t>can 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utilize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helpful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things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like</a:t>
            </a:r>
            <a:r>
              <a:rPr dirty="0" sz="3200" spc="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the</a:t>
            </a:r>
            <a:r>
              <a:rPr dirty="0" sz="320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date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or </a:t>
            </a:r>
            <a:r>
              <a:rPr dirty="0" sz="3200" spc="-5">
                <a:latin typeface="Arial"/>
                <a:cs typeface="Arial"/>
              </a:rPr>
              <a:t>math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54533"/>
            <a:ext cx="784415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Why</a:t>
            </a:r>
            <a:r>
              <a:rPr dirty="0" sz="4000"/>
              <a:t> </a:t>
            </a:r>
            <a:r>
              <a:rPr dirty="0" sz="4000" spc="-5"/>
              <a:t>use</a:t>
            </a:r>
            <a:r>
              <a:rPr dirty="0" sz="4000" spc="15"/>
              <a:t> </a:t>
            </a:r>
            <a:r>
              <a:rPr dirty="0" sz="4000" spc="-5"/>
              <a:t>client-side</a:t>
            </a:r>
            <a:r>
              <a:rPr dirty="0" sz="4000"/>
              <a:t> </a:t>
            </a:r>
            <a:r>
              <a:rPr dirty="0" sz="4000" spc="-5"/>
              <a:t>programming?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520689"/>
            <a:ext cx="7748270" cy="343344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94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client-side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scripting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(JavaScript)</a:t>
            </a:r>
            <a:r>
              <a:rPr dirty="0" sz="3200" spc="-65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benefits:</a:t>
            </a:r>
            <a:endParaRPr sz="3200">
              <a:latin typeface="Arial"/>
              <a:cs typeface="Arial"/>
            </a:endParaRPr>
          </a:p>
          <a:p>
            <a:pPr lvl="1" marL="756285" marR="59690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 b="1">
                <a:latin typeface="Arial"/>
                <a:cs typeface="Arial"/>
              </a:rPr>
              <a:t>usability</a:t>
            </a:r>
            <a:r>
              <a:rPr dirty="0" sz="2800" spc="-5">
                <a:latin typeface="Arial"/>
                <a:cs typeface="Arial"/>
              </a:rPr>
              <a:t>:</a:t>
            </a:r>
            <a:r>
              <a:rPr dirty="0" sz="2800" spc="3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can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modify </a:t>
            </a:r>
            <a:r>
              <a:rPr dirty="0" sz="2800" spc="-5">
                <a:latin typeface="Arial"/>
                <a:cs typeface="Arial"/>
              </a:rPr>
              <a:t>a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page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without </a:t>
            </a:r>
            <a:r>
              <a:rPr dirty="0" sz="2800">
                <a:latin typeface="Arial"/>
                <a:cs typeface="Arial"/>
              </a:rPr>
              <a:t>having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post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back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 the</a:t>
            </a:r>
            <a:r>
              <a:rPr dirty="0" sz="2800">
                <a:latin typeface="Arial"/>
                <a:cs typeface="Arial"/>
              </a:rPr>
              <a:t> server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(faster</a:t>
            </a:r>
            <a:r>
              <a:rPr dirty="0" sz="2800" spc="-5">
                <a:latin typeface="Arial"/>
                <a:cs typeface="Arial"/>
              </a:rPr>
              <a:t> UI)</a:t>
            </a:r>
            <a:endParaRPr sz="2800">
              <a:latin typeface="Arial"/>
              <a:cs typeface="Arial"/>
            </a:endParaRPr>
          </a:p>
          <a:p>
            <a:pPr lvl="1" marL="756285" marR="196850" indent="-287020">
              <a:lnSpc>
                <a:spcPct val="100000"/>
              </a:lnSpc>
              <a:spcBef>
                <a:spcPts val="675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 b="1">
                <a:latin typeface="Arial"/>
                <a:cs typeface="Arial"/>
              </a:rPr>
              <a:t>efficiency</a:t>
            </a:r>
            <a:r>
              <a:rPr dirty="0" sz="2800" spc="-5">
                <a:latin typeface="Arial"/>
                <a:cs typeface="Arial"/>
              </a:rPr>
              <a:t>:</a:t>
            </a:r>
            <a:r>
              <a:rPr dirty="0" sz="2800" spc="3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can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make</a:t>
            </a:r>
            <a:r>
              <a:rPr dirty="0" sz="2800">
                <a:latin typeface="Arial"/>
                <a:cs typeface="Arial"/>
              </a:rPr>
              <a:t> small,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quick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changes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 page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without</a:t>
            </a:r>
            <a:r>
              <a:rPr dirty="0" sz="2800">
                <a:latin typeface="Arial"/>
                <a:cs typeface="Arial"/>
              </a:rPr>
              <a:t> waiting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for </a:t>
            </a:r>
            <a:r>
              <a:rPr dirty="0" sz="2800">
                <a:latin typeface="Arial"/>
                <a:cs typeface="Arial"/>
              </a:rPr>
              <a:t>server</a:t>
            </a:r>
            <a:endParaRPr sz="2800">
              <a:latin typeface="Arial"/>
              <a:cs typeface="Arial"/>
            </a:endParaRPr>
          </a:p>
          <a:p>
            <a:pPr lvl="1" marL="756285" marR="294640" indent="-287020">
              <a:lnSpc>
                <a:spcPct val="100000"/>
              </a:lnSpc>
              <a:spcBef>
                <a:spcPts val="67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 b="1">
                <a:latin typeface="Arial"/>
                <a:cs typeface="Arial"/>
              </a:rPr>
              <a:t>event-driven</a:t>
            </a:r>
            <a:r>
              <a:rPr dirty="0" sz="2800" spc="-5">
                <a:latin typeface="Arial"/>
                <a:cs typeface="Arial"/>
              </a:rPr>
              <a:t>:</a:t>
            </a:r>
            <a:r>
              <a:rPr dirty="0" sz="2800" spc="2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can</a:t>
            </a:r>
            <a:r>
              <a:rPr dirty="0" sz="280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respond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to user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actions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like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clicks</a:t>
            </a:r>
            <a:r>
              <a:rPr dirty="0" sz="2800" spc="-15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and </a:t>
            </a:r>
            <a:r>
              <a:rPr dirty="0" sz="2800">
                <a:latin typeface="Arial"/>
                <a:cs typeface="Arial"/>
              </a:rPr>
              <a:t>key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presses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116" y="337769"/>
            <a:ext cx="5629910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Where</a:t>
            </a:r>
            <a:r>
              <a:rPr dirty="0" spc="-25"/>
              <a:t> </a:t>
            </a:r>
            <a:r>
              <a:rPr dirty="0"/>
              <a:t>to</a:t>
            </a:r>
            <a:r>
              <a:rPr dirty="0" spc="-40"/>
              <a:t> </a:t>
            </a:r>
            <a:r>
              <a:rPr dirty="0"/>
              <a:t>put</a:t>
            </a:r>
            <a:r>
              <a:rPr dirty="0" spc="-35"/>
              <a:t> </a:t>
            </a:r>
            <a:r>
              <a:rPr dirty="0"/>
              <a:t>Javascript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688340" y="1621282"/>
            <a:ext cx="7063740" cy="44062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53035" indent="-343535">
              <a:lnSpc>
                <a:spcPct val="100000"/>
              </a:lnSpc>
              <a:spcBef>
                <a:spcPts val="10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Script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tag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should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be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placed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HTML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page's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head: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dirty="0" sz="2400" spc="-5">
                <a:latin typeface="Arial"/>
                <a:cs typeface="Arial"/>
              </a:rPr>
              <a:t>&lt;script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src=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”js/filename.js”</a:t>
            </a:r>
            <a:r>
              <a:rPr dirty="0" sz="2400" spc="-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type=</a:t>
            </a:r>
            <a:r>
              <a:rPr dirty="0" sz="2400" spc="15">
                <a:latin typeface="Arial"/>
                <a:cs typeface="Arial"/>
              </a:rPr>
              <a:t> </a:t>
            </a:r>
            <a:r>
              <a:rPr dirty="0" sz="2400" spc="-5">
                <a:latin typeface="Arial"/>
                <a:cs typeface="Arial"/>
              </a:rPr>
              <a:t>"text/javascript”</a:t>
            </a:r>
            <a:r>
              <a:rPr dirty="0" sz="2400" spc="1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&gt;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>
                <a:latin typeface="Arial"/>
                <a:cs typeface="Arial"/>
              </a:rPr>
              <a:t>&lt;/script&gt;</a:t>
            </a:r>
            <a:endParaRPr sz="24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735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Codeis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stored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1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a</a:t>
            </a:r>
            <a:r>
              <a:rPr dirty="0" sz="3200" spc="-5">
                <a:latin typeface="Arial"/>
                <a:cs typeface="Arial"/>
              </a:rPr>
              <a:t> separate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.js file</a:t>
            </a:r>
            <a:endParaRPr sz="3200">
              <a:latin typeface="Arial"/>
              <a:cs typeface="Arial"/>
            </a:endParaRPr>
          </a:p>
          <a:p>
            <a:pPr marL="355600" marR="83820" indent="-343535">
              <a:lnSpc>
                <a:spcPct val="100000"/>
              </a:lnSpc>
              <a:spcBef>
                <a:spcPts val="770"/>
              </a:spcBef>
              <a:buClr>
                <a:srgbClr val="2C13C1"/>
              </a:buClr>
              <a:buSzPct val="79687"/>
              <a:buFont typeface="Wingdings"/>
              <a:buChar char=""/>
              <a:tabLst>
                <a:tab pos="356235" algn="l"/>
              </a:tabLst>
            </a:pPr>
            <a:r>
              <a:rPr dirty="0" sz="3200">
                <a:latin typeface="Arial"/>
                <a:cs typeface="Arial"/>
              </a:rPr>
              <a:t>JS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code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can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be</a:t>
            </a:r>
            <a:r>
              <a:rPr dirty="0" sz="3200" spc="-3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placed</a:t>
            </a:r>
            <a:r>
              <a:rPr dirty="0" sz="3200" spc="-2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directly</a:t>
            </a:r>
            <a:r>
              <a:rPr dirty="0" sz="3200" spc="-3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in</a:t>
            </a:r>
            <a:r>
              <a:rPr dirty="0" sz="3200" spc="-1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the </a:t>
            </a:r>
            <a:r>
              <a:rPr dirty="0" sz="3200" spc="-87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HTML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 spc="-5">
                <a:latin typeface="Arial"/>
                <a:cs typeface="Arial"/>
              </a:rPr>
              <a:t>file's </a:t>
            </a:r>
            <a:r>
              <a:rPr dirty="0" sz="3200">
                <a:latin typeface="Arial"/>
                <a:cs typeface="Arial"/>
              </a:rPr>
              <a:t>body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or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head</a:t>
            </a:r>
            <a:r>
              <a:rPr dirty="0" sz="3200" spc="-20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(like</a:t>
            </a:r>
            <a:r>
              <a:rPr dirty="0" sz="3200" spc="-5">
                <a:latin typeface="Arial"/>
                <a:cs typeface="Arial"/>
              </a:rPr>
              <a:t> </a:t>
            </a:r>
            <a:r>
              <a:rPr dirty="0" sz="3200">
                <a:latin typeface="Arial"/>
                <a:cs typeface="Arial"/>
              </a:rPr>
              <a:t>CSS)</a:t>
            </a:r>
            <a:endParaRPr sz="3200">
              <a:latin typeface="Arial"/>
              <a:cs typeface="Arial"/>
            </a:endParaRPr>
          </a:p>
          <a:p>
            <a:pPr lvl="1" marL="756285" marR="5080" indent="-287020">
              <a:lnSpc>
                <a:spcPct val="100000"/>
              </a:lnSpc>
              <a:spcBef>
                <a:spcPts val="690"/>
              </a:spcBef>
              <a:buClr>
                <a:srgbClr val="99CCFF"/>
              </a:buClr>
              <a:buSzPct val="69642"/>
              <a:buFont typeface="Wingdings"/>
              <a:buChar char=""/>
              <a:tabLst>
                <a:tab pos="756920" algn="l"/>
              </a:tabLst>
            </a:pPr>
            <a:r>
              <a:rPr dirty="0" sz="2800" spc="-5">
                <a:latin typeface="Arial"/>
                <a:cs typeface="Arial"/>
              </a:rPr>
              <a:t>but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this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is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bad</a:t>
            </a:r>
            <a:r>
              <a:rPr dirty="0" sz="2800" spc="2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practice</a:t>
            </a:r>
            <a:r>
              <a:rPr dirty="0" sz="2800" spc="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(should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separate </a:t>
            </a:r>
            <a:r>
              <a:rPr dirty="0" sz="2800" spc="-76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content,</a:t>
            </a:r>
            <a:r>
              <a:rPr dirty="0" sz="2800" spc="-10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presentation, </a:t>
            </a:r>
            <a:r>
              <a:rPr dirty="0" sz="2800" spc="-5">
                <a:latin typeface="Arial"/>
                <a:cs typeface="Arial"/>
              </a:rPr>
              <a:t>and</a:t>
            </a:r>
            <a:r>
              <a:rPr dirty="0" sz="2800" spc="30">
                <a:latin typeface="Arial"/>
                <a:cs typeface="Arial"/>
              </a:rPr>
              <a:t> </a:t>
            </a:r>
            <a:r>
              <a:rPr dirty="0" sz="2800" spc="-5">
                <a:latin typeface="Arial"/>
                <a:cs typeface="Arial"/>
              </a:rPr>
              <a:t>behavior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1129"/>
            <a:ext cx="8712200" cy="6122670"/>
            <a:chOff x="0" y="151129"/>
            <a:chExt cx="8712200" cy="6122670"/>
          </a:xfrm>
        </p:grpSpPr>
        <p:sp>
          <p:nvSpPr>
            <p:cNvPr id="3" name="object 3"/>
            <p:cNvSpPr/>
            <p:nvPr/>
          </p:nvSpPr>
          <p:spPr>
            <a:xfrm>
              <a:off x="381000" y="533400"/>
              <a:ext cx="8305800" cy="5715000"/>
            </a:xfrm>
            <a:custGeom>
              <a:avLst/>
              <a:gdLst/>
              <a:ahLst/>
              <a:cxnLst/>
              <a:rect l="l" t="t" r="r" b="b"/>
              <a:pathLst>
                <a:path w="8305800" h="5715000">
                  <a:moveTo>
                    <a:pt x="0" y="784478"/>
                  </a:moveTo>
                  <a:lnTo>
                    <a:pt x="1431" y="736696"/>
                  </a:lnTo>
                  <a:lnTo>
                    <a:pt x="5672" y="689670"/>
                  </a:lnTo>
                  <a:lnTo>
                    <a:pt x="12639" y="643483"/>
                  </a:lnTo>
                  <a:lnTo>
                    <a:pt x="22251" y="598216"/>
                  </a:lnTo>
                  <a:lnTo>
                    <a:pt x="34425" y="553952"/>
                  </a:lnTo>
                  <a:lnTo>
                    <a:pt x="49080" y="510772"/>
                  </a:lnTo>
                  <a:lnTo>
                    <a:pt x="66133" y="468759"/>
                  </a:lnTo>
                  <a:lnTo>
                    <a:pt x="85502" y="427996"/>
                  </a:lnTo>
                  <a:lnTo>
                    <a:pt x="107106" y="388563"/>
                  </a:lnTo>
                  <a:lnTo>
                    <a:pt x="130862" y="350544"/>
                  </a:lnTo>
                  <a:lnTo>
                    <a:pt x="156688" y="314020"/>
                  </a:lnTo>
                  <a:lnTo>
                    <a:pt x="184503" y="279073"/>
                  </a:lnTo>
                  <a:lnTo>
                    <a:pt x="214223" y="245786"/>
                  </a:lnTo>
                  <a:lnTo>
                    <a:pt x="245768" y="214240"/>
                  </a:lnTo>
                  <a:lnTo>
                    <a:pt x="279054" y="184518"/>
                  </a:lnTo>
                  <a:lnTo>
                    <a:pt x="314000" y="156703"/>
                  </a:lnTo>
                  <a:lnTo>
                    <a:pt x="350524" y="130875"/>
                  </a:lnTo>
                  <a:lnTo>
                    <a:pt x="388544" y="107117"/>
                  </a:lnTo>
                  <a:lnTo>
                    <a:pt x="427978" y="85511"/>
                  </a:lnTo>
                  <a:lnTo>
                    <a:pt x="468743" y="66140"/>
                  </a:lnTo>
                  <a:lnTo>
                    <a:pt x="510758" y="49085"/>
                  </a:lnTo>
                  <a:lnTo>
                    <a:pt x="553940" y="34429"/>
                  </a:lnTo>
                  <a:lnTo>
                    <a:pt x="598207" y="22253"/>
                  </a:lnTo>
                  <a:lnTo>
                    <a:pt x="643478" y="12640"/>
                  </a:lnTo>
                  <a:lnTo>
                    <a:pt x="689671" y="5672"/>
                  </a:lnTo>
                  <a:lnTo>
                    <a:pt x="736702" y="1431"/>
                  </a:lnTo>
                  <a:lnTo>
                    <a:pt x="784491" y="0"/>
                  </a:lnTo>
                  <a:lnTo>
                    <a:pt x="7521321" y="0"/>
                  </a:lnTo>
                  <a:lnTo>
                    <a:pt x="7569103" y="1431"/>
                  </a:lnTo>
                  <a:lnTo>
                    <a:pt x="7616129" y="5672"/>
                  </a:lnTo>
                  <a:lnTo>
                    <a:pt x="7662316" y="12640"/>
                  </a:lnTo>
                  <a:lnTo>
                    <a:pt x="7707583" y="22253"/>
                  </a:lnTo>
                  <a:lnTo>
                    <a:pt x="7751847" y="34429"/>
                  </a:lnTo>
                  <a:lnTo>
                    <a:pt x="7795027" y="49085"/>
                  </a:lnTo>
                  <a:lnTo>
                    <a:pt x="7837040" y="66140"/>
                  </a:lnTo>
                  <a:lnTo>
                    <a:pt x="7877803" y="85511"/>
                  </a:lnTo>
                  <a:lnTo>
                    <a:pt x="7917236" y="107117"/>
                  </a:lnTo>
                  <a:lnTo>
                    <a:pt x="7955255" y="130875"/>
                  </a:lnTo>
                  <a:lnTo>
                    <a:pt x="7991779" y="156703"/>
                  </a:lnTo>
                  <a:lnTo>
                    <a:pt x="8026726" y="184518"/>
                  </a:lnTo>
                  <a:lnTo>
                    <a:pt x="8060013" y="214240"/>
                  </a:lnTo>
                  <a:lnTo>
                    <a:pt x="8091559" y="245786"/>
                  </a:lnTo>
                  <a:lnTo>
                    <a:pt x="8121281" y="279073"/>
                  </a:lnTo>
                  <a:lnTo>
                    <a:pt x="8149096" y="314020"/>
                  </a:lnTo>
                  <a:lnTo>
                    <a:pt x="8174924" y="350544"/>
                  </a:lnTo>
                  <a:lnTo>
                    <a:pt x="8198682" y="388563"/>
                  </a:lnTo>
                  <a:lnTo>
                    <a:pt x="8220288" y="427996"/>
                  </a:lnTo>
                  <a:lnTo>
                    <a:pt x="8239659" y="468759"/>
                  </a:lnTo>
                  <a:lnTo>
                    <a:pt x="8256714" y="510772"/>
                  </a:lnTo>
                  <a:lnTo>
                    <a:pt x="8271370" y="553952"/>
                  </a:lnTo>
                  <a:lnTo>
                    <a:pt x="8283546" y="598216"/>
                  </a:lnTo>
                  <a:lnTo>
                    <a:pt x="8293159" y="643483"/>
                  </a:lnTo>
                  <a:lnTo>
                    <a:pt x="8300127" y="689670"/>
                  </a:lnTo>
                  <a:lnTo>
                    <a:pt x="8304368" y="736696"/>
                  </a:lnTo>
                  <a:lnTo>
                    <a:pt x="8305800" y="784478"/>
                  </a:lnTo>
                  <a:lnTo>
                    <a:pt x="8305800" y="4930521"/>
                  </a:lnTo>
                  <a:lnTo>
                    <a:pt x="8304368" y="4978308"/>
                  </a:lnTo>
                  <a:lnTo>
                    <a:pt x="8300127" y="5025338"/>
                  </a:lnTo>
                  <a:lnTo>
                    <a:pt x="8293159" y="5071529"/>
                  </a:lnTo>
                  <a:lnTo>
                    <a:pt x="8283546" y="5116799"/>
                  </a:lnTo>
                  <a:lnTo>
                    <a:pt x="8271370" y="5161066"/>
                  </a:lnTo>
                  <a:lnTo>
                    <a:pt x="8256714" y="5204247"/>
                  </a:lnTo>
                  <a:lnTo>
                    <a:pt x="8239659" y="5246261"/>
                  </a:lnTo>
                  <a:lnTo>
                    <a:pt x="8220288" y="5287026"/>
                  </a:lnTo>
                  <a:lnTo>
                    <a:pt x="8198682" y="5326459"/>
                  </a:lnTo>
                  <a:lnTo>
                    <a:pt x="8174924" y="5364478"/>
                  </a:lnTo>
                  <a:lnTo>
                    <a:pt x="8149096" y="5401001"/>
                  </a:lnTo>
                  <a:lnTo>
                    <a:pt x="8121281" y="5435947"/>
                  </a:lnTo>
                  <a:lnTo>
                    <a:pt x="8091559" y="5469233"/>
                  </a:lnTo>
                  <a:lnTo>
                    <a:pt x="8060013" y="5500777"/>
                  </a:lnTo>
                  <a:lnTo>
                    <a:pt x="8026726" y="5530497"/>
                  </a:lnTo>
                  <a:lnTo>
                    <a:pt x="7991779" y="5558311"/>
                  </a:lnTo>
                  <a:lnTo>
                    <a:pt x="7955255" y="5584137"/>
                  </a:lnTo>
                  <a:lnTo>
                    <a:pt x="7917236" y="5607893"/>
                  </a:lnTo>
                  <a:lnTo>
                    <a:pt x="7877803" y="5629497"/>
                  </a:lnTo>
                  <a:lnTo>
                    <a:pt x="7837040" y="5648866"/>
                  </a:lnTo>
                  <a:lnTo>
                    <a:pt x="7795027" y="5665920"/>
                  </a:lnTo>
                  <a:lnTo>
                    <a:pt x="7751847" y="5680574"/>
                  </a:lnTo>
                  <a:lnTo>
                    <a:pt x="7707583" y="5692749"/>
                  </a:lnTo>
                  <a:lnTo>
                    <a:pt x="7662316" y="5702360"/>
                  </a:lnTo>
                  <a:lnTo>
                    <a:pt x="7616129" y="5709327"/>
                  </a:lnTo>
                  <a:lnTo>
                    <a:pt x="7569103" y="5713568"/>
                  </a:lnTo>
                  <a:lnTo>
                    <a:pt x="7521321" y="5715000"/>
                  </a:lnTo>
                  <a:lnTo>
                    <a:pt x="784491" y="5715000"/>
                  </a:lnTo>
                  <a:lnTo>
                    <a:pt x="736702" y="5713568"/>
                  </a:lnTo>
                  <a:lnTo>
                    <a:pt x="689671" y="5709327"/>
                  </a:lnTo>
                  <a:lnTo>
                    <a:pt x="643478" y="5702360"/>
                  </a:lnTo>
                  <a:lnTo>
                    <a:pt x="598207" y="5692749"/>
                  </a:lnTo>
                  <a:lnTo>
                    <a:pt x="553940" y="5680574"/>
                  </a:lnTo>
                  <a:lnTo>
                    <a:pt x="510758" y="5665920"/>
                  </a:lnTo>
                  <a:lnTo>
                    <a:pt x="468743" y="5648866"/>
                  </a:lnTo>
                  <a:lnTo>
                    <a:pt x="427978" y="5629497"/>
                  </a:lnTo>
                  <a:lnTo>
                    <a:pt x="388544" y="5607893"/>
                  </a:lnTo>
                  <a:lnTo>
                    <a:pt x="350524" y="5584137"/>
                  </a:lnTo>
                  <a:lnTo>
                    <a:pt x="314000" y="5558311"/>
                  </a:lnTo>
                  <a:lnTo>
                    <a:pt x="279054" y="5530497"/>
                  </a:lnTo>
                  <a:lnTo>
                    <a:pt x="245768" y="5500777"/>
                  </a:lnTo>
                  <a:lnTo>
                    <a:pt x="214223" y="5469233"/>
                  </a:lnTo>
                  <a:lnTo>
                    <a:pt x="184503" y="5435947"/>
                  </a:lnTo>
                  <a:lnTo>
                    <a:pt x="156688" y="5401001"/>
                  </a:lnTo>
                  <a:lnTo>
                    <a:pt x="130862" y="5364478"/>
                  </a:lnTo>
                  <a:lnTo>
                    <a:pt x="107106" y="5326459"/>
                  </a:lnTo>
                  <a:lnTo>
                    <a:pt x="85502" y="5287026"/>
                  </a:lnTo>
                  <a:lnTo>
                    <a:pt x="66133" y="5246261"/>
                  </a:lnTo>
                  <a:lnTo>
                    <a:pt x="49080" y="5204247"/>
                  </a:lnTo>
                  <a:lnTo>
                    <a:pt x="34425" y="5161066"/>
                  </a:lnTo>
                  <a:lnTo>
                    <a:pt x="22251" y="5116799"/>
                  </a:lnTo>
                  <a:lnTo>
                    <a:pt x="12639" y="5071529"/>
                  </a:lnTo>
                  <a:lnTo>
                    <a:pt x="5672" y="5025338"/>
                  </a:lnTo>
                  <a:lnTo>
                    <a:pt x="1431" y="4978308"/>
                  </a:lnTo>
                  <a:lnTo>
                    <a:pt x="0" y="4930521"/>
                  </a:lnTo>
                  <a:lnTo>
                    <a:pt x="0" y="784478"/>
                  </a:lnTo>
                  <a:close/>
                </a:path>
              </a:pathLst>
            </a:custGeom>
            <a:ln w="50800">
              <a:solidFill>
                <a:srgbClr val="A9B0B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151129"/>
              <a:ext cx="8534400" cy="1220470"/>
            </a:xfrm>
            <a:custGeom>
              <a:avLst/>
              <a:gdLst/>
              <a:ahLst/>
              <a:cxnLst/>
              <a:rect l="l" t="t" r="r" b="b"/>
              <a:pathLst>
                <a:path w="8534400" h="1220470">
                  <a:moveTo>
                    <a:pt x="7924800" y="0"/>
                  </a:moveTo>
                  <a:lnTo>
                    <a:pt x="0" y="1270"/>
                  </a:lnTo>
                  <a:lnTo>
                    <a:pt x="0" y="1220470"/>
                  </a:lnTo>
                  <a:lnTo>
                    <a:pt x="7923530" y="1220470"/>
                  </a:lnTo>
                  <a:lnTo>
                    <a:pt x="7971326" y="1218635"/>
                  </a:lnTo>
                  <a:lnTo>
                    <a:pt x="8018107" y="1213221"/>
                  </a:lnTo>
                  <a:lnTo>
                    <a:pt x="8063737" y="1204363"/>
                  </a:lnTo>
                  <a:lnTo>
                    <a:pt x="8108080" y="1192198"/>
                  </a:lnTo>
                  <a:lnTo>
                    <a:pt x="8151003" y="1176861"/>
                  </a:lnTo>
                  <a:lnTo>
                    <a:pt x="8192370" y="1158488"/>
                  </a:lnTo>
                  <a:lnTo>
                    <a:pt x="8232045" y="1137214"/>
                  </a:lnTo>
                  <a:lnTo>
                    <a:pt x="8269895" y="1113176"/>
                  </a:lnTo>
                  <a:lnTo>
                    <a:pt x="8305785" y="1086509"/>
                  </a:lnTo>
                  <a:lnTo>
                    <a:pt x="8339578" y="1057348"/>
                  </a:lnTo>
                  <a:lnTo>
                    <a:pt x="8371141" y="1025831"/>
                  </a:lnTo>
                  <a:lnTo>
                    <a:pt x="8400339" y="992092"/>
                  </a:lnTo>
                  <a:lnTo>
                    <a:pt x="8427035" y="956267"/>
                  </a:lnTo>
                  <a:lnTo>
                    <a:pt x="8451097" y="918492"/>
                  </a:lnTo>
                  <a:lnTo>
                    <a:pt x="8472388" y="878902"/>
                  </a:lnTo>
                  <a:lnTo>
                    <a:pt x="8490774" y="837635"/>
                  </a:lnTo>
                  <a:lnTo>
                    <a:pt x="8506119" y="794824"/>
                  </a:lnTo>
                  <a:lnTo>
                    <a:pt x="8518289" y="750607"/>
                  </a:lnTo>
                  <a:lnTo>
                    <a:pt x="8527149" y="705118"/>
                  </a:lnTo>
                  <a:lnTo>
                    <a:pt x="8532565" y="658493"/>
                  </a:lnTo>
                  <a:lnTo>
                    <a:pt x="8534400" y="610870"/>
                  </a:lnTo>
                  <a:lnTo>
                    <a:pt x="8532565" y="563097"/>
                  </a:lnTo>
                  <a:lnTo>
                    <a:pt x="8527151" y="516353"/>
                  </a:lnTo>
                  <a:lnTo>
                    <a:pt x="8518293" y="470769"/>
                  </a:lnTo>
                  <a:lnTo>
                    <a:pt x="8506128" y="426478"/>
                  </a:lnTo>
                  <a:lnTo>
                    <a:pt x="8490791" y="383613"/>
                  </a:lnTo>
                  <a:lnTo>
                    <a:pt x="8472418" y="342307"/>
                  </a:lnTo>
                  <a:lnTo>
                    <a:pt x="8451144" y="302692"/>
                  </a:lnTo>
                  <a:lnTo>
                    <a:pt x="8427106" y="264901"/>
                  </a:lnTo>
                  <a:lnTo>
                    <a:pt x="8400439" y="229068"/>
                  </a:lnTo>
                  <a:lnTo>
                    <a:pt x="8371278" y="195323"/>
                  </a:lnTo>
                  <a:lnTo>
                    <a:pt x="8339761" y="163801"/>
                  </a:lnTo>
                  <a:lnTo>
                    <a:pt x="8306022" y="134634"/>
                  </a:lnTo>
                  <a:lnTo>
                    <a:pt x="8270197" y="107954"/>
                  </a:lnTo>
                  <a:lnTo>
                    <a:pt x="8232422" y="83895"/>
                  </a:lnTo>
                  <a:lnTo>
                    <a:pt x="8192832" y="62589"/>
                  </a:lnTo>
                  <a:lnTo>
                    <a:pt x="8151565" y="44168"/>
                  </a:lnTo>
                  <a:lnTo>
                    <a:pt x="8108754" y="28767"/>
                  </a:lnTo>
                  <a:lnTo>
                    <a:pt x="8064537" y="16516"/>
                  </a:lnTo>
                  <a:lnTo>
                    <a:pt x="8019048" y="7550"/>
                  </a:lnTo>
                  <a:lnTo>
                    <a:pt x="7972423" y="2000"/>
                  </a:lnTo>
                  <a:lnTo>
                    <a:pt x="7924800" y="0"/>
                  </a:lnTo>
                  <a:close/>
                </a:path>
              </a:pathLst>
            </a:custGeom>
            <a:solidFill>
              <a:srgbClr val="6666C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1219199"/>
              <a:ext cx="8077200" cy="0"/>
            </a:xfrm>
            <a:custGeom>
              <a:avLst/>
              <a:gdLst/>
              <a:ahLst/>
              <a:cxnLst/>
              <a:rect l="l" t="t" r="r" b="b"/>
              <a:pathLst>
                <a:path w="8077200" h="0">
                  <a:moveTo>
                    <a:pt x="0" y="0"/>
                  </a:moveTo>
                  <a:lnTo>
                    <a:pt x="8077200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4116" y="301193"/>
            <a:ext cx="631634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Event-driven</a:t>
            </a:r>
            <a:r>
              <a:rPr dirty="0" spc="-70"/>
              <a:t> </a:t>
            </a:r>
            <a:r>
              <a:rPr dirty="0"/>
              <a:t>programming</a:t>
            </a: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1752600"/>
            <a:ext cx="6934200" cy="3427349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pc="-5"/>
              <a:t>© Kristian</a:t>
            </a:r>
            <a:r>
              <a:rPr dirty="0" spc="5"/>
              <a:t> </a:t>
            </a:r>
            <a:r>
              <a:rPr dirty="0" spc="-5"/>
              <a:t>Secor 2017</a:t>
            </a:r>
            <a:r>
              <a:rPr dirty="0" spc="-15"/>
              <a:t> </a:t>
            </a:r>
            <a:r>
              <a:rPr dirty="0" spc="-5"/>
              <a:t>UC</a:t>
            </a:r>
            <a:r>
              <a:rPr dirty="0" spc="10"/>
              <a:t> </a:t>
            </a:r>
            <a:r>
              <a:rPr dirty="0" spc="-5"/>
              <a:t>San Diego Extension</a:t>
            </a:r>
            <a:r>
              <a:rPr dirty="0"/>
              <a:t> </a:t>
            </a:r>
            <a:r>
              <a:rPr dirty="0" spc="-5"/>
              <a:t>Online Learning Course: HTML5</a:t>
            </a:r>
            <a:r>
              <a:rPr dirty="0" spc="-15"/>
              <a:t> </a:t>
            </a:r>
            <a:r>
              <a:rPr dirty="0" spc="-5"/>
              <a:t>and JavaScript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 spc="-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gfurman</dc:creator>
  <dc:title>Discovery Toxicology</dc:title>
  <dcterms:created xsi:type="dcterms:W3CDTF">2021-04-04T17:31:09Z</dcterms:created>
  <dcterms:modified xsi:type="dcterms:W3CDTF">2021-04-04T17:31:09Z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2016-12-06T00:00:00Z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2021-04-04T00:00:00Z</vt:filetime>
  </property>
</Properties>
</file>