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57" r:id="rId3"/>
    <p:sldId id="283" r:id="rId4"/>
    <p:sldId id="284" r:id="rId5"/>
    <p:sldId id="300" r:id="rId6"/>
    <p:sldId id="319" r:id="rId7"/>
    <p:sldId id="322" r:id="rId8"/>
    <p:sldId id="313" r:id="rId9"/>
    <p:sldId id="299" r:id="rId10"/>
    <p:sldId id="321" r:id="rId11"/>
    <p:sldId id="301" r:id="rId12"/>
    <p:sldId id="358" r:id="rId13"/>
    <p:sldId id="303" r:id="rId14"/>
    <p:sldId id="307" r:id="rId15"/>
    <p:sldId id="302" r:id="rId16"/>
    <p:sldId id="323" r:id="rId17"/>
    <p:sldId id="324" r:id="rId18"/>
    <p:sldId id="308" r:id="rId19"/>
    <p:sldId id="325" r:id="rId20"/>
    <p:sldId id="309" r:id="rId21"/>
    <p:sldId id="326" r:id="rId22"/>
    <p:sldId id="310" r:id="rId23"/>
    <p:sldId id="311" r:id="rId24"/>
    <p:sldId id="327" r:id="rId25"/>
    <p:sldId id="328" r:id="rId26"/>
    <p:sldId id="312" r:id="rId27"/>
    <p:sldId id="329" r:id="rId28"/>
    <p:sldId id="330" r:id="rId29"/>
    <p:sldId id="331" r:id="rId30"/>
    <p:sldId id="315" r:id="rId31"/>
    <p:sldId id="317" r:id="rId32"/>
    <p:sldId id="314" r:id="rId33"/>
    <p:sldId id="332" r:id="rId34"/>
    <p:sldId id="316" r:id="rId35"/>
    <p:sldId id="318" r:id="rId36"/>
    <p:sldId id="285" r:id="rId37"/>
    <p:sldId id="287" r:id="rId38"/>
    <p:sldId id="291" r:id="rId39"/>
    <p:sldId id="290" r:id="rId40"/>
    <p:sldId id="288" r:id="rId41"/>
    <p:sldId id="289" r:id="rId42"/>
    <p:sldId id="292" r:id="rId43"/>
    <p:sldId id="359" r:id="rId44"/>
    <p:sldId id="360" r:id="rId45"/>
    <p:sldId id="361" r:id="rId4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622EF-2990-5D49-8BF3-C603D3026CC9}" v="197" dt="2020-10-12T00:45:56.9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p:cViewPr varScale="1">
        <p:scale>
          <a:sx n="117" d="100"/>
          <a:sy n="117" d="100"/>
        </p:scale>
        <p:origin x="1480"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A5A2E-BE8A-4A2A-B692-B0F5D725F30B}"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B211A5FB-24AB-468D-8C50-1962E6502FBC}">
      <dgm:prSet/>
      <dgm:spPr/>
      <dgm:t>
        <a:bodyPr/>
        <a:lstStyle/>
        <a:p>
          <a:r>
            <a:rPr lang="en-US" b="0" i="0"/>
            <a:t>Systematic analysis of usage research user work activity data </a:t>
          </a:r>
          <a:endParaRPr lang="en-US"/>
        </a:p>
      </dgm:t>
    </dgm:pt>
    <dgm:pt modelId="{D2F1A729-CC2B-43BB-9D10-C126658BB803}" type="parTrans" cxnId="{483CC4C0-9293-435F-B615-1AA0A3D3BBAD}">
      <dgm:prSet/>
      <dgm:spPr/>
      <dgm:t>
        <a:bodyPr/>
        <a:lstStyle/>
        <a:p>
          <a:endParaRPr lang="en-US"/>
        </a:p>
      </dgm:t>
    </dgm:pt>
    <dgm:pt modelId="{B2F9240C-B225-4014-ACED-B19582150D42}" type="sibTrans" cxnId="{483CC4C0-9293-435F-B615-1AA0A3D3BBAD}">
      <dgm:prSet/>
      <dgm:spPr/>
      <dgm:t>
        <a:bodyPr/>
        <a:lstStyle/>
        <a:p>
          <a:endParaRPr lang="en-US"/>
        </a:p>
      </dgm:t>
    </dgm:pt>
    <dgm:pt modelId="{AF1A7DD8-10EC-4A8A-8C9C-12A103E9A39B}">
      <dgm:prSet/>
      <dgm:spPr/>
      <dgm:t>
        <a:bodyPr/>
        <a:lstStyle/>
        <a:p>
          <a:r>
            <a:rPr lang="en-US" b="0" i="0"/>
            <a:t>Bring models along in parallel</a:t>
          </a:r>
          <a:endParaRPr lang="en-US"/>
        </a:p>
      </dgm:t>
    </dgm:pt>
    <dgm:pt modelId="{D2BC86E8-9375-42D2-8D03-82C189026EAF}" type="parTrans" cxnId="{2C44B7C0-CC0B-497F-BAFA-911F62C1D6C3}">
      <dgm:prSet/>
      <dgm:spPr/>
      <dgm:t>
        <a:bodyPr/>
        <a:lstStyle/>
        <a:p>
          <a:endParaRPr lang="en-US"/>
        </a:p>
      </dgm:t>
    </dgm:pt>
    <dgm:pt modelId="{A41C9D7B-225A-4DD7-9F63-7E404C6C43CF}" type="sibTrans" cxnId="{2C44B7C0-CC0B-497F-BAFA-911F62C1D6C3}">
      <dgm:prSet/>
      <dgm:spPr/>
      <dgm:t>
        <a:bodyPr/>
        <a:lstStyle/>
        <a:p>
          <a:endParaRPr lang="en-US"/>
        </a:p>
      </dgm:t>
    </dgm:pt>
    <dgm:pt modelId="{EC4AEAD0-89AC-4DD0-9716-0411CC74851F}">
      <dgm:prSet/>
      <dgm:spPr/>
      <dgm:t>
        <a:bodyPr/>
        <a:lstStyle/>
        <a:p>
          <a:r>
            <a:rPr lang="en-US" b="0" i="0"/>
            <a:t>Immerse yourself in artifacts, sketches, posters, props, and diagrams in your design studio</a:t>
          </a:r>
          <a:endParaRPr lang="en-US"/>
        </a:p>
      </dgm:t>
    </dgm:pt>
    <dgm:pt modelId="{819CB216-76BB-4EE8-8449-E104EA1C8473}" type="parTrans" cxnId="{E07026FD-A922-4717-B5C8-C5C947BACCE5}">
      <dgm:prSet/>
      <dgm:spPr/>
      <dgm:t>
        <a:bodyPr/>
        <a:lstStyle/>
        <a:p>
          <a:endParaRPr lang="en-US"/>
        </a:p>
      </dgm:t>
    </dgm:pt>
    <dgm:pt modelId="{40AAB5B7-B303-47E0-9BD8-8CC8D054D97A}" type="sibTrans" cxnId="{E07026FD-A922-4717-B5C8-C5C947BACCE5}">
      <dgm:prSet/>
      <dgm:spPr/>
      <dgm:t>
        <a:bodyPr/>
        <a:lstStyle/>
        <a:p>
          <a:endParaRPr lang="en-US"/>
        </a:p>
      </dgm:t>
    </dgm:pt>
    <dgm:pt modelId="{A5E9CFB3-4955-874A-8696-85A593E3C420}" type="pres">
      <dgm:prSet presAssocID="{C86A5A2E-BE8A-4A2A-B692-B0F5D725F30B}" presName="linear" presStyleCnt="0">
        <dgm:presLayoutVars>
          <dgm:animLvl val="lvl"/>
          <dgm:resizeHandles val="exact"/>
        </dgm:presLayoutVars>
      </dgm:prSet>
      <dgm:spPr/>
    </dgm:pt>
    <dgm:pt modelId="{B1CBA21B-A2DC-AE46-94E1-7C6E79E424DA}" type="pres">
      <dgm:prSet presAssocID="{B211A5FB-24AB-468D-8C50-1962E6502FBC}" presName="parentText" presStyleLbl="node1" presStyleIdx="0" presStyleCnt="3">
        <dgm:presLayoutVars>
          <dgm:chMax val="0"/>
          <dgm:bulletEnabled val="1"/>
        </dgm:presLayoutVars>
      </dgm:prSet>
      <dgm:spPr/>
    </dgm:pt>
    <dgm:pt modelId="{20947888-C184-9B4E-9A53-9BA61A289CA6}" type="pres">
      <dgm:prSet presAssocID="{B2F9240C-B225-4014-ACED-B19582150D42}" presName="spacer" presStyleCnt="0"/>
      <dgm:spPr/>
    </dgm:pt>
    <dgm:pt modelId="{6361F6F1-74D4-BF47-8C59-3FF08ED94C6C}" type="pres">
      <dgm:prSet presAssocID="{AF1A7DD8-10EC-4A8A-8C9C-12A103E9A39B}" presName="parentText" presStyleLbl="node1" presStyleIdx="1" presStyleCnt="3">
        <dgm:presLayoutVars>
          <dgm:chMax val="0"/>
          <dgm:bulletEnabled val="1"/>
        </dgm:presLayoutVars>
      </dgm:prSet>
      <dgm:spPr/>
    </dgm:pt>
    <dgm:pt modelId="{7D76475F-3C3C-1C4D-8FE8-A98E5BA4A7D8}" type="pres">
      <dgm:prSet presAssocID="{A41C9D7B-225A-4DD7-9F63-7E404C6C43CF}" presName="spacer" presStyleCnt="0"/>
      <dgm:spPr/>
    </dgm:pt>
    <dgm:pt modelId="{7DBFC378-A542-7C49-9546-2A9BDED92D9A}" type="pres">
      <dgm:prSet presAssocID="{EC4AEAD0-89AC-4DD0-9716-0411CC74851F}" presName="parentText" presStyleLbl="node1" presStyleIdx="2" presStyleCnt="3">
        <dgm:presLayoutVars>
          <dgm:chMax val="0"/>
          <dgm:bulletEnabled val="1"/>
        </dgm:presLayoutVars>
      </dgm:prSet>
      <dgm:spPr/>
    </dgm:pt>
  </dgm:ptLst>
  <dgm:cxnLst>
    <dgm:cxn modelId="{90939B71-934C-C84A-B7D3-E040FC9723D6}" type="presOf" srcId="{EC4AEAD0-89AC-4DD0-9716-0411CC74851F}" destId="{7DBFC378-A542-7C49-9546-2A9BDED92D9A}" srcOrd="0" destOrd="0" presId="urn:microsoft.com/office/officeart/2005/8/layout/vList2"/>
    <dgm:cxn modelId="{7C866279-6B02-3D4C-AB7B-936D105B3380}" type="presOf" srcId="{C86A5A2E-BE8A-4A2A-B692-B0F5D725F30B}" destId="{A5E9CFB3-4955-874A-8696-85A593E3C420}" srcOrd="0" destOrd="0" presId="urn:microsoft.com/office/officeart/2005/8/layout/vList2"/>
    <dgm:cxn modelId="{CB46C48F-275E-D249-A3A5-463F21CE2A99}" type="presOf" srcId="{B211A5FB-24AB-468D-8C50-1962E6502FBC}" destId="{B1CBA21B-A2DC-AE46-94E1-7C6E79E424DA}" srcOrd="0" destOrd="0" presId="urn:microsoft.com/office/officeart/2005/8/layout/vList2"/>
    <dgm:cxn modelId="{2C44B7C0-CC0B-497F-BAFA-911F62C1D6C3}" srcId="{C86A5A2E-BE8A-4A2A-B692-B0F5D725F30B}" destId="{AF1A7DD8-10EC-4A8A-8C9C-12A103E9A39B}" srcOrd="1" destOrd="0" parTransId="{D2BC86E8-9375-42D2-8D03-82C189026EAF}" sibTransId="{A41C9D7B-225A-4DD7-9F63-7E404C6C43CF}"/>
    <dgm:cxn modelId="{483CC4C0-9293-435F-B615-1AA0A3D3BBAD}" srcId="{C86A5A2E-BE8A-4A2A-B692-B0F5D725F30B}" destId="{B211A5FB-24AB-468D-8C50-1962E6502FBC}" srcOrd="0" destOrd="0" parTransId="{D2F1A729-CC2B-43BB-9D10-C126658BB803}" sibTransId="{B2F9240C-B225-4014-ACED-B19582150D42}"/>
    <dgm:cxn modelId="{C7BB87CA-9EC0-4E4B-8DB0-7CC1DF1C8474}" type="presOf" srcId="{AF1A7DD8-10EC-4A8A-8C9C-12A103E9A39B}" destId="{6361F6F1-74D4-BF47-8C59-3FF08ED94C6C}" srcOrd="0" destOrd="0" presId="urn:microsoft.com/office/officeart/2005/8/layout/vList2"/>
    <dgm:cxn modelId="{E07026FD-A922-4717-B5C8-C5C947BACCE5}" srcId="{C86A5A2E-BE8A-4A2A-B692-B0F5D725F30B}" destId="{EC4AEAD0-89AC-4DD0-9716-0411CC74851F}" srcOrd="2" destOrd="0" parTransId="{819CB216-76BB-4EE8-8449-E104EA1C8473}" sibTransId="{40AAB5B7-B303-47E0-9BD8-8CC8D054D97A}"/>
    <dgm:cxn modelId="{2FEC5FB0-0296-DF48-BDE3-708C0A264604}" type="presParOf" srcId="{A5E9CFB3-4955-874A-8696-85A593E3C420}" destId="{B1CBA21B-A2DC-AE46-94E1-7C6E79E424DA}" srcOrd="0" destOrd="0" presId="urn:microsoft.com/office/officeart/2005/8/layout/vList2"/>
    <dgm:cxn modelId="{6F027FC6-9FC3-6C41-9C1F-EE2AA35B6FCA}" type="presParOf" srcId="{A5E9CFB3-4955-874A-8696-85A593E3C420}" destId="{20947888-C184-9B4E-9A53-9BA61A289CA6}" srcOrd="1" destOrd="0" presId="urn:microsoft.com/office/officeart/2005/8/layout/vList2"/>
    <dgm:cxn modelId="{727634DE-DB49-414F-8BC7-D4E1B53DDEA5}" type="presParOf" srcId="{A5E9CFB3-4955-874A-8696-85A593E3C420}" destId="{6361F6F1-74D4-BF47-8C59-3FF08ED94C6C}" srcOrd="2" destOrd="0" presId="urn:microsoft.com/office/officeart/2005/8/layout/vList2"/>
    <dgm:cxn modelId="{84611E78-5C15-FE43-8BCE-92ABDD2AC66B}" type="presParOf" srcId="{A5E9CFB3-4955-874A-8696-85A593E3C420}" destId="{7D76475F-3C3C-1C4D-8FE8-A98E5BA4A7D8}" srcOrd="3" destOrd="0" presId="urn:microsoft.com/office/officeart/2005/8/layout/vList2"/>
    <dgm:cxn modelId="{9D253A5C-AC66-1E4A-8386-897D18FE6EC4}" type="presParOf" srcId="{A5E9CFB3-4955-874A-8696-85A593E3C420}" destId="{7DBFC378-A542-7C49-9546-2A9BDED92D9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685BCD-9CE1-4AD0-940B-F65B89986288}" type="doc">
      <dgm:prSet loTypeId="urn:microsoft.com/office/officeart/2005/8/layout/vList2" loCatId="list" qsTypeId="urn:microsoft.com/office/officeart/2005/8/quickstyle/simple5" qsCatId="simple" csTypeId="urn:microsoft.com/office/officeart/2005/8/colors/accent2_2" csCatId="accent2"/>
      <dgm:spPr/>
      <dgm:t>
        <a:bodyPr/>
        <a:lstStyle/>
        <a:p>
          <a:endParaRPr lang="en-US"/>
        </a:p>
      </dgm:t>
    </dgm:pt>
    <dgm:pt modelId="{161D1975-531B-4958-9CE2-D1EA77DFA5D0}">
      <dgm:prSet/>
      <dgm:spPr/>
      <dgm:t>
        <a:bodyPr/>
        <a:lstStyle/>
        <a:p>
          <a:r>
            <a:rPr lang="en-US" b="0" i="0" dirty="0"/>
            <a:t>If a given data note relating to data models fits into an existing model, integrate it into that model </a:t>
          </a:r>
          <a:endParaRPr lang="en-US" dirty="0"/>
        </a:p>
      </dgm:t>
    </dgm:pt>
    <dgm:pt modelId="{398E8F0E-03D6-495D-8A43-DF41818B7E59}" type="parTrans" cxnId="{9858E1CF-5D43-406D-BAC3-9525B5BCE098}">
      <dgm:prSet/>
      <dgm:spPr/>
      <dgm:t>
        <a:bodyPr/>
        <a:lstStyle/>
        <a:p>
          <a:endParaRPr lang="en-US"/>
        </a:p>
      </dgm:t>
    </dgm:pt>
    <dgm:pt modelId="{524C5881-3036-4AA6-A83D-87E984A7E4A5}" type="sibTrans" cxnId="{9858E1CF-5D43-406D-BAC3-9525B5BCE098}">
      <dgm:prSet/>
      <dgm:spPr/>
      <dgm:t>
        <a:bodyPr/>
        <a:lstStyle/>
        <a:p>
          <a:endParaRPr lang="en-US"/>
        </a:p>
      </dgm:t>
    </dgm:pt>
    <dgm:pt modelId="{B786714B-B65E-4D23-865C-C7312EDDD795}">
      <dgm:prSet/>
      <dgm:spPr/>
      <dgm:t>
        <a:bodyPr/>
        <a:lstStyle/>
        <a:p>
          <a:r>
            <a:rPr lang="en-US" b="0" i="0"/>
            <a:t>If not, start up a new model with that data</a:t>
          </a:r>
          <a:endParaRPr lang="en-US"/>
        </a:p>
      </dgm:t>
    </dgm:pt>
    <dgm:pt modelId="{81EDA3A7-E32E-4CF5-B9D0-A60BD6CAFCFE}" type="parTrans" cxnId="{A364B14D-D8AD-4256-8448-541C81ADAD22}">
      <dgm:prSet/>
      <dgm:spPr/>
      <dgm:t>
        <a:bodyPr/>
        <a:lstStyle/>
        <a:p>
          <a:endParaRPr lang="en-US"/>
        </a:p>
      </dgm:t>
    </dgm:pt>
    <dgm:pt modelId="{3DFEDD0A-54A2-4692-887F-828CECD208E6}" type="sibTrans" cxnId="{A364B14D-D8AD-4256-8448-541C81ADAD22}">
      <dgm:prSet/>
      <dgm:spPr/>
      <dgm:t>
        <a:bodyPr/>
        <a:lstStyle/>
        <a:p>
          <a:endParaRPr lang="en-US"/>
        </a:p>
      </dgm:t>
    </dgm:pt>
    <dgm:pt modelId="{2463EE11-01EE-4044-A910-F189B1FFB55F}" type="pres">
      <dgm:prSet presAssocID="{2D685BCD-9CE1-4AD0-940B-F65B89986288}" presName="linear" presStyleCnt="0">
        <dgm:presLayoutVars>
          <dgm:animLvl val="lvl"/>
          <dgm:resizeHandles val="exact"/>
        </dgm:presLayoutVars>
      </dgm:prSet>
      <dgm:spPr/>
    </dgm:pt>
    <dgm:pt modelId="{0531ACEC-C536-6446-ACCF-4FE40AA72FD1}" type="pres">
      <dgm:prSet presAssocID="{161D1975-531B-4958-9CE2-D1EA77DFA5D0}" presName="parentText" presStyleLbl="node1" presStyleIdx="0" presStyleCnt="2">
        <dgm:presLayoutVars>
          <dgm:chMax val="0"/>
          <dgm:bulletEnabled val="1"/>
        </dgm:presLayoutVars>
      </dgm:prSet>
      <dgm:spPr/>
    </dgm:pt>
    <dgm:pt modelId="{8342F433-903D-994A-B22D-0880BA1AEFA1}" type="pres">
      <dgm:prSet presAssocID="{524C5881-3036-4AA6-A83D-87E984A7E4A5}" presName="spacer" presStyleCnt="0"/>
      <dgm:spPr/>
    </dgm:pt>
    <dgm:pt modelId="{2BD7779C-54F8-CE47-A3D3-B1A3927D7B1F}" type="pres">
      <dgm:prSet presAssocID="{B786714B-B65E-4D23-865C-C7312EDDD795}" presName="parentText" presStyleLbl="node1" presStyleIdx="1" presStyleCnt="2">
        <dgm:presLayoutVars>
          <dgm:chMax val="0"/>
          <dgm:bulletEnabled val="1"/>
        </dgm:presLayoutVars>
      </dgm:prSet>
      <dgm:spPr/>
    </dgm:pt>
  </dgm:ptLst>
  <dgm:cxnLst>
    <dgm:cxn modelId="{9B884C2E-F320-B740-967E-2765C07DEF81}" type="presOf" srcId="{B786714B-B65E-4D23-865C-C7312EDDD795}" destId="{2BD7779C-54F8-CE47-A3D3-B1A3927D7B1F}" srcOrd="0" destOrd="0" presId="urn:microsoft.com/office/officeart/2005/8/layout/vList2"/>
    <dgm:cxn modelId="{A364B14D-D8AD-4256-8448-541C81ADAD22}" srcId="{2D685BCD-9CE1-4AD0-940B-F65B89986288}" destId="{B786714B-B65E-4D23-865C-C7312EDDD795}" srcOrd="1" destOrd="0" parTransId="{81EDA3A7-E32E-4CF5-B9D0-A60BD6CAFCFE}" sibTransId="{3DFEDD0A-54A2-4692-887F-828CECD208E6}"/>
    <dgm:cxn modelId="{61422EBD-6D90-7047-B9BC-C1BD46BA784B}" type="presOf" srcId="{2D685BCD-9CE1-4AD0-940B-F65B89986288}" destId="{2463EE11-01EE-4044-A910-F189B1FFB55F}" srcOrd="0" destOrd="0" presId="urn:microsoft.com/office/officeart/2005/8/layout/vList2"/>
    <dgm:cxn modelId="{9858E1CF-5D43-406D-BAC3-9525B5BCE098}" srcId="{2D685BCD-9CE1-4AD0-940B-F65B89986288}" destId="{161D1975-531B-4958-9CE2-D1EA77DFA5D0}" srcOrd="0" destOrd="0" parTransId="{398E8F0E-03D6-495D-8A43-DF41818B7E59}" sibTransId="{524C5881-3036-4AA6-A83D-87E984A7E4A5}"/>
    <dgm:cxn modelId="{983EDEE7-D232-FD4A-896C-70DE16748D70}" type="presOf" srcId="{161D1975-531B-4958-9CE2-D1EA77DFA5D0}" destId="{0531ACEC-C536-6446-ACCF-4FE40AA72FD1}" srcOrd="0" destOrd="0" presId="urn:microsoft.com/office/officeart/2005/8/layout/vList2"/>
    <dgm:cxn modelId="{76A9D1BC-45E8-1543-A88F-B2D28FD7E765}" type="presParOf" srcId="{2463EE11-01EE-4044-A910-F189B1FFB55F}" destId="{0531ACEC-C536-6446-ACCF-4FE40AA72FD1}" srcOrd="0" destOrd="0" presId="urn:microsoft.com/office/officeart/2005/8/layout/vList2"/>
    <dgm:cxn modelId="{35768C32-767A-1A45-93BD-2C81BC858B0D}" type="presParOf" srcId="{2463EE11-01EE-4044-A910-F189B1FFB55F}" destId="{8342F433-903D-994A-B22D-0880BA1AEFA1}" srcOrd="1" destOrd="0" presId="urn:microsoft.com/office/officeart/2005/8/layout/vList2"/>
    <dgm:cxn modelId="{48222FD5-F442-F943-A316-41442DC06BFC}" type="presParOf" srcId="{2463EE11-01EE-4044-A910-F189B1FFB55F}" destId="{2BD7779C-54F8-CE47-A3D3-B1A3927D7B1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B9F59E-3403-453F-84B4-5C35701E227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DCC17E2-649E-4E50-BEBA-8F6359BEAF43}">
      <dgm:prSet/>
      <dgm:spPr/>
      <dgm:t>
        <a:bodyPr/>
        <a:lstStyle/>
        <a:p>
          <a:r>
            <a:rPr lang="en-US" b="0" i="0"/>
            <a:t>Example: Data note says the user feels it is difficult to get enough information about events from a ticket seller at the ticket window</a:t>
          </a:r>
          <a:endParaRPr lang="en-US"/>
        </a:p>
      </dgm:t>
    </dgm:pt>
    <dgm:pt modelId="{5B980C36-3425-49DC-AE4A-E0A723CFE432}" type="parTrans" cxnId="{CF166696-6D3C-4434-8D99-722CB2B009C9}">
      <dgm:prSet/>
      <dgm:spPr/>
      <dgm:t>
        <a:bodyPr/>
        <a:lstStyle/>
        <a:p>
          <a:endParaRPr lang="en-US"/>
        </a:p>
      </dgm:t>
    </dgm:pt>
    <dgm:pt modelId="{851C513D-F645-476F-A1E6-0D74CE84170F}" type="sibTrans" cxnId="{CF166696-6D3C-4434-8D99-722CB2B009C9}">
      <dgm:prSet/>
      <dgm:spPr/>
      <dgm:t>
        <a:bodyPr/>
        <a:lstStyle/>
        <a:p>
          <a:endParaRPr lang="en-US"/>
        </a:p>
      </dgm:t>
    </dgm:pt>
    <dgm:pt modelId="{5ED0942B-C11E-48A4-8846-69B6568A9459}">
      <dgm:prSet/>
      <dgm:spPr/>
      <dgm:t>
        <a:bodyPr/>
        <a:lstStyle/>
        <a:p>
          <a:r>
            <a:rPr lang="en-US" b="0" i="0"/>
            <a:t>Represent this as a </a:t>
          </a:r>
          <a:r>
            <a:rPr lang="en-US" b="0" i="1"/>
            <a:t>barrier to workflow </a:t>
          </a:r>
          <a:r>
            <a:rPr lang="en-US" b="0" i="0"/>
            <a:t>icon in the flow model</a:t>
          </a:r>
          <a:endParaRPr lang="en-US"/>
        </a:p>
      </dgm:t>
    </dgm:pt>
    <dgm:pt modelId="{D061916E-3B53-4C8C-BA8C-054EFCC2DF92}" type="parTrans" cxnId="{1323D133-83DD-4A51-9D56-F1D200C72448}">
      <dgm:prSet/>
      <dgm:spPr/>
      <dgm:t>
        <a:bodyPr/>
        <a:lstStyle/>
        <a:p>
          <a:endParaRPr lang="en-US"/>
        </a:p>
      </dgm:t>
    </dgm:pt>
    <dgm:pt modelId="{235AA23B-777E-4E34-A0F0-E05F1AF23EA2}" type="sibTrans" cxnId="{1323D133-83DD-4A51-9D56-F1D200C72448}">
      <dgm:prSet/>
      <dgm:spPr/>
      <dgm:t>
        <a:bodyPr/>
        <a:lstStyle/>
        <a:p>
          <a:endParaRPr lang="en-US"/>
        </a:p>
      </dgm:t>
    </dgm:pt>
    <dgm:pt modelId="{09538436-75F6-8840-AF7F-48368F9A58C9}" type="pres">
      <dgm:prSet presAssocID="{E2B9F59E-3403-453F-84B4-5C35701E2274}" presName="vert0" presStyleCnt="0">
        <dgm:presLayoutVars>
          <dgm:dir/>
          <dgm:animOne val="branch"/>
          <dgm:animLvl val="lvl"/>
        </dgm:presLayoutVars>
      </dgm:prSet>
      <dgm:spPr/>
    </dgm:pt>
    <dgm:pt modelId="{D6D568B2-9E62-444A-935C-5D942CD31A1C}" type="pres">
      <dgm:prSet presAssocID="{DDCC17E2-649E-4E50-BEBA-8F6359BEAF43}" presName="thickLine" presStyleLbl="alignNode1" presStyleIdx="0" presStyleCnt="2"/>
      <dgm:spPr/>
    </dgm:pt>
    <dgm:pt modelId="{88ADA422-A813-6F43-97F7-27F370BF6041}" type="pres">
      <dgm:prSet presAssocID="{DDCC17E2-649E-4E50-BEBA-8F6359BEAF43}" presName="horz1" presStyleCnt="0"/>
      <dgm:spPr/>
    </dgm:pt>
    <dgm:pt modelId="{6DC832F5-DEBD-B647-B92C-52EFEFE31F57}" type="pres">
      <dgm:prSet presAssocID="{DDCC17E2-649E-4E50-BEBA-8F6359BEAF43}" presName="tx1" presStyleLbl="revTx" presStyleIdx="0" presStyleCnt="2"/>
      <dgm:spPr/>
    </dgm:pt>
    <dgm:pt modelId="{3A3CBE49-6EB4-1B4A-9991-F711243B3115}" type="pres">
      <dgm:prSet presAssocID="{DDCC17E2-649E-4E50-BEBA-8F6359BEAF43}" presName="vert1" presStyleCnt="0"/>
      <dgm:spPr/>
    </dgm:pt>
    <dgm:pt modelId="{4A054B9D-6292-6448-9C74-F4DB2A37DA5B}" type="pres">
      <dgm:prSet presAssocID="{5ED0942B-C11E-48A4-8846-69B6568A9459}" presName="thickLine" presStyleLbl="alignNode1" presStyleIdx="1" presStyleCnt="2"/>
      <dgm:spPr/>
    </dgm:pt>
    <dgm:pt modelId="{616D9F9F-D7B7-914C-9C56-F3A179B0B333}" type="pres">
      <dgm:prSet presAssocID="{5ED0942B-C11E-48A4-8846-69B6568A9459}" presName="horz1" presStyleCnt="0"/>
      <dgm:spPr/>
    </dgm:pt>
    <dgm:pt modelId="{6A40E793-DE8D-3440-BC03-47D4E1B1BEE5}" type="pres">
      <dgm:prSet presAssocID="{5ED0942B-C11E-48A4-8846-69B6568A9459}" presName="tx1" presStyleLbl="revTx" presStyleIdx="1" presStyleCnt="2"/>
      <dgm:spPr/>
    </dgm:pt>
    <dgm:pt modelId="{CA0CB35A-BC4C-A547-96AC-D9053C886503}" type="pres">
      <dgm:prSet presAssocID="{5ED0942B-C11E-48A4-8846-69B6568A9459}" presName="vert1" presStyleCnt="0"/>
      <dgm:spPr/>
    </dgm:pt>
  </dgm:ptLst>
  <dgm:cxnLst>
    <dgm:cxn modelId="{3A5E0604-6F1B-8D42-A6D6-F6531B2FCA54}" type="presOf" srcId="{5ED0942B-C11E-48A4-8846-69B6568A9459}" destId="{6A40E793-DE8D-3440-BC03-47D4E1B1BEE5}" srcOrd="0" destOrd="0" presId="urn:microsoft.com/office/officeart/2008/layout/LinedList"/>
    <dgm:cxn modelId="{1323D133-83DD-4A51-9D56-F1D200C72448}" srcId="{E2B9F59E-3403-453F-84B4-5C35701E2274}" destId="{5ED0942B-C11E-48A4-8846-69B6568A9459}" srcOrd="1" destOrd="0" parTransId="{D061916E-3B53-4C8C-BA8C-054EFCC2DF92}" sibTransId="{235AA23B-777E-4E34-A0F0-E05F1AF23EA2}"/>
    <dgm:cxn modelId="{311D6936-A94E-0346-8995-6312BBDDBEF3}" type="presOf" srcId="{E2B9F59E-3403-453F-84B4-5C35701E2274}" destId="{09538436-75F6-8840-AF7F-48368F9A58C9}" srcOrd="0" destOrd="0" presId="urn:microsoft.com/office/officeart/2008/layout/LinedList"/>
    <dgm:cxn modelId="{CF166696-6D3C-4434-8D99-722CB2B009C9}" srcId="{E2B9F59E-3403-453F-84B4-5C35701E2274}" destId="{DDCC17E2-649E-4E50-BEBA-8F6359BEAF43}" srcOrd="0" destOrd="0" parTransId="{5B980C36-3425-49DC-AE4A-E0A723CFE432}" sibTransId="{851C513D-F645-476F-A1E6-0D74CE84170F}"/>
    <dgm:cxn modelId="{D6D14FE4-AD8E-1D47-BFA0-B035BD774C53}" type="presOf" srcId="{DDCC17E2-649E-4E50-BEBA-8F6359BEAF43}" destId="{6DC832F5-DEBD-B647-B92C-52EFEFE31F57}" srcOrd="0" destOrd="0" presId="urn:microsoft.com/office/officeart/2008/layout/LinedList"/>
    <dgm:cxn modelId="{289D8D8C-18CE-1E4C-8C2B-28B00E393180}" type="presParOf" srcId="{09538436-75F6-8840-AF7F-48368F9A58C9}" destId="{D6D568B2-9E62-444A-935C-5D942CD31A1C}" srcOrd="0" destOrd="0" presId="urn:microsoft.com/office/officeart/2008/layout/LinedList"/>
    <dgm:cxn modelId="{75C46740-2A2F-B748-9197-770919708248}" type="presParOf" srcId="{09538436-75F6-8840-AF7F-48368F9A58C9}" destId="{88ADA422-A813-6F43-97F7-27F370BF6041}" srcOrd="1" destOrd="0" presId="urn:microsoft.com/office/officeart/2008/layout/LinedList"/>
    <dgm:cxn modelId="{D0CC9AC9-9F2B-B940-8642-7FA36A8FC720}" type="presParOf" srcId="{88ADA422-A813-6F43-97F7-27F370BF6041}" destId="{6DC832F5-DEBD-B647-B92C-52EFEFE31F57}" srcOrd="0" destOrd="0" presId="urn:microsoft.com/office/officeart/2008/layout/LinedList"/>
    <dgm:cxn modelId="{D400FF73-E016-034D-9996-685C59FD8E1F}" type="presParOf" srcId="{88ADA422-A813-6F43-97F7-27F370BF6041}" destId="{3A3CBE49-6EB4-1B4A-9991-F711243B3115}" srcOrd="1" destOrd="0" presId="urn:microsoft.com/office/officeart/2008/layout/LinedList"/>
    <dgm:cxn modelId="{3953507F-E801-7340-9ACE-7C7C3EB04280}" type="presParOf" srcId="{09538436-75F6-8840-AF7F-48368F9A58C9}" destId="{4A054B9D-6292-6448-9C74-F4DB2A37DA5B}" srcOrd="2" destOrd="0" presId="urn:microsoft.com/office/officeart/2008/layout/LinedList"/>
    <dgm:cxn modelId="{76A4B534-794E-EA4C-8228-327FF2A451AB}" type="presParOf" srcId="{09538436-75F6-8840-AF7F-48368F9A58C9}" destId="{616D9F9F-D7B7-914C-9C56-F3A179B0B333}" srcOrd="3" destOrd="0" presId="urn:microsoft.com/office/officeart/2008/layout/LinedList"/>
    <dgm:cxn modelId="{19F90E55-4C9E-8841-A493-9DC73E402D84}" type="presParOf" srcId="{616D9F9F-D7B7-914C-9C56-F3A179B0B333}" destId="{6A40E793-DE8D-3440-BC03-47D4E1B1BEE5}" srcOrd="0" destOrd="0" presId="urn:microsoft.com/office/officeart/2008/layout/LinedList"/>
    <dgm:cxn modelId="{35AF5691-7BE9-B244-9F1B-08A24B71D9EF}" type="presParOf" srcId="{616D9F9F-D7B7-914C-9C56-F3A179B0B333}" destId="{CA0CB35A-BC4C-A547-96AC-D9053C88650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A21B-A2DC-AE46-94E1-7C6E79E424DA}">
      <dsp:nvSpPr>
        <dsp:cNvPr id="0" name=""/>
        <dsp:cNvSpPr/>
      </dsp:nvSpPr>
      <dsp:spPr>
        <a:xfrm>
          <a:off x="0" y="299744"/>
          <a:ext cx="3977640" cy="12647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Systematic analysis of usage research user work activity data </a:t>
          </a:r>
          <a:endParaRPr lang="en-US" sz="2300" kern="1200"/>
        </a:p>
      </dsp:txBody>
      <dsp:txXfrm>
        <a:off x="61741" y="361485"/>
        <a:ext cx="3854158" cy="1141288"/>
      </dsp:txXfrm>
    </dsp:sp>
    <dsp:sp modelId="{6361F6F1-74D4-BF47-8C59-3FF08ED94C6C}">
      <dsp:nvSpPr>
        <dsp:cNvPr id="0" name=""/>
        <dsp:cNvSpPr/>
      </dsp:nvSpPr>
      <dsp:spPr>
        <a:xfrm>
          <a:off x="0" y="1630755"/>
          <a:ext cx="3977640" cy="12647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Bring models along in parallel</a:t>
          </a:r>
          <a:endParaRPr lang="en-US" sz="2300" kern="1200"/>
        </a:p>
      </dsp:txBody>
      <dsp:txXfrm>
        <a:off x="61741" y="1692496"/>
        <a:ext cx="3854158" cy="1141288"/>
      </dsp:txXfrm>
    </dsp:sp>
    <dsp:sp modelId="{7DBFC378-A542-7C49-9546-2A9BDED92D9A}">
      <dsp:nvSpPr>
        <dsp:cNvPr id="0" name=""/>
        <dsp:cNvSpPr/>
      </dsp:nvSpPr>
      <dsp:spPr>
        <a:xfrm>
          <a:off x="0" y="2961765"/>
          <a:ext cx="3977640" cy="12647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Immerse yourself in artifacts, sketches, posters, props, and diagrams in your design studio</a:t>
          </a:r>
          <a:endParaRPr lang="en-US" sz="2300" kern="1200"/>
        </a:p>
      </dsp:txBody>
      <dsp:txXfrm>
        <a:off x="61741" y="3023506"/>
        <a:ext cx="3854158" cy="1141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1ACEC-C536-6446-ACCF-4FE40AA72FD1}">
      <dsp:nvSpPr>
        <dsp:cNvPr id="0" name=""/>
        <dsp:cNvSpPr/>
      </dsp:nvSpPr>
      <dsp:spPr>
        <a:xfrm>
          <a:off x="0" y="442890"/>
          <a:ext cx="3977640" cy="17842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If a given data note relating to data models fits into an existing model, integrate it into that model </a:t>
          </a:r>
          <a:endParaRPr lang="en-US" sz="2500" kern="1200" dirty="0"/>
        </a:p>
      </dsp:txBody>
      <dsp:txXfrm>
        <a:off x="87100" y="529990"/>
        <a:ext cx="3803440" cy="1610050"/>
      </dsp:txXfrm>
    </dsp:sp>
    <dsp:sp modelId="{2BD7779C-54F8-CE47-A3D3-B1A3927D7B1F}">
      <dsp:nvSpPr>
        <dsp:cNvPr id="0" name=""/>
        <dsp:cNvSpPr/>
      </dsp:nvSpPr>
      <dsp:spPr>
        <a:xfrm>
          <a:off x="0" y="2299140"/>
          <a:ext cx="3977640" cy="17842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If not, start up a new model with that data</a:t>
          </a:r>
          <a:endParaRPr lang="en-US" sz="2500" kern="1200"/>
        </a:p>
      </dsp:txBody>
      <dsp:txXfrm>
        <a:off x="87100" y="2386240"/>
        <a:ext cx="3803440" cy="1610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568B2-9E62-444A-935C-5D942CD31A1C}">
      <dsp:nvSpPr>
        <dsp:cNvPr id="0" name=""/>
        <dsp:cNvSpPr/>
      </dsp:nvSpPr>
      <dsp:spPr>
        <a:xfrm>
          <a:off x="0" y="0"/>
          <a:ext cx="39776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C832F5-DEBD-B647-B92C-52EFEFE31F57}">
      <dsp:nvSpPr>
        <dsp:cNvPr id="0" name=""/>
        <dsp:cNvSpPr/>
      </dsp:nvSpPr>
      <dsp:spPr>
        <a:xfrm>
          <a:off x="0" y="0"/>
          <a:ext cx="3977640" cy="2263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a:t>Example: Data note says the user feels it is difficult to get enough information about events from a ticket seller at the ticket window</a:t>
          </a:r>
          <a:endParaRPr lang="en-US" sz="2700" kern="1200"/>
        </a:p>
      </dsp:txBody>
      <dsp:txXfrm>
        <a:off x="0" y="0"/>
        <a:ext cx="3977640" cy="2263139"/>
      </dsp:txXfrm>
    </dsp:sp>
    <dsp:sp modelId="{4A054B9D-6292-6448-9C74-F4DB2A37DA5B}">
      <dsp:nvSpPr>
        <dsp:cNvPr id="0" name=""/>
        <dsp:cNvSpPr/>
      </dsp:nvSpPr>
      <dsp:spPr>
        <a:xfrm>
          <a:off x="0" y="2263139"/>
          <a:ext cx="397764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40E793-DE8D-3440-BC03-47D4E1B1BEE5}">
      <dsp:nvSpPr>
        <dsp:cNvPr id="0" name=""/>
        <dsp:cNvSpPr/>
      </dsp:nvSpPr>
      <dsp:spPr>
        <a:xfrm>
          <a:off x="0" y="2263139"/>
          <a:ext cx="3977640" cy="2263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a:t>Represent this as a </a:t>
          </a:r>
          <a:r>
            <a:rPr lang="en-US" sz="2700" b="0" i="1" kern="1200"/>
            <a:t>barrier to workflow </a:t>
          </a:r>
          <a:r>
            <a:rPr lang="en-US" sz="2700" b="0" i="0" kern="1200"/>
            <a:t>icon in the flow model</a:t>
          </a:r>
          <a:endParaRPr lang="en-US" sz="2700" kern="1200"/>
        </a:p>
      </dsp:txBody>
      <dsp:txXfrm>
        <a:off x="0" y="2263139"/>
        <a:ext cx="3977640" cy="22631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8BB0A88-31C5-DF4D-A95A-315E326202EC}" type="datetimeFigureOut">
              <a:rPr lang="en-US" smtClean="0"/>
              <a:t>10/11/20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0B47167-E839-1740-B837-A93F30B0C72B}" type="slidenum">
              <a:rPr lang="en-US" smtClean="0"/>
              <a:t>‹#›</a:t>
            </a:fld>
            <a:endParaRPr lang="en-US"/>
          </a:p>
        </p:txBody>
      </p:sp>
    </p:spTree>
    <p:extLst>
      <p:ext uri="{BB962C8B-B14F-4D97-AF65-F5344CB8AC3E}">
        <p14:creationId xmlns:p14="http://schemas.microsoft.com/office/powerpoint/2010/main" val="214930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7065137E-39CC-7B48-9C26-055D0AEE1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8" name="Notes Placeholder 2">
            <a:extLst>
              <a:ext uri="{FF2B5EF4-FFF2-40B4-BE49-F238E27FC236}">
                <a16:creationId xmlns:a16="http://schemas.microsoft.com/office/drawing/2014/main" id="{13854F64-AFC2-2F4E-9F9D-D04BB6434E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8899" name="Slide Number Placeholder 3">
            <a:extLst>
              <a:ext uri="{FF2B5EF4-FFF2-40B4-BE49-F238E27FC236}">
                <a16:creationId xmlns:a16="http://schemas.microsoft.com/office/drawing/2014/main" id="{AAE80FDE-67AE-3743-8F56-7543B263B4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1pPr>
            <a:lvl2pPr marL="742950" indent="-28575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2pPr>
            <a:lvl3pPr marL="11430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3pPr>
            <a:lvl4pPr marL="16002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4pPr>
            <a:lvl5pPr marL="20574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5pPr>
            <a:lvl6pPr marL="25146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6pPr>
            <a:lvl7pPr marL="29718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7pPr>
            <a:lvl8pPr marL="34290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8pPr>
            <a:lvl9pPr marL="38862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9pPr>
          </a:lstStyle>
          <a:p>
            <a:fld id="{3F4AAAF2-A329-2143-AB02-79B8A2B83B80}" type="slidenum">
              <a:rPr lang="en-US" altLang="en-US" sz="1200"/>
              <a:pPr/>
              <a:t>9</a:t>
            </a:fld>
            <a:endParaRPr lang="en-US" altLang="en-US" sz="1200"/>
          </a:p>
        </p:txBody>
      </p:sp>
    </p:spTree>
    <p:extLst>
      <p:ext uri="{BB962C8B-B14F-4D97-AF65-F5344CB8AC3E}">
        <p14:creationId xmlns:p14="http://schemas.microsoft.com/office/powerpoint/2010/main" val="328777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a:t>© Kristian Secor 2020 UC San Diego Extension Online Learning Course: Principles of User Experience</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9250E70-83AD-9C45-A153-05C7FCA11CB2}" type="datetime1">
              <a:rPr lang="en-US" smtClean="0"/>
              <a:t>10/11/20</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pPr>
            <a:fld id="{81D60167-4931-47E6-BA6A-407CBD079E47}" type="slidenum">
              <a:rPr spc="-5" dirty="0"/>
              <a:t>‹#›</a:t>
            </a:fld>
            <a:endParaRPr spc="-5"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23285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a:t>© Kristian Secor 2020 UC San Diego Extension Online Learning Course: Principles of User Experience</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6A8B9C2-782F-EE4D-9E67-3F9771972EE8}" type="datetime1">
              <a:rPr lang="en-US" smtClean="0"/>
              <a:t>10/11/20</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pPr>
            <a:fld id="{81D60167-4931-47E6-BA6A-407CBD079E47}" type="slidenum">
              <a:rPr spc="-5" dirty="0"/>
              <a:t>‹#›</a:t>
            </a:fld>
            <a:endParaRPr spc="-5"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232852"/>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a:t>© Kristian Secor 2020 UC San Diego Extension Online Learning Course: Principles of User Experience</a:t>
            </a:r>
            <a:endParaRP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CE12DBC-E636-0E4F-BA84-0FB814F7DB3B}" type="datetime1">
              <a:rPr lang="en-US" smtClean="0"/>
              <a:t>10/11/20</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pPr>
            <a:fld id="{81D60167-4931-47E6-BA6A-407CBD079E47}" type="slidenum">
              <a:rPr spc="-5" dirty="0"/>
              <a:t>‹#›</a:t>
            </a:fld>
            <a:endParaRPr spc="-5"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23285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a:t>© Kristian Secor 2020 UC San Diego Extension Online Learning Course: Principles of User Experience</a:t>
            </a:r>
            <a:endParaRP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321619C-DF92-B746-9785-E5262FEBD494}" type="datetime1">
              <a:rPr lang="en-US" smtClean="0"/>
              <a:t>10/11/20</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pPr>
            <a:fld id="{81D60167-4931-47E6-BA6A-407CBD079E47}" type="slidenum">
              <a:rPr spc="-5" dirty="0"/>
              <a:t>‹#›</a:t>
            </a:fld>
            <a:endParaRPr spc="-5"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a:t>© Kristian Secor 2020 UC San Diego Extension Online Learning Course: Principles of User Experience</a:t>
            </a:r>
            <a:endParaRP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6C63C59-151D-F94E-84B4-24DAF48D80F8}" type="datetime1">
              <a:rPr lang="en-US" smtClean="0"/>
              <a:t>10/11/20</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38100">
              <a:lnSpc>
                <a:spcPct val="100000"/>
              </a:lnSpc>
            </a:pPr>
            <a:fld id="{81D60167-4931-47E6-BA6A-407CBD079E47}" type="slidenum">
              <a:rPr spc="-5" dirty="0"/>
              <a:t>‹#›</a:t>
            </a:fld>
            <a:endParaRPr spc="-5"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46968"/>
            <a:ext cx="9144000" cy="111029"/>
          </a:xfrm>
          <a:prstGeom prst="rect">
            <a:avLst/>
          </a:prstGeom>
          <a:blipFill>
            <a:blip r:embed="rId7" cstate="print"/>
            <a:stretch>
              <a:fillRect/>
            </a:stretch>
          </a:blipFill>
        </p:spPr>
        <p:txBody>
          <a:bodyPr wrap="square" lIns="0" tIns="0" rIns="0" bIns="0" rtlCol="0"/>
          <a:lstStyle/>
          <a:p>
            <a:endParaRPr/>
          </a:p>
        </p:txBody>
      </p:sp>
      <p:sp>
        <p:nvSpPr>
          <p:cNvPr id="17" name="bg object 17"/>
          <p:cNvSpPr/>
          <p:nvPr/>
        </p:nvSpPr>
        <p:spPr>
          <a:xfrm>
            <a:off x="761" y="6802372"/>
            <a:ext cx="9144000" cy="0"/>
          </a:xfrm>
          <a:custGeom>
            <a:avLst/>
            <a:gdLst/>
            <a:ahLst/>
            <a:cxnLst/>
            <a:rect l="l" t="t" r="r" b="b"/>
            <a:pathLst>
              <a:path w="9144000">
                <a:moveTo>
                  <a:pt x="0" y="0"/>
                </a:moveTo>
                <a:lnTo>
                  <a:pt x="9144000" y="1"/>
                </a:lnTo>
              </a:path>
            </a:pathLst>
          </a:custGeom>
          <a:ln w="102107">
            <a:solidFill>
              <a:srgbClr val="FCB812"/>
            </a:solidFill>
          </a:ln>
        </p:spPr>
        <p:txBody>
          <a:bodyPr wrap="square" lIns="0" tIns="0" rIns="0" bIns="0" rtlCol="0"/>
          <a:lstStyle/>
          <a:p>
            <a:endParaRPr/>
          </a:p>
        </p:txBody>
      </p:sp>
      <p:sp>
        <p:nvSpPr>
          <p:cNvPr id="18" name="bg object 18"/>
          <p:cNvSpPr/>
          <p:nvPr/>
        </p:nvSpPr>
        <p:spPr>
          <a:xfrm>
            <a:off x="7191756" y="6361176"/>
            <a:ext cx="1834896" cy="312420"/>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38097" y="466166"/>
            <a:ext cx="4274820" cy="1671955"/>
          </a:xfrm>
          <a:prstGeom prst="rect">
            <a:avLst/>
          </a:prstGeom>
        </p:spPr>
        <p:txBody>
          <a:bodyPr wrap="square" lIns="0" tIns="0" rIns="0" bIns="0">
            <a:spAutoFit/>
          </a:bodyPr>
          <a:lstStyle>
            <a:lvl1pPr>
              <a:defRPr sz="5400" b="0" i="0">
                <a:solidFill>
                  <a:srgbClr val="232852"/>
                </a:solidFill>
                <a:latin typeface="Arial"/>
                <a:cs typeface="Arial"/>
              </a:defRPr>
            </a:lvl1pPr>
          </a:lstStyle>
          <a:p>
            <a:endParaRPr/>
          </a:p>
        </p:txBody>
      </p:sp>
      <p:sp>
        <p:nvSpPr>
          <p:cNvPr id="3" name="Holder 3"/>
          <p:cNvSpPr>
            <a:spLocks noGrp="1"/>
          </p:cNvSpPr>
          <p:nvPr>
            <p:ph type="body" idx="1"/>
          </p:nvPr>
        </p:nvSpPr>
        <p:spPr>
          <a:xfrm>
            <a:off x="535635" y="1457020"/>
            <a:ext cx="7788275" cy="4010025"/>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532891" y="6429647"/>
            <a:ext cx="5734050" cy="167004"/>
          </a:xfrm>
          <a:prstGeom prst="rect">
            <a:avLst/>
          </a:prstGeom>
        </p:spPr>
        <p:txBody>
          <a:bodyPr wrap="square" lIns="0" tIns="0" rIns="0" bIns="0">
            <a:spAutoFit/>
          </a:bodyPr>
          <a:lstStyle>
            <a:lvl1pPr>
              <a:defRPr sz="1000" b="0" i="0">
                <a:solidFill>
                  <a:schemeClr val="tx1"/>
                </a:solidFill>
                <a:latin typeface="Arial"/>
                <a:cs typeface="Arial"/>
              </a:defRPr>
            </a:lvl1pPr>
          </a:lstStyle>
          <a:p>
            <a:pPr marL="12700">
              <a:lnSpc>
                <a:spcPct val="100000"/>
              </a:lnSpc>
            </a:pPr>
            <a:r>
              <a:rPr lang="en-US" spc="-5"/>
              <a:t>© Kristian Secor 2020 UC San Diego Extension Online Learning Course: Principles of User Experience</a:t>
            </a:r>
            <a:endParaRPr spc="-5"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479FE39D-25D3-C24F-9248-591C97F7C6F8}" type="datetime1">
              <a:rPr lang="en-US" smtClean="0"/>
              <a:t>10/11/20</a:t>
            </a:fld>
            <a:endParaRPr lang="en-US"/>
          </a:p>
        </p:txBody>
      </p:sp>
      <p:sp>
        <p:nvSpPr>
          <p:cNvPr id="6" name="Holder 6"/>
          <p:cNvSpPr>
            <a:spLocks noGrp="1"/>
          </p:cNvSpPr>
          <p:nvPr>
            <p:ph type="sldNum" sz="quarter" idx="7"/>
          </p:nvPr>
        </p:nvSpPr>
        <p:spPr>
          <a:xfrm>
            <a:off x="8285353" y="6518344"/>
            <a:ext cx="213359" cy="167004"/>
          </a:xfrm>
          <a:prstGeom prst="rect">
            <a:avLst/>
          </a:prstGeom>
        </p:spPr>
        <p:txBody>
          <a:bodyPr wrap="square" lIns="0" tIns="0" rIns="0" bIns="0">
            <a:spAutoFit/>
          </a:bodyPr>
          <a:lstStyle>
            <a:lvl1pPr>
              <a:defRPr sz="1000" b="0" i="0">
                <a:solidFill>
                  <a:schemeClr val="tx1"/>
                </a:solidFill>
                <a:latin typeface="Arial"/>
                <a:cs typeface="Arial"/>
              </a:defRPr>
            </a:lvl1pPr>
          </a:lstStyle>
          <a:p>
            <a:pPr marL="381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hyperlink" Target="https://trello.com/" TargetMode="External"/><Relationship Id="rId4" Type="http://schemas.openxmlformats.org/officeDocument/2006/relationships/hyperlink" Target="https://docs.google.com/drawings/"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7.png"/><Relationship Id="rId4" Type="http://schemas.openxmlformats.org/officeDocument/2006/relationships/image" Target="../media/image16.tif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7.png"/><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3.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19971" y="148836"/>
            <a:ext cx="7900670" cy="1995170"/>
            <a:chOff x="619971" y="148836"/>
            <a:chExt cx="7900670" cy="1995170"/>
          </a:xfrm>
        </p:grpSpPr>
        <p:sp>
          <p:nvSpPr>
            <p:cNvPr id="4" name="object 4"/>
            <p:cNvSpPr/>
            <p:nvPr/>
          </p:nvSpPr>
          <p:spPr>
            <a:xfrm>
              <a:off x="619971" y="148836"/>
              <a:ext cx="7900627" cy="7255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471928" y="606551"/>
              <a:ext cx="1676019" cy="153733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227831" y="606551"/>
              <a:ext cx="3442335" cy="1537335"/>
            </a:xfrm>
            <a:prstGeom prst="rect">
              <a:avLst/>
            </a:prstGeom>
            <a:blipFill>
              <a:blip r:embed="rId6" cstate="print"/>
              <a:stretch>
                <a:fillRect/>
              </a:stretch>
            </a:blipFill>
          </p:spPr>
          <p:txBody>
            <a:bodyPr wrap="square" lIns="0" tIns="0" rIns="0" bIns="0" rtlCol="0"/>
            <a:lstStyle/>
            <a:p>
              <a:endParaRPr/>
            </a:p>
          </p:txBody>
        </p:sp>
      </p:grpSp>
      <p:sp>
        <p:nvSpPr>
          <p:cNvPr id="7" name="object 7"/>
          <p:cNvSpPr txBox="1">
            <a:spLocks noGrp="1"/>
          </p:cNvSpPr>
          <p:nvPr>
            <p:ph type="title"/>
          </p:nvPr>
        </p:nvSpPr>
        <p:spPr>
          <a:xfrm>
            <a:off x="615187" y="0"/>
            <a:ext cx="7924165" cy="1671955"/>
          </a:xfrm>
          <a:prstGeom prst="rect">
            <a:avLst/>
          </a:prstGeom>
        </p:spPr>
        <p:txBody>
          <a:bodyPr vert="horz" wrap="square" lIns="0" tIns="12700" rIns="0" bIns="0" rtlCol="0">
            <a:spAutoFit/>
          </a:bodyPr>
          <a:lstStyle/>
          <a:p>
            <a:pPr marL="2322195" marR="5080" indent="-2309495">
              <a:lnSpc>
                <a:spcPct val="100000"/>
              </a:lnSpc>
              <a:spcBef>
                <a:spcPts val="100"/>
              </a:spcBef>
              <a:tabLst>
                <a:tab pos="3077845" algn="l"/>
              </a:tabLst>
            </a:pPr>
            <a:r>
              <a:rPr spc="-70" dirty="0"/>
              <a:t>Session </a:t>
            </a:r>
            <a:r>
              <a:rPr spc="-10" dirty="0"/>
              <a:t>#3:</a:t>
            </a:r>
            <a:r>
              <a:rPr spc="-375" dirty="0"/>
              <a:t> </a:t>
            </a:r>
            <a:r>
              <a:rPr spc="-30" dirty="0"/>
              <a:t>Requirements  </a:t>
            </a:r>
            <a:r>
              <a:rPr spc="-280" dirty="0"/>
              <a:t>&amp;	</a:t>
            </a:r>
            <a:r>
              <a:rPr spc="-35" dirty="0"/>
              <a:t>Analysis</a:t>
            </a:r>
          </a:p>
        </p:txBody>
      </p:sp>
      <p:sp>
        <p:nvSpPr>
          <p:cNvPr id="8" name="object 8"/>
          <p:cNvSpPr/>
          <p:nvPr/>
        </p:nvSpPr>
        <p:spPr>
          <a:xfrm>
            <a:off x="6400800" y="4343400"/>
            <a:ext cx="2388107" cy="1716024"/>
          </a:xfrm>
          <a:prstGeom prst="rect">
            <a:avLst/>
          </a:prstGeom>
          <a:blipFill>
            <a:blip r:embed="rId7" cstate="print"/>
            <a:stretch>
              <a:fillRect/>
            </a:stretch>
          </a:blipFill>
        </p:spPr>
        <p:txBody>
          <a:bodyPr wrap="square" lIns="0" tIns="0" rIns="0" bIns="0" rtlCol="0"/>
          <a:lstStyle/>
          <a:p>
            <a:endParaRPr/>
          </a:p>
        </p:txBody>
      </p:sp>
      <p:sp>
        <p:nvSpPr>
          <p:cNvPr id="12" name="Slide Number Placeholder 11">
            <a:extLst>
              <a:ext uri="{FF2B5EF4-FFF2-40B4-BE49-F238E27FC236}">
                <a16:creationId xmlns:a16="http://schemas.microsoft.com/office/drawing/2014/main" id="{5B2EF52E-CB43-CC4B-A1AF-9E410211B2DD}"/>
              </a:ext>
            </a:extLst>
          </p:cNvPr>
          <p:cNvSpPr>
            <a:spLocks noGrp="1"/>
          </p:cNvSpPr>
          <p:nvPr>
            <p:ph type="sldNum" sz="quarter" idx="7"/>
          </p:nvPr>
        </p:nvSpPr>
        <p:spPr/>
        <p:txBody>
          <a:bodyPr/>
          <a:lstStyle/>
          <a:p>
            <a:pPr marL="38100">
              <a:lnSpc>
                <a:spcPct val="100000"/>
              </a:lnSpc>
            </a:pPr>
            <a:fld id="{81D60167-4931-47E6-BA6A-407CBD079E47}" type="slidenum">
              <a:rPr lang="en-US" spc="-5" smtClean="0"/>
              <a:t>1</a:t>
            </a:fld>
            <a:endParaRPr lang="en-US" spc="-5" dirty="0"/>
          </a:p>
        </p:txBody>
      </p:sp>
      <p:sp>
        <p:nvSpPr>
          <p:cNvPr id="13" name="Footer Placeholder 12">
            <a:extLst>
              <a:ext uri="{FF2B5EF4-FFF2-40B4-BE49-F238E27FC236}">
                <a16:creationId xmlns:a16="http://schemas.microsoft.com/office/drawing/2014/main" id="{5AE47EBD-88F4-9B43-9BD1-1C314D1A2394}"/>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2" name="Audio Recording Oct 11, 2020 at 5:33:27 PM" descr="Audio Recording Oct 11, 2020 at 5:33:27 PM">
            <a:hlinkClick r:id="" action="ppaction://media"/>
            <a:extLst>
              <a:ext uri="{FF2B5EF4-FFF2-40B4-BE49-F238E27FC236}">
                <a16:creationId xmlns:a16="http://schemas.microsoft.com/office/drawing/2014/main" id="{48AD2AC2-4098-EC44-8936-F8A269B0B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E15C-4C31-D243-9D43-D91DBCCC313F}"/>
              </a:ext>
            </a:extLst>
          </p:cNvPr>
          <p:cNvSpPr>
            <a:spLocks noGrp="1"/>
          </p:cNvSpPr>
          <p:nvPr>
            <p:ph type="title"/>
          </p:nvPr>
        </p:nvSpPr>
        <p:spPr>
          <a:xfrm>
            <a:off x="1156394" y="160734"/>
            <a:ext cx="6840141" cy="1714500"/>
          </a:xfrm>
        </p:spPr>
        <p:txBody>
          <a:bodyPr/>
          <a:lstStyle/>
          <a:p>
            <a:pPr>
              <a:defRPr/>
            </a:pPr>
            <a:r>
              <a:rPr lang="en-US" dirty="0">
                <a:sym typeface="Gill Sans" charset="0"/>
              </a:rPr>
              <a:t>Write initial user stories (part 2) </a:t>
            </a:r>
          </a:p>
        </p:txBody>
      </p:sp>
      <p:sp>
        <p:nvSpPr>
          <p:cNvPr id="3" name="Content Placeholder 2">
            <a:extLst>
              <a:ext uri="{FF2B5EF4-FFF2-40B4-BE49-F238E27FC236}">
                <a16:creationId xmlns:a16="http://schemas.microsoft.com/office/drawing/2014/main" id="{55605FD2-DCAA-1F49-9FE2-B29F69DE26ED}"/>
              </a:ext>
            </a:extLst>
          </p:cNvPr>
          <p:cNvSpPr>
            <a:spLocks noGrp="1"/>
          </p:cNvSpPr>
          <p:nvPr>
            <p:ph idx="1"/>
          </p:nvPr>
        </p:nvSpPr>
        <p:spPr>
          <a:xfrm>
            <a:off x="888504" y="2428891"/>
            <a:ext cx="7366992" cy="3447098"/>
          </a:xfrm>
        </p:spPr>
        <p:txBody>
          <a:bodyPr/>
          <a:lstStyle/>
          <a:p>
            <a:pPr>
              <a:buFont typeface="Gill Sans" charset="0"/>
              <a:buChar char="•"/>
              <a:defRPr/>
            </a:pPr>
            <a:r>
              <a:rPr lang="en-US" dirty="0">
                <a:sym typeface="Gill Sans" charset="0"/>
              </a:rPr>
              <a:t>User story is brief narrative in voice of a user work role stating a single need for a capability</a:t>
            </a:r>
          </a:p>
          <a:p>
            <a:pPr>
              <a:buFont typeface="Gill Sans" charset="0"/>
              <a:buChar char="•"/>
              <a:defRPr/>
            </a:pPr>
            <a:r>
              <a:rPr lang="en-US" dirty="0">
                <a:sym typeface="Gill Sans" charset="0"/>
              </a:rPr>
              <a:t>As a &lt;user work role&gt;</a:t>
            </a:r>
            <a:br>
              <a:rPr lang="en-US" dirty="0">
                <a:sym typeface="Gill Sans" charset="0"/>
              </a:rPr>
            </a:br>
            <a:r>
              <a:rPr lang="en-US" dirty="0">
                <a:sym typeface="Gill Sans" charset="0"/>
              </a:rPr>
              <a:t>I want to &lt;accomplish something&gt;</a:t>
            </a:r>
            <a:br>
              <a:rPr lang="en-US" dirty="0">
                <a:sym typeface="Gill Sans" charset="0"/>
              </a:rPr>
            </a:br>
            <a:r>
              <a:rPr lang="en-US" dirty="0">
                <a:sym typeface="Gill Sans" charset="0"/>
              </a:rPr>
              <a:t>So that &lt;some benefit happens&gt;</a:t>
            </a:r>
          </a:p>
          <a:p>
            <a:pPr>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03DD0674-BCD8-054E-98FE-CF32099CC741}"/>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10</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E64CC61B-2B1B-524C-8646-3B5C8C7C70A5}"/>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49:31 PM" descr="Audio Recording Oct 11, 2020 at 3:49:31 PM">
            <a:hlinkClick r:id="" action="ppaction://media"/>
            <a:extLst>
              <a:ext uri="{FF2B5EF4-FFF2-40B4-BE49-F238E27FC236}">
                <a16:creationId xmlns:a16="http://schemas.microsoft.com/office/drawing/2014/main" id="{77A069A1-CD2E-BB4A-8040-690BBC1102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111057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8C78-FA97-564B-ABF6-19045F7A765A}"/>
              </a:ext>
            </a:extLst>
          </p:cNvPr>
          <p:cNvSpPr>
            <a:spLocks noGrp="1"/>
          </p:cNvSpPr>
          <p:nvPr>
            <p:ph type="title"/>
          </p:nvPr>
        </p:nvSpPr>
        <p:spPr>
          <a:xfrm>
            <a:off x="1371600" y="432041"/>
            <a:ext cx="6248400" cy="1671955"/>
          </a:xfrm>
        </p:spPr>
        <p:txBody>
          <a:bodyPr/>
          <a:lstStyle/>
          <a:p>
            <a:pPr>
              <a:defRPr/>
            </a:pPr>
            <a:r>
              <a:rPr lang="en-US" dirty="0">
                <a:sym typeface="Gill Sans" charset="0"/>
              </a:rPr>
              <a:t>Example user story</a:t>
            </a:r>
          </a:p>
        </p:txBody>
      </p:sp>
      <p:sp>
        <p:nvSpPr>
          <p:cNvPr id="3" name="Content Placeholder 2">
            <a:extLst>
              <a:ext uri="{FF2B5EF4-FFF2-40B4-BE49-F238E27FC236}">
                <a16:creationId xmlns:a16="http://schemas.microsoft.com/office/drawing/2014/main" id="{37ED58C4-F31E-B849-BF34-5088CB895814}"/>
              </a:ext>
            </a:extLst>
          </p:cNvPr>
          <p:cNvSpPr>
            <a:spLocks noGrp="1"/>
          </p:cNvSpPr>
          <p:nvPr>
            <p:ph idx="1"/>
          </p:nvPr>
        </p:nvSpPr>
        <p:spPr>
          <a:xfrm>
            <a:off x="677862" y="2142883"/>
            <a:ext cx="7788275" cy="3447098"/>
          </a:xfrm>
        </p:spPr>
        <p:txBody>
          <a:bodyPr/>
          <a:lstStyle/>
          <a:p>
            <a:pPr>
              <a:buFont typeface="Gill Sans" charset="0"/>
              <a:buChar char="•"/>
              <a:defRPr/>
            </a:pPr>
            <a:r>
              <a:rPr lang="en-US" dirty="0">
                <a:sym typeface="Gill Sans" charset="0"/>
              </a:rPr>
              <a:t>User comment: </a:t>
            </a:r>
            <a:br>
              <a:rPr lang="en-US" dirty="0">
                <a:sym typeface="Gill Sans" charset="0"/>
              </a:rPr>
            </a:br>
            <a:r>
              <a:rPr lang="en-US" i="1" dirty="0">
                <a:sym typeface="Gill Sans" charset="0"/>
              </a:rPr>
              <a:t>I think you should be able to use either cash or a credit card to pay for the tickets.</a:t>
            </a:r>
            <a:endParaRPr lang="en-US" dirty="0">
              <a:sym typeface="Gill Sans" charset="0"/>
            </a:endParaRPr>
          </a:p>
          <a:p>
            <a:pPr>
              <a:buFont typeface="Gill Sans" charset="0"/>
              <a:buChar char="•"/>
              <a:defRPr/>
            </a:pPr>
            <a:r>
              <a:rPr lang="en-US" dirty="0">
                <a:sym typeface="Gill Sans" charset="0"/>
              </a:rPr>
              <a:t>User story:</a:t>
            </a:r>
            <a:br>
              <a:rPr lang="en-US" dirty="0">
                <a:sym typeface="Gill Sans" charset="0"/>
              </a:rPr>
            </a:br>
            <a:r>
              <a:rPr lang="en-US" dirty="0">
                <a:sym typeface="Gill Sans" charset="0"/>
              </a:rPr>
              <a:t>As a ticket buyer </a:t>
            </a:r>
            <a:br>
              <a:rPr lang="en-US" dirty="0">
                <a:sym typeface="Gill Sans" charset="0"/>
              </a:rPr>
            </a:br>
            <a:r>
              <a:rPr lang="en-US" dirty="0">
                <a:sym typeface="Gill Sans" charset="0"/>
              </a:rPr>
              <a:t>I want to be able to pay with a credit card</a:t>
            </a:r>
            <a:br>
              <a:rPr lang="en-US" dirty="0">
                <a:sym typeface="Gill Sans" charset="0"/>
              </a:rPr>
            </a:br>
            <a:r>
              <a:rPr lang="en-US" dirty="0">
                <a:sym typeface="Gill Sans" charset="0"/>
              </a:rPr>
              <a:t>So that it will be more convenient</a:t>
            </a:r>
          </a:p>
        </p:txBody>
      </p:sp>
      <p:sp>
        <p:nvSpPr>
          <p:cNvPr id="4" name="Slide Number Placeholder 3">
            <a:extLst>
              <a:ext uri="{FF2B5EF4-FFF2-40B4-BE49-F238E27FC236}">
                <a16:creationId xmlns:a16="http://schemas.microsoft.com/office/drawing/2014/main" id="{5FCB5740-C0D2-4749-B3AC-683C2171D87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11</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F04DDF8A-E751-8040-B9BD-9492DFD2AA0C}"/>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51:42 PM" descr="Audio Recording Oct 11, 2020 at 3:51:42 PM">
            <a:hlinkClick r:id="" action="ppaction://media"/>
            <a:extLst>
              <a:ext uri="{FF2B5EF4-FFF2-40B4-BE49-F238E27FC236}">
                <a16:creationId xmlns:a16="http://schemas.microsoft.com/office/drawing/2014/main" id="{2633F0DD-E8CF-5A40-8AFD-8FC66BA32F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316469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A5C633-1513-8249-8320-20E5894A56BE}"/>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12</a:t>
            </a:fld>
            <a:endParaRPr lang="en-US" altLang="en-US" sz="1125">
              <a:solidFill>
                <a:schemeClr val="tx1"/>
              </a:solidFill>
            </a:endParaRPr>
          </a:p>
        </p:txBody>
      </p:sp>
      <p:sp>
        <p:nvSpPr>
          <p:cNvPr id="20481" name="Rectangle 1">
            <a:extLst>
              <a:ext uri="{FF2B5EF4-FFF2-40B4-BE49-F238E27FC236}">
                <a16:creationId xmlns:a16="http://schemas.microsoft.com/office/drawing/2014/main" id="{A9D0EF03-9DDA-4C41-8E3F-6BD47FC840F9}"/>
              </a:ext>
            </a:extLst>
          </p:cNvPr>
          <p:cNvSpPr>
            <a:spLocks noGrp="1" noChangeArrowheads="1"/>
          </p:cNvSpPr>
          <p:nvPr>
            <p:ph type="title"/>
          </p:nvPr>
        </p:nvSpPr>
        <p:spPr>
          <a:xfrm>
            <a:off x="228600" y="112123"/>
            <a:ext cx="9144000" cy="1477328"/>
          </a:xfrm>
        </p:spPr>
        <p:txBody>
          <a:bodyPr/>
          <a:lstStyle/>
          <a:p>
            <a:pPr eaLnBrk="1" hangingPunct="1">
              <a:defRPr/>
            </a:pPr>
            <a:r>
              <a:rPr lang="en-US" altLang="x-none" sz="4800" dirty="0">
                <a:sym typeface="Gill Sans" charset="0"/>
              </a:rPr>
              <a:t>3. Distill remaining raw usage research data</a:t>
            </a:r>
          </a:p>
        </p:txBody>
      </p:sp>
      <p:sp>
        <p:nvSpPr>
          <p:cNvPr id="20482" name="Rectangle 2">
            <a:extLst>
              <a:ext uri="{FF2B5EF4-FFF2-40B4-BE49-F238E27FC236}">
                <a16:creationId xmlns:a16="http://schemas.microsoft.com/office/drawing/2014/main" id="{961D036B-F8EB-E149-BFE3-2CF95A3FFAEE}"/>
              </a:ext>
            </a:extLst>
          </p:cNvPr>
          <p:cNvSpPr>
            <a:spLocks noGrp="1" noChangeArrowheads="1"/>
          </p:cNvSpPr>
          <p:nvPr>
            <p:ph type="body" idx="1"/>
          </p:nvPr>
        </p:nvSpPr>
        <p:spPr>
          <a:xfrm>
            <a:off x="528128" y="2286000"/>
            <a:ext cx="7759898" cy="3447098"/>
          </a:xfrm>
        </p:spPr>
        <p:txBody>
          <a:bodyPr/>
          <a:lstStyle/>
          <a:p>
            <a:pPr marL="491115">
              <a:buFont typeface="Gill Sans" charset="0"/>
              <a:buChar char="•"/>
              <a:defRPr/>
            </a:pPr>
            <a:r>
              <a:rPr lang="en-US" altLang="x-none" dirty="0">
                <a:sym typeface="Gill Sans" charset="0"/>
              </a:rPr>
              <a:t>All remaining raw usage research data should be about things other than user stories and data models</a:t>
            </a:r>
          </a:p>
          <a:p>
            <a:pPr marL="491115">
              <a:buFont typeface="Gill Sans" charset="0"/>
              <a:buChar char="•"/>
              <a:defRPr/>
            </a:pPr>
            <a:r>
              <a:rPr lang="en-US" altLang="x-none" dirty="0">
                <a:sym typeface="Gill Sans" charset="0"/>
              </a:rPr>
              <a:t>Synthesize these into work activity notes</a:t>
            </a:r>
          </a:p>
          <a:p>
            <a:pPr marL="491115">
              <a:buFont typeface="Gill Sans" charset="0"/>
              <a:buChar char="•"/>
              <a:defRPr/>
            </a:pPr>
            <a:r>
              <a:rPr lang="en-US" altLang="x-none" dirty="0">
                <a:sym typeface="Gill Sans" charset="0"/>
              </a:rPr>
              <a:t>IMPORTANT: Doing this well is key to rest of usage research analysis </a:t>
            </a:r>
          </a:p>
        </p:txBody>
      </p:sp>
      <p:sp>
        <p:nvSpPr>
          <p:cNvPr id="2" name="Footer Placeholder 1">
            <a:extLst>
              <a:ext uri="{FF2B5EF4-FFF2-40B4-BE49-F238E27FC236}">
                <a16:creationId xmlns:a16="http://schemas.microsoft.com/office/drawing/2014/main" id="{3FA6C9C4-D49A-C54B-ADB3-20F6E743BDE1}"/>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3:54:18 PM" descr="Audio Recording Oct 11, 2020 at 3:54:18 PM">
            <a:hlinkClick r:id="" action="ppaction://media"/>
            <a:extLst>
              <a:ext uri="{FF2B5EF4-FFF2-40B4-BE49-F238E27FC236}">
                <a16:creationId xmlns:a16="http://schemas.microsoft.com/office/drawing/2014/main" id="{DCB41F00-36A0-4A44-BCBE-FB989C9F87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081737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D726-A354-AF4B-A0C6-63E8F179C2EE}"/>
              </a:ext>
            </a:extLst>
          </p:cNvPr>
          <p:cNvSpPr>
            <a:spLocks noGrp="1"/>
          </p:cNvSpPr>
          <p:nvPr>
            <p:ph type="title"/>
          </p:nvPr>
        </p:nvSpPr>
        <p:spPr>
          <a:xfrm>
            <a:off x="1538096" y="466166"/>
            <a:ext cx="6310503" cy="1671955"/>
          </a:xfrm>
        </p:spPr>
        <p:txBody>
          <a:bodyPr/>
          <a:lstStyle/>
          <a:p>
            <a:pPr>
              <a:defRPr/>
            </a:pPr>
            <a:r>
              <a:rPr lang="en-US" dirty="0">
                <a:sym typeface="Gill Sans" charset="0"/>
              </a:rPr>
              <a:t>How to Proceed</a:t>
            </a:r>
          </a:p>
        </p:txBody>
      </p:sp>
      <p:sp>
        <p:nvSpPr>
          <p:cNvPr id="3" name="Content Placeholder 2">
            <a:extLst>
              <a:ext uri="{FF2B5EF4-FFF2-40B4-BE49-F238E27FC236}">
                <a16:creationId xmlns:a16="http://schemas.microsoft.com/office/drawing/2014/main" id="{6CF28C95-71F8-4246-879F-C6A119602C1E}"/>
              </a:ext>
            </a:extLst>
          </p:cNvPr>
          <p:cNvSpPr>
            <a:spLocks noGrp="1"/>
          </p:cNvSpPr>
          <p:nvPr>
            <p:ph idx="1"/>
          </p:nvPr>
        </p:nvSpPr>
        <p:spPr>
          <a:xfrm>
            <a:off x="888504" y="2362200"/>
            <a:ext cx="7366992" cy="3016210"/>
          </a:xfrm>
        </p:spPr>
        <p:txBody>
          <a:bodyPr/>
          <a:lstStyle/>
          <a:p>
            <a:pPr>
              <a:buFont typeface="Gill Sans" charset="0"/>
              <a:buChar char="•"/>
              <a:defRPr/>
            </a:pPr>
            <a:r>
              <a:rPr lang="en-US" dirty="0">
                <a:sym typeface="Gill Sans" charset="0"/>
              </a:rPr>
              <a:t>For each raw data note: </a:t>
            </a:r>
          </a:p>
          <a:p>
            <a:pPr lvl="1">
              <a:buFont typeface="Gill Sans" charset="0"/>
              <a:buChar char="•"/>
              <a:defRPr/>
            </a:pPr>
            <a:r>
              <a:rPr lang="en-US" dirty="0">
                <a:sym typeface="Gill Sans" charset="0"/>
              </a:rPr>
              <a:t>Synthesize each work activity note in turn </a:t>
            </a:r>
          </a:p>
          <a:p>
            <a:pPr>
              <a:buFont typeface="Gill Sans" charset="0"/>
              <a:buChar char="•"/>
              <a:defRPr/>
            </a:pPr>
            <a:r>
              <a:rPr lang="en-US" dirty="0">
                <a:sym typeface="Gill Sans" charset="0"/>
              </a:rPr>
              <a:t>Hand-written on a Post It note</a:t>
            </a:r>
          </a:p>
          <a:p>
            <a:pPr lvl="1">
              <a:buFont typeface="Gill Sans" charset="0"/>
              <a:buChar char="•"/>
              <a:defRPr/>
            </a:pPr>
            <a:r>
              <a:rPr lang="en-US" dirty="0">
                <a:sym typeface="Gill Sans" charset="0"/>
              </a:rPr>
              <a:t>Or typed into a laptop </a:t>
            </a:r>
          </a:p>
          <a:p>
            <a:pPr>
              <a:buFont typeface="Gill Sans" charset="0"/>
              <a:buChar char="•"/>
              <a:defRPr/>
            </a:pPr>
            <a:r>
              <a:rPr lang="en-US" dirty="0">
                <a:sym typeface="Gill Sans" charset="0"/>
              </a:rPr>
              <a:t>These work activity notes will all be inputs to a WAAD (work activity affinity diagram)</a:t>
            </a:r>
          </a:p>
        </p:txBody>
      </p:sp>
      <p:sp>
        <p:nvSpPr>
          <p:cNvPr id="4" name="Slide Number Placeholder 3">
            <a:extLst>
              <a:ext uri="{FF2B5EF4-FFF2-40B4-BE49-F238E27FC236}">
                <a16:creationId xmlns:a16="http://schemas.microsoft.com/office/drawing/2014/main" id="{7E71B6D7-D563-9D42-9485-AAEB2EF8B4C7}"/>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13</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ACA51CFE-0622-A64A-B17E-4A87C310E569}"/>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55:44 PM" descr="Audio Recording Oct 11, 2020 at 3:55:44 PM">
            <a:hlinkClick r:id="" action="ppaction://media"/>
            <a:extLst>
              <a:ext uri="{FF2B5EF4-FFF2-40B4-BE49-F238E27FC236}">
                <a16:creationId xmlns:a16="http://schemas.microsoft.com/office/drawing/2014/main" id="{6274590D-42F8-1547-A832-334553DCC3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3976072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FD87-8051-434B-A718-3F5215B5CA5A}"/>
              </a:ext>
            </a:extLst>
          </p:cNvPr>
          <p:cNvSpPr>
            <a:spLocks noGrp="1"/>
          </p:cNvSpPr>
          <p:nvPr>
            <p:ph type="title"/>
          </p:nvPr>
        </p:nvSpPr>
        <p:spPr>
          <a:xfrm>
            <a:off x="892969" y="0"/>
            <a:ext cx="7366992" cy="1714500"/>
          </a:xfrm>
        </p:spPr>
        <p:txBody>
          <a:bodyPr/>
          <a:lstStyle/>
          <a:p>
            <a:pPr>
              <a:defRPr/>
            </a:pPr>
            <a:r>
              <a:rPr lang="en-US" altLang="x-none" dirty="0">
                <a:sym typeface="Gill Sans" charset="0"/>
              </a:rPr>
              <a:t>Ensure each work activity note is</a:t>
            </a:r>
            <a:endParaRPr lang="en-US" dirty="0">
              <a:sym typeface="Gill Sans" charset="0"/>
            </a:endParaRPr>
          </a:p>
        </p:txBody>
      </p:sp>
      <p:sp>
        <p:nvSpPr>
          <p:cNvPr id="3" name="Content Placeholder 2">
            <a:extLst>
              <a:ext uri="{FF2B5EF4-FFF2-40B4-BE49-F238E27FC236}">
                <a16:creationId xmlns:a16="http://schemas.microsoft.com/office/drawing/2014/main" id="{DA6731C5-3DFA-3246-B307-95E48636B735}"/>
              </a:ext>
            </a:extLst>
          </p:cNvPr>
          <p:cNvSpPr>
            <a:spLocks noGrp="1"/>
          </p:cNvSpPr>
          <p:nvPr>
            <p:ph idx="1"/>
          </p:nvPr>
        </p:nvSpPr>
        <p:spPr>
          <a:xfrm>
            <a:off x="892969" y="1875235"/>
            <a:ext cx="7366992" cy="2989152"/>
          </a:xfrm>
        </p:spPr>
        <p:txBody>
          <a:bodyPr/>
          <a:lstStyle/>
          <a:p>
            <a:pPr marL="732208" lvl="1">
              <a:buFont typeface="Gill Sans" charset="0"/>
              <a:buChar char="•"/>
              <a:defRPr/>
            </a:pPr>
            <a:r>
              <a:rPr lang="en-US" altLang="x-none" sz="2400" dirty="0">
                <a:sym typeface="Gill Sans" charset="0"/>
              </a:rPr>
              <a:t>Elemental </a:t>
            </a:r>
          </a:p>
          <a:p>
            <a:pPr marL="732208" lvl="1">
              <a:buFont typeface="Gill Sans" charset="0"/>
              <a:buChar char="•"/>
              <a:defRPr/>
            </a:pPr>
            <a:r>
              <a:rPr lang="en-US" altLang="x-none" sz="2400" dirty="0">
                <a:sym typeface="Gill Sans" charset="0"/>
              </a:rPr>
              <a:t>Brief</a:t>
            </a:r>
          </a:p>
          <a:p>
            <a:pPr marL="732208" lvl="1">
              <a:buFont typeface="Gill Sans" charset="0"/>
              <a:buChar char="•"/>
              <a:defRPr/>
            </a:pPr>
            <a:r>
              <a:rPr lang="en-US" altLang="x-none" sz="2400" dirty="0">
                <a:sym typeface="Gill Sans" charset="0"/>
              </a:rPr>
              <a:t>Concise</a:t>
            </a:r>
          </a:p>
          <a:p>
            <a:pPr marL="732208" lvl="1">
              <a:buFont typeface="Gill Sans" charset="0"/>
              <a:buChar char="•"/>
              <a:defRPr/>
            </a:pPr>
            <a:r>
              <a:rPr lang="en-US" altLang="x-none" sz="2400" dirty="0">
                <a:sym typeface="Gill Sans" charset="0"/>
              </a:rPr>
              <a:t>Easy to understand</a:t>
            </a:r>
          </a:p>
          <a:p>
            <a:pPr marL="732208" lvl="1">
              <a:buFont typeface="Gill Sans" charset="0"/>
              <a:buChar char="•"/>
              <a:defRPr/>
            </a:pPr>
            <a:r>
              <a:rPr lang="en-US" altLang="x-none" sz="2400" dirty="0">
                <a:sym typeface="Gill Sans" charset="0"/>
              </a:rPr>
              <a:t>Retain context</a:t>
            </a:r>
          </a:p>
          <a:p>
            <a:pPr marL="732208" lvl="1">
              <a:buFont typeface="Gill Sans" charset="0"/>
              <a:buChar char="•"/>
              <a:defRPr/>
            </a:pPr>
            <a:endParaRPr lang="en-US" altLang="x-none" dirty="0">
              <a:sym typeface="Gill Sans" charset="0"/>
            </a:endParaRPr>
          </a:p>
          <a:p>
            <a:pPr marL="732208" lvl="1">
              <a:buFont typeface="Gill Sans" charset="0"/>
              <a:buChar char="•"/>
              <a:defRPr/>
            </a:pPr>
            <a:r>
              <a:rPr lang="en-US" altLang="x-none" sz="2812" dirty="0">
                <a:sym typeface="Gill Sans" charset="0"/>
              </a:rPr>
              <a:t>Read guidelines in book for what makes a good work activity note </a:t>
            </a:r>
          </a:p>
        </p:txBody>
      </p:sp>
      <p:sp>
        <p:nvSpPr>
          <p:cNvPr id="4" name="Slide Number Placeholder 3">
            <a:extLst>
              <a:ext uri="{FF2B5EF4-FFF2-40B4-BE49-F238E27FC236}">
                <a16:creationId xmlns:a16="http://schemas.microsoft.com/office/drawing/2014/main" id="{1ABC1C81-BFC1-5343-A05E-375DE5072C7D}"/>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14</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50FFC1D1-E299-FE4D-9620-F347CF5FC24B}"/>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57:19 PM" descr="Audio Recording Oct 11, 2020 at 3:57:19 PM">
            <a:hlinkClick r:id="" action="ppaction://media"/>
            <a:extLst>
              <a:ext uri="{FF2B5EF4-FFF2-40B4-BE49-F238E27FC236}">
                <a16:creationId xmlns:a16="http://schemas.microsoft.com/office/drawing/2014/main" id="{C77F4555-B967-E241-9539-71C60F459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105046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0596-3B8B-2B4D-B0BC-1BD38BCE48C8}"/>
              </a:ext>
            </a:extLst>
          </p:cNvPr>
          <p:cNvSpPr>
            <a:spLocks noGrp="1"/>
          </p:cNvSpPr>
          <p:nvPr>
            <p:ph type="title"/>
          </p:nvPr>
        </p:nvSpPr>
        <p:spPr>
          <a:xfrm>
            <a:off x="1111948" y="533400"/>
            <a:ext cx="6920103" cy="3323987"/>
          </a:xfrm>
        </p:spPr>
        <p:txBody>
          <a:bodyPr/>
          <a:lstStyle/>
          <a:p>
            <a:pPr>
              <a:defRPr/>
            </a:pPr>
            <a:r>
              <a:rPr lang="en-US" dirty="0">
                <a:sym typeface="Gill Sans" charset="0"/>
              </a:rPr>
              <a:t>Make each work activity note elemental </a:t>
            </a:r>
          </a:p>
        </p:txBody>
      </p:sp>
      <p:sp>
        <p:nvSpPr>
          <p:cNvPr id="3" name="Content Placeholder 2">
            <a:extLst>
              <a:ext uri="{FF2B5EF4-FFF2-40B4-BE49-F238E27FC236}">
                <a16:creationId xmlns:a16="http://schemas.microsoft.com/office/drawing/2014/main" id="{E150139C-83B4-784D-8912-E207C91D771B}"/>
              </a:ext>
            </a:extLst>
          </p:cNvPr>
          <p:cNvSpPr>
            <a:spLocks noGrp="1"/>
          </p:cNvSpPr>
          <p:nvPr>
            <p:ph idx="1"/>
          </p:nvPr>
        </p:nvSpPr>
        <p:spPr>
          <a:xfrm>
            <a:off x="821531" y="2734717"/>
            <a:ext cx="7366992" cy="1969770"/>
          </a:xfrm>
        </p:spPr>
        <p:txBody>
          <a:bodyPr/>
          <a:lstStyle/>
          <a:p>
            <a:pPr>
              <a:buFont typeface="Gill Sans" charset="0"/>
              <a:buChar char="•"/>
              <a:defRPr/>
            </a:pPr>
            <a:r>
              <a:rPr lang="en-US" dirty="0">
                <a:sym typeface="Gill Sans" charset="0"/>
              </a:rPr>
              <a:t>Break apart raw data into notes</a:t>
            </a:r>
          </a:p>
          <a:p>
            <a:pPr lvl="1">
              <a:buFont typeface="Gill Sans" charset="0"/>
              <a:buChar char="•"/>
              <a:defRPr/>
            </a:pPr>
            <a:r>
              <a:rPr lang="en-US" sz="2400" dirty="0">
                <a:sym typeface="Gill Sans" charset="0"/>
              </a:rPr>
              <a:t>Each about exactly one point or idea</a:t>
            </a:r>
          </a:p>
          <a:p>
            <a:pPr lvl="1">
              <a:buFont typeface="Gill Sans" charset="0"/>
              <a:buChar char="•"/>
              <a:defRPr/>
            </a:pPr>
            <a:r>
              <a:rPr lang="en-US" altLang="x-none" sz="2400" dirty="0">
                <a:sym typeface="Gill Sans" charset="0"/>
              </a:rPr>
              <a:t>Just one simple declarative point (concept, 	idea, or fact)</a:t>
            </a:r>
            <a:endParaRPr lang="en-US" sz="2400" dirty="0">
              <a:sym typeface="Gill Sans" charset="0"/>
            </a:endParaRPr>
          </a:p>
          <a:p>
            <a:pPr marL="732208" lvl="1">
              <a:buFont typeface="Gill Sans" charset="0"/>
              <a:buChar char="•"/>
              <a:defRPr/>
            </a:pPr>
            <a:r>
              <a:rPr lang="en-US" altLang="x-none" sz="2400" dirty="0">
                <a:sym typeface="Gill Sans" charset="0"/>
              </a:rPr>
              <a:t>Possibly with one rationale statement</a:t>
            </a:r>
          </a:p>
        </p:txBody>
      </p:sp>
      <p:sp>
        <p:nvSpPr>
          <p:cNvPr id="4" name="Slide Number Placeholder 3">
            <a:extLst>
              <a:ext uri="{FF2B5EF4-FFF2-40B4-BE49-F238E27FC236}">
                <a16:creationId xmlns:a16="http://schemas.microsoft.com/office/drawing/2014/main" id="{1F7650A9-BB42-394A-8C7E-4BE27FCBFDA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15</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625C442D-453E-CF44-8F36-AB6486193819}"/>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58:29 PM" descr="Audio Recording Oct 11, 2020 at 3:58:29 PM">
            <a:hlinkClick r:id="" action="ppaction://media"/>
            <a:extLst>
              <a:ext uri="{FF2B5EF4-FFF2-40B4-BE49-F238E27FC236}">
                <a16:creationId xmlns:a16="http://schemas.microsoft.com/office/drawing/2014/main" id="{7DA52962-22C2-B747-8BB3-3B0B4C8FF2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1161911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18863A-D60A-2B4E-9A8D-E326BCC6E14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16</a:t>
            </a:fld>
            <a:endParaRPr lang="en-US" altLang="en-US" sz="1125">
              <a:solidFill>
                <a:schemeClr val="tx1"/>
              </a:solidFill>
            </a:endParaRPr>
          </a:p>
        </p:txBody>
      </p:sp>
      <p:sp>
        <p:nvSpPr>
          <p:cNvPr id="25601" name="Rectangle 1">
            <a:extLst>
              <a:ext uri="{FF2B5EF4-FFF2-40B4-BE49-F238E27FC236}">
                <a16:creationId xmlns:a16="http://schemas.microsoft.com/office/drawing/2014/main" id="{5F892DB2-945A-7146-BCA6-44D82082537E}"/>
              </a:ext>
            </a:extLst>
          </p:cNvPr>
          <p:cNvSpPr>
            <a:spLocks noGrp="1" noChangeArrowheads="1"/>
          </p:cNvSpPr>
          <p:nvPr>
            <p:ph type="title"/>
          </p:nvPr>
        </p:nvSpPr>
        <p:spPr>
          <a:xfrm>
            <a:off x="869454" y="430350"/>
            <a:ext cx="7366992" cy="1714500"/>
          </a:xfrm>
        </p:spPr>
        <p:txBody>
          <a:bodyPr/>
          <a:lstStyle/>
          <a:p>
            <a:pPr eaLnBrk="1" hangingPunct="1">
              <a:defRPr/>
            </a:pPr>
            <a:r>
              <a:rPr lang="en-US" altLang="x-none" dirty="0">
                <a:sym typeface="Gill Sans" charset="0"/>
              </a:rPr>
              <a:t>Example: Work activity notes for MUTTS </a:t>
            </a:r>
          </a:p>
        </p:txBody>
      </p:sp>
      <p:sp>
        <p:nvSpPr>
          <p:cNvPr id="25602" name="Rectangle 2">
            <a:extLst>
              <a:ext uri="{FF2B5EF4-FFF2-40B4-BE49-F238E27FC236}">
                <a16:creationId xmlns:a16="http://schemas.microsoft.com/office/drawing/2014/main" id="{66527A0B-527A-B243-BABA-28687490F2BA}"/>
              </a:ext>
            </a:extLst>
          </p:cNvPr>
          <p:cNvSpPr>
            <a:spLocks noGrp="1" noChangeArrowheads="1"/>
          </p:cNvSpPr>
          <p:nvPr>
            <p:ph type="body" idx="1"/>
          </p:nvPr>
        </p:nvSpPr>
        <p:spPr>
          <a:xfrm>
            <a:off x="888504" y="2775423"/>
            <a:ext cx="7366992" cy="1323439"/>
          </a:xfrm>
        </p:spPr>
        <p:txBody>
          <a:bodyPr/>
          <a:lstStyle/>
          <a:p>
            <a:pPr eaLnBrk="1" hangingPunct="1">
              <a:defRPr/>
            </a:pPr>
            <a:r>
              <a:rPr lang="en-US" altLang="x-none" dirty="0">
                <a:sym typeface="Gill Sans" charset="0"/>
              </a:rPr>
              <a:t>Raw user (ticket buyer) comment:</a:t>
            </a:r>
          </a:p>
          <a:p>
            <a:pPr marL="392892" lvl="1">
              <a:defRPr/>
            </a:pPr>
            <a:r>
              <a:rPr lang="en-US" altLang="x-none" i="1" dirty="0">
                <a:sym typeface="Gill Sans" charset="0"/>
              </a:rPr>
              <a:t>It is too difficult to get enough information about events from a ticket seller at the ticket window. For example, sometimes I want to see information about popular events that are showing downtown this week. </a:t>
            </a:r>
          </a:p>
        </p:txBody>
      </p:sp>
      <p:sp>
        <p:nvSpPr>
          <p:cNvPr id="2" name="Footer Placeholder 1">
            <a:extLst>
              <a:ext uri="{FF2B5EF4-FFF2-40B4-BE49-F238E27FC236}">
                <a16:creationId xmlns:a16="http://schemas.microsoft.com/office/drawing/2014/main" id="{7E60271C-0B8E-1A4C-BA5E-20236EFEBC5E}"/>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3:59:14 PM" descr="Audio Recording Oct 11, 2020 at 3:59:14 PM">
            <a:hlinkClick r:id="" action="ppaction://media"/>
            <a:extLst>
              <a:ext uri="{FF2B5EF4-FFF2-40B4-BE49-F238E27FC236}">
                <a16:creationId xmlns:a16="http://schemas.microsoft.com/office/drawing/2014/main" id="{5F6C065A-BD89-8949-8C65-DFF9C7172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8186151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8846AD5-EBED-F74C-A598-26B76FDDC5BD}"/>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17</a:t>
            </a:fld>
            <a:endParaRPr lang="en-US" altLang="en-US" sz="1125">
              <a:solidFill>
                <a:schemeClr val="tx1"/>
              </a:solidFill>
            </a:endParaRPr>
          </a:p>
        </p:txBody>
      </p:sp>
      <p:sp>
        <p:nvSpPr>
          <p:cNvPr id="26625" name="Rectangle 1">
            <a:extLst>
              <a:ext uri="{FF2B5EF4-FFF2-40B4-BE49-F238E27FC236}">
                <a16:creationId xmlns:a16="http://schemas.microsoft.com/office/drawing/2014/main" id="{4B699522-382A-A540-B440-346BAD0B4C3E}"/>
              </a:ext>
            </a:extLst>
          </p:cNvPr>
          <p:cNvSpPr>
            <a:spLocks noGrp="1" noChangeArrowheads="1"/>
          </p:cNvSpPr>
          <p:nvPr>
            <p:ph type="body" idx="1"/>
          </p:nvPr>
        </p:nvSpPr>
        <p:spPr>
          <a:xfrm>
            <a:off x="480055" y="1048007"/>
            <a:ext cx="8098631" cy="1969770"/>
          </a:xfrm>
        </p:spPr>
        <p:txBody>
          <a:bodyPr/>
          <a:lstStyle/>
          <a:p>
            <a:pPr eaLnBrk="1" hangingPunct="1">
              <a:defRPr/>
            </a:pPr>
            <a:r>
              <a:rPr lang="en-US" altLang="x-none" dirty="0">
                <a:sym typeface="Gill Sans" charset="0"/>
              </a:rPr>
              <a:t>Synthesized work activity notes:</a:t>
            </a:r>
          </a:p>
          <a:p>
            <a:pPr marL="633985" lvl="2">
              <a:defRPr/>
            </a:pPr>
            <a:r>
              <a:rPr lang="en-US" altLang="x-none" sz="2400" dirty="0">
                <a:sym typeface="Gill Sans" charset="0"/>
              </a:rPr>
              <a:t>Too difficult to get enough event information at window. </a:t>
            </a:r>
          </a:p>
          <a:p>
            <a:pPr marL="633985" lvl="2">
              <a:defRPr/>
            </a:pPr>
            <a:r>
              <a:rPr lang="en-US" altLang="x-none" sz="2400" dirty="0">
                <a:sym typeface="Gill Sans" charset="0"/>
              </a:rPr>
              <a:t>Provide information about current popular downtown events.</a:t>
            </a:r>
          </a:p>
        </p:txBody>
      </p:sp>
      <p:sp>
        <p:nvSpPr>
          <p:cNvPr id="2" name="Footer Placeholder 1">
            <a:extLst>
              <a:ext uri="{FF2B5EF4-FFF2-40B4-BE49-F238E27FC236}">
                <a16:creationId xmlns:a16="http://schemas.microsoft.com/office/drawing/2014/main" id="{99039176-507B-1F49-B436-C236DCB7A7B5}"/>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4" name="Audio Recording Oct 11, 2020 at 4:00:17 PM" descr="Audio Recording Oct 11, 2020 at 4:00:17 PM">
            <a:hlinkClick r:id="" action="ppaction://media"/>
            <a:extLst>
              <a:ext uri="{FF2B5EF4-FFF2-40B4-BE49-F238E27FC236}">
                <a16:creationId xmlns:a16="http://schemas.microsoft.com/office/drawing/2014/main" id="{C7C5D7FD-51E3-9148-838B-38565A854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1049120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1642-46C8-4744-AB37-C3962EEA4960}"/>
              </a:ext>
            </a:extLst>
          </p:cNvPr>
          <p:cNvSpPr>
            <a:spLocks noGrp="1"/>
          </p:cNvSpPr>
          <p:nvPr>
            <p:ph type="title"/>
          </p:nvPr>
        </p:nvSpPr>
        <p:spPr>
          <a:xfrm>
            <a:off x="1538096" y="466166"/>
            <a:ext cx="6310503" cy="2492990"/>
          </a:xfrm>
        </p:spPr>
        <p:txBody>
          <a:bodyPr/>
          <a:lstStyle/>
          <a:p>
            <a:pPr>
              <a:defRPr/>
            </a:pPr>
            <a:r>
              <a:rPr lang="en-US" dirty="0">
                <a:sym typeface="Gill Sans" charset="0"/>
              </a:rPr>
              <a:t>Make each work activity note brief</a:t>
            </a:r>
          </a:p>
        </p:txBody>
      </p:sp>
      <p:sp>
        <p:nvSpPr>
          <p:cNvPr id="3" name="Content Placeholder 2">
            <a:extLst>
              <a:ext uri="{FF2B5EF4-FFF2-40B4-BE49-F238E27FC236}">
                <a16:creationId xmlns:a16="http://schemas.microsoft.com/office/drawing/2014/main" id="{EBA3BA8C-8BDA-5F4B-B1EE-11B542A3B2BF}"/>
              </a:ext>
            </a:extLst>
          </p:cNvPr>
          <p:cNvSpPr>
            <a:spLocks noGrp="1"/>
          </p:cNvSpPr>
          <p:nvPr>
            <p:ph idx="1"/>
          </p:nvPr>
        </p:nvSpPr>
        <p:spPr>
          <a:xfrm>
            <a:off x="809860" y="3419475"/>
            <a:ext cx="5476131" cy="2050305"/>
          </a:xfrm>
        </p:spPr>
        <p:txBody>
          <a:bodyPr/>
          <a:lstStyle/>
          <a:p>
            <a:pPr marL="491115">
              <a:buFont typeface="Gill Sans" charset="0"/>
              <a:buChar char="•"/>
              <a:defRPr/>
            </a:pPr>
            <a:r>
              <a:rPr lang="en-US" altLang="x-none" sz="2531" dirty="0">
                <a:sym typeface="Gill Sans" charset="0"/>
              </a:rPr>
              <a:t>Paraphrase and synthesize, instead of quoting raw data verbatim</a:t>
            </a:r>
          </a:p>
          <a:p>
            <a:pPr marL="491115">
              <a:buFont typeface="Gill Sans" charset="0"/>
              <a:buChar char="•"/>
              <a:defRPr/>
            </a:pPr>
            <a:r>
              <a:rPr lang="en-US" altLang="x-none" sz="2531" dirty="0">
                <a:sym typeface="Gill Sans" charset="0"/>
              </a:rPr>
              <a:t>One to three succinct sentences</a:t>
            </a:r>
          </a:p>
          <a:p>
            <a:pPr>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366F48BF-34D3-5441-8A48-6AEF95800AC0}"/>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18</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D6FAB406-93F2-4B4A-B4D4-C00DDF2AD546}"/>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4:00:42 PM" descr="Audio Recording Oct 11, 2020 at 4:00:42 PM">
            <a:hlinkClick r:id="" action="ppaction://media"/>
            <a:extLst>
              <a:ext uri="{FF2B5EF4-FFF2-40B4-BE49-F238E27FC236}">
                <a16:creationId xmlns:a16="http://schemas.microsoft.com/office/drawing/2014/main" id="{2734B8FD-7A0D-3344-AAAD-59F07F201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842649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C2841D69-039B-894D-A146-2649586A9CE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19</a:t>
            </a:fld>
            <a:endParaRPr lang="en-US" altLang="en-US" sz="1125">
              <a:solidFill>
                <a:schemeClr val="tx1"/>
              </a:solidFill>
            </a:endParaRPr>
          </a:p>
        </p:txBody>
      </p:sp>
      <p:sp>
        <p:nvSpPr>
          <p:cNvPr id="27649" name="Rectangle 1">
            <a:extLst>
              <a:ext uri="{FF2B5EF4-FFF2-40B4-BE49-F238E27FC236}">
                <a16:creationId xmlns:a16="http://schemas.microsoft.com/office/drawing/2014/main" id="{40C2A3AC-946C-1348-9E57-568ED1CFD796}"/>
              </a:ext>
            </a:extLst>
          </p:cNvPr>
          <p:cNvSpPr>
            <a:spLocks noGrp="1" noChangeArrowheads="1"/>
          </p:cNvSpPr>
          <p:nvPr>
            <p:ph type="body" idx="1"/>
          </p:nvPr>
        </p:nvSpPr>
        <p:spPr>
          <a:xfrm>
            <a:off x="361652" y="1828800"/>
            <a:ext cx="8420695" cy="3200876"/>
          </a:xfrm>
        </p:spPr>
        <p:txBody>
          <a:bodyPr/>
          <a:lstStyle/>
          <a:p>
            <a:pPr marL="491115">
              <a:buFont typeface="Gill Sans" charset="0"/>
              <a:buChar char="•"/>
              <a:defRPr/>
            </a:pPr>
            <a:r>
              <a:rPr lang="en-US" altLang="x-none" dirty="0">
                <a:sym typeface="Gill Sans" charset="0"/>
              </a:rPr>
              <a:t>Raw user (ticket buyer) comment:</a:t>
            </a:r>
          </a:p>
          <a:p>
            <a:pPr marL="419680" lvl="1">
              <a:defRPr/>
            </a:pPr>
            <a:r>
              <a:rPr lang="en-US" altLang="x-none" i="1" dirty="0">
                <a:sym typeface="Gill Sans" charset="0"/>
              </a:rPr>
              <a:t>I always get the feeling that there are other good events that I can choose from but I just do not know which ones are available and the ticket seller usually is not willing to help much or doesn’t understand what I need, especially when the ticket window is busy. I’d rather be able to do my own searching.</a:t>
            </a:r>
          </a:p>
          <a:p>
            <a:pPr marL="419680" lvl="1">
              <a:defRPr/>
            </a:pPr>
            <a:endParaRPr lang="en-US" altLang="x-none" i="1" dirty="0">
              <a:sym typeface="Gill Sans" charset="0"/>
            </a:endParaRPr>
          </a:p>
          <a:p>
            <a:pPr marL="491115">
              <a:buFont typeface="Gill Sans" charset="0"/>
              <a:buChar char="•"/>
              <a:defRPr/>
            </a:pPr>
            <a:r>
              <a:rPr lang="en-US" altLang="x-none" dirty="0">
                <a:sym typeface="Gill Sans" charset="0"/>
              </a:rPr>
              <a:t>Synthesized work activity notes:</a:t>
            </a:r>
          </a:p>
          <a:p>
            <a:pPr marL="419680" lvl="1">
              <a:defRPr/>
            </a:pPr>
            <a:r>
              <a:rPr lang="en-US" altLang="x-none" i="1" dirty="0">
                <a:sym typeface="Gill Sans" charset="0"/>
              </a:rPr>
              <a:t>Ticket seller not showing every option. </a:t>
            </a:r>
          </a:p>
          <a:p>
            <a:pPr marL="419680" lvl="1">
              <a:defRPr/>
            </a:pPr>
            <a:r>
              <a:rPr lang="en-US" altLang="x-none" i="1" dirty="0">
                <a:sym typeface="Gill Sans" charset="0"/>
              </a:rPr>
              <a:t>Ticket seller too busy, doesn’t understand needs.</a:t>
            </a:r>
          </a:p>
          <a:p>
            <a:pPr marL="419680" lvl="1">
              <a:defRPr/>
            </a:pPr>
            <a:r>
              <a:rPr lang="en-US" altLang="x-none" i="1" dirty="0">
                <a:sym typeface="Gill Sans" charset="0"/>
              </a:rPr>
              <a:t>Users want to find their own events.</a:t>
            </a:r>
          </a:p>
        </p:txBody>
      </p:sp>
      <p:sp>
        <p:nvSpPr>
          <p:cNvPr id="2" name="Footer Placeholder 1">
            <a:extLst>
              <a:ext uri="{FF2B5EF4-FFF2-40B4-BE49-F238E27FC236}">
                <a16:creationId xmlns:a16="http://schemas.microsoft.com/office/drawing/2014/main" id="{06D6BD62-CF22-9841-88B7-8BFE48466388}"/>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4" name="Audio Recording Oct 11, 2020 at 4:01:49 PM" descr="Audio Recording Oct 11, 2020 at 4:01:49 PM">
            <a:hlinkClick r:id="" action="ppaction://media"/>
            <a:extLst>
              <a:ext uri="{FF2B5EF4-FFF2-40B4-BE49-F238E27FC236}">
                <a16:creationId xmlns:a16="http://schemas.microsoft.com/office/drawing/2014/main" id="{4422A585-C22F-F546-9839-D42C665AC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600622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7E80E98F-7FC2-1946-987C-14D91AB77E43}"/>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a:t>
            </a:fld>
            <a:endParaRPr lang="en-US" altLang="en-US" sz="1125">
              <a:solidFill>
                <a:schemeClr val="tx1"/>
              </a:solidFill>
            </a:endParaRPr>
          </a:p>
        </p:txBody>
      </p:sp>
      <p:pic>
        <p:nvPicPr>
          <p:cNvPr id="200706" name="Picture 3">
            <a:extLst>
              <a:ext uri="{FF2B5EF4-FFF2-40B4-BE49-F238E27FC236}">
                <a16:creationId xmlns:a16="http://schemas.microsoft.com/office/drawing/2014/main" id="{A9421EC8-B353-7B48-88F3-31E2A2B84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22229" cy="701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557E57F-4760-2F46-9901-67E7414EF953}"/>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4" name="Audio Recording Oct 11, 2020 at 3:23:58 PM" descr="Audio Recording Oct 11, 2020 at 3:23:58 PM">
            <a:hlinkClick r:id="" action="ppaction://media"/>
            <a:extLst>
              <a:ext uri="{FF2B5EF4-FFF2-40B4-BE49-F238E27FC236}">
                <a16:creationId xmlns:a16="http://schemas.microsoft.com/office/drawing/2014/main" id="{9DE030DE-0C57-3945-8A0E-9C2EA4B42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204731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C60C-BA4E-9C4E-9201-CBD244877F56}"/>
              </a:ext>
            </a:extLst>
          </p:cNvPr>
          <p:cNvSpPr>
            <a:spLocks noGrp="1"/>
          </p:cNvSpPr>
          <p:nvPr>
            <p:ph type="title"/>
          </p:nvPr>
        </p:nvSpPr>
        <p:spPr>
          <a:xfrm>
            <a:off x="1538096" y="466166"/>
            <a:ext cx="6785813" cy="2492990"/>
          </a:xfrm>
        </p:spPr>
        <p:txBody>
          <a:bodyPr/>
          <a:lstStyle/>
          <a:p>
            <a:pPr>
              <a:defRPr/>
            </a:pPr>
            <a:r>
              <a:rPr lang="en-US" dirty="0">
                <a:sym typeface="Gill Sans" charset="0"/>
              </a:rPr>
              <a:t>Make each work activity note concise</a:t>
            </a:r>
          </a:p>
        </p:txBody>
      </p:sp>
      <p:sp>
        <p:nvSpPr>
          <p:cNvPr id="3" name="Content Placeholder 2">
            <a:extLst>
              <a:ext uri="{FF2B5EF4-FFF2-40B4-BE49-F238E27FC236}">
                <a16:creationId xmlns:a16="http://schemas.microsoft.com/office/drawing/2014/main" id="{3AD6F8DF-F2EA-334F-9B06-5C61E06A074B}"/>
              </a:ext>
            </a:extLst>
          </p:cNvPr>
          <p:cNvSpPr>
            <a:spLocks noGrp="1"/>
          </p:cNvSpPr>
          <p:nvPr>
            <p:ph idx="1"/>
          </p:nvPr>
        </p:nvSpPr>
        <p:spPr>
          <a:xfrm>
            <a:off x="1036864" y="3462337"/>
            <a:ext cx="7788275" cy="984885"/>
          </a:xfrm>
        </p:spPr>
        <p:txBody>
          <a:bodyPr/>
          <a:lstStyle/>
          <a:p>
            <a:pPr>
              <a:buFont typeface="Gill Sans" charset="0"/>
              <a:buChar char="•"/>
              <a:defRPr/>
            </a:pPr>
            <a:r>
              <a:rPr lang="en-US" dirty="0">
                <a:sym typeface="Gill Sans" charset="0"/>
              </a:rPr>
              <a:t>Make a specific point</a:t>
            </a:r>
          </a:p>
          <a:p>
            <a:pPr>
              <a:buFont typeface="Gill Sans" charset="0"/>
              <a:buChar char="•"/>
              <a:defRPr/>
            </a:pPr>
            <a:r>
              <a:rPr lang="en-US" dirty="0">
                <a:sym typeface="Gill Sans" charset="0"/>
              </a:rPr>
              <a:t>Filter out noise, fluff, verbiage</a:t>
            </a:r>
          </a:p>
        </p:txBody>
      </p:sp>
      <p:sp>
        <p:nvSpPr>
          <p:cNvPr id="4" name="Slide Number Placeholder 3">
            <a:extLst>
              <a:ext uri="{FF2B5EF4-FFF2-40B4-BE49-F238E27FC236}">
                <a16:creationId xmlns:a16="http://schemas.microsoft.com/office/drawing/2014/main" id="{4F57834F-3A31-1D46-9B1D-327B288FA10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20</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BE8B0A33-57AB-FE42-AFFE-1B2E6AA048C7}"/>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4:02:21 PM" descr="Audio Recording Oct 11, 2020 at 4:02:21 PM">
            <a:hlinkClick r:id="" action="ppaction://media"/>
            <a:extLst>
              <a:ext uri="{FF2B5EF4-FFF2-40B4-BE49-F238E27FC236}">
                <a16:creationId xmlns:a16="http://schemas.microsoft.com/office/drawing/2014/main" id="{312651F9-5844-984A-BE77-F4D1F35251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2258316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E1081D1-276F-FE4A-AB78-B7CAFCAE747E}"/>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21</a:t>
            </a:fld>
            <a:endParaRPr lang="en-US" altLang="en-US" sz="1125">
              <a:solidFill>
                <a:schemeClr val="tx1"/>
              </a:solidFill>
            </a:endParaRPr>
          </a:p>
        </p:txBody>
      </p:sp>
      <p:sp>
        <p:nvSpPr>
          <p:cNvPr id="28673" name="Rectangle 1">
            <a:extLst>
              <a:ext uri="{FF2B5EF4-FFF2-40B4-BE49-F238E27FC236}">
                <a16:creationId xmlns:a16="http://schemas.microsoft.com/office/drawing/2014/main" id="{49FA319E-20A4-164F-8C2F-0DFFEA3481D3}"/>
              </a:ext>
            </a:extLst>
          </p:cNvPr>
          <p:cNvSpPr>
            <a:spLocks noGrp="1" noChangeArrowheads="1"/>
          </p:cNvSpPr>
          <p:nvPr>
            <p:ph type="body" idx="1"/>
          </p:nvPr>
        </p:nvSpPr>
        <p:spPr>
          <a:xfrm>
            <a:off x="888504" y="1439204"/>
            <a:ext cx="7366992" cy="3693319"/>
          </a:xfrm>
        </p:spPr>
        <p:txBody>
          <a:bodyPr/>
          <a:lstStyle/>
          <a:p>
            <a:pPr marL="491115">
              <a:buFont typeface="Gill Sans" charset="0"/>
              <a:buChar char="•"/>
              <a:defRPr/>
            </a:pPr>
            <a:r>
              <a:rPr lang="en-US" altLang="x-none" dirty="0">
                <a:sym typeface="Gill Sans" charset="0"/>
              </a:rPr>
              <a:t>Raw user (ticket buyer) comment:</a:t>
            </a:r>
          </a:p>
          <a:p>
            <a:pPr marL="419680" lvl="1">
              <a:defRPr/>
            </a:pPr>
            <a:r>
              <a:rPr lang="en-US" altLang="x-none" i="1" dirty="0">
                <a:sym typeface="Gill Sans" charset="0"/>
              </a:rPr>
              <a:t>It is hard to judge just from information available at ticket window whether an event has been well received by others. </a:t>
            </a:r>
          </a:p>
          <a:p>
            <a:pPr marL="419680" lvl="1">
              <a:defRPr/>
            </a:pPr>
            <a:endParaRPr lang="en-US" altLang="x-none" i="1" dirty="0">
              <a:sym typeface="Gill Sans" charset="0"/>
            </a:endParaRPr>
          </a:p>
          <a:p>
            <a:pPr marL="419680" lvl="1">
              <a:defRPr/>
            </a:pPr>
            <a:endParaRPr lang="en-US" altLang="x-none" i="1" dirty="0">
              <a:sym typeface="Gill Sans" charset="0"/>
            </a:endParaRPr>
          </a:p>
          <a:p>
            <a:pPr marL="419680" lvl="1">
              <a:defRPr/>
            </a:pPr>
            <a:endParaRPr lang="en-US" altLang="x-none" i="1" dirty="0">
              <a:sym typeface="Gill Sans" charset="0"/>
            </a:endParaRPr>
          </a:p>
          <a:p>
            <a:pPr marL="491115">
              <a:buFont typeface="Gill Sans" charset="0"/>
              <a:buChar char="•"/>
              <a:defRPr/>
            </a:pPr>
            <a:r>
              <a:rPr lang="en-US" altLang="x-none" dirty="0">
                <a:sym typeface="Gill Sans" charset="0"/>
              </a:rPr>
              <a:t>Synthesized work activity notes (with some designer license):</a:t>
            </a:r>
          </a:p>
          <a:p>
            <a:pPr marL="419680" lvl="1">
              <a:defRPr/>
            </a:pPr>
            <a:r>
              <a:rPr lang="en-US" altLang="x-none" i="1" dirty="0">
                <a:sym typeface="Gill Sans" charset="0"/>
              </a:rPr>
              <a:t>Users want reviews and feedback on events.</a:t>
            </a:r>
          </a:p>
          <a:p>
            <a:pPr marL="419680" lvl="1">
              <a:defRPr/>
            </a:pPr>
            <a:r>
              <a:rPr lang="en-US" altLang="x-none" i="1" dirty="0">
                <a:sym typeface="Gill Sans" charset="0"/>
              </a:rPr>
              <a:t>[Design idea] Include capability for people to add reviews? Question: Locate at event venues rather than kiosk?</a:t>
            </a:r>
          </a:p>
        </p:txBody>
      </p:sp>
      <p:sp>
        <p:nvSpPr>
          <p:cNvPr id="2" name="Footer Placeholder 1">
            <a:extLst>
              <a:ext uri="{FF2B5EF4-FFF2-40B4-BE49-F238E27FC236}">
                <a16:creationId xmlns:a16="http://schemas.microsoft.com/office/drawing/2014/main" id="{972B208F-9996-5845-928F-086496700058}"/>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4" name="Audio Recording Oct 11, 2020 at 4:03:50 PM" descr="Audio Recording Oct 11, 2020 at 4:03:50 PM">
            <a:hlinkClick r:id="" action="ppaction://media"/>
            <a:extLst>
              <a:ext uri="{FF2B5EF4-FFF2-40B4-BE49-F238E27FC236}">
                <a16:creationId xmlns:a16="http://schemas.microsoft.com/office/drawing/2014/main" id="{81AD60D2-E7AA-D34D-AA40-2EB8FFFE78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001610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9ECF-977A-7E47-A926-68A2F9840934}"/>
              </a:ext>
            </a:extLst>
          </p:cNvPr>
          <p:cNvSpPr>
            <a:spLocks noGrp="1"/>
          </p:cNvSpPr>
          <p:nvPr>
            <p:ph type="title"/>
          </p:nvPr>
        </p:nvSpPr>
        <p:spPr>
          <a:xfrm>
            <a:off x="304800" y="270874"/>
            <a:ext cx="9001125" cy="1477328"/>
          </a:xfrm>
        </p:spPr>
        <p:txBody>
          <a:bodyPr/>
          <a:lstStyle/>
          <a:p>
            <a:pPr>
              <a:defRPr/>
            </a:pPr>
            <a:r>
              <a:rPr lang="en-US" sz="4800" dirty="0">
                <a:sym typeface="Gill Sans" charset="0"/>
              </a:rPr>
              <a:t>Make each work activity note easy to understand</a:t>
            </a:r>
          </a:p>
        </p:txBody>
      </p:sp>
      <p:sp>
        <p:nvSpPr>
          <p:cNvPr id="3" name="Content Placeholder 2">
            <a:extLst>
              <a:ext uri="{FF2B5EF4-FFF2-40B4-BE49-F238E27FC236}">
                <a16:creationId xmlns:a16="http://schemas.microsoft.com/office/drawing/2014/main" id="{AA1DFCA9-67E4-4747-A2E4-205A045D176F}"/>
              </a:ext>
            </a:extLst>
          </p:cNvPr>
          <p:cNvSpPr>
            <a:spLocks noGrp="1"/>
          </p:cNvSpPr>
          <p:nvPr>
            <p:ph idx="1"/>
          </p:nvPr>
        </p:nvSpPr>
        <p:spPr>
          <a:xfrm>
            <a:off x="1833934" y="3048000"/>
            <a:ext cx="5476131" cy="1660839"/>
          </a:xfrm>
        </p:spPr>
        <p:txBody>
          <a:bodyPr/>
          <a:lstStyle/>
          <a:p>
            <a:pPr marL="732208" lvl="1">
              <a:buFont typeface="Gill Sans" charset="0"/>
              <a:buChar char="•"/>
              <a:defRPr/>
            </a:pPr>
            <a:r>
              <a:rPr lang="en-US" altLang="x-none" sz="2531" dirty="0">
                <a:sym typeface="Gill Sans" charset="0"/>
              </a:rPr>
              <a:t>Each work activity note should be</a:t>
            </a:r>
          </a:p>
          <a:p>
            <a:pPr marL="973301" lvl="2">
              <a:buFont typeface="Gill Sans" charset="0"/>
              <a:buChar char="•"/>
              <a:defRPr/>
            </a:pPr>
            <a:r>
              <a:rPr lang="en-US" altLang="x-none" sz="2531" dirty="0">
                <a:sym typeface="Gill Sans" charset="0"/>
              </a:rPr>
              <a:t>Easily read</a:t>
            </a:r>
          </a:p>
          <a:p>
            <a:pPr marL="973301" lvl="2">
              <a:buFont typeface="Gill Sans" charset="0"/>
              <a:buChar char="•"/>
              <a:defRPr/>
            </a:pPr>
            <a:r>
              <a:rPr lang="en-US" altLang="x-none" sz="2531" dirty="0">
                <a:sym typeface="Gill Sans" charset="0"/>
              </a:rPr>
              <a:t>Understood at a glance</a:t>
            </a:r>
          </a:p>
          <a:p>
            <a:pPr>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348974B6-90C4-A045-B812-BDE32A0A662E}"/>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22</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4DB968D7-A865-784D-96CE-38687838A575}"/>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4:04:50 PM" descr="Audio Recording Oct 11, 2020 at 4:04:50 PM">
            <a:hlinkClick r:id="" action="ppaction://media"/>
            <a:extLst>
              <a:ext uri="{FF2B5EF4-FFF2-40B4-BE49-F238E27FC236}">
                <a16:creationId xmlns:a16="http://schemas.microsoft.com/office/drawing/2014/main" id="{3A538F15-BF94-D440-ABF8-97AF6721DD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456470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7551-BA37-884A-9CA2-CF02AAD2503A}"/>
              </a:ext>
            </a:extLst>
          </p:cNvPr>
          <p:cNvSpPr>
            <a:spLocks noGrp="1"/>
          </p:cNvSpPr>
          <p:nvPr>
            <p:ph type="title"/>
          </p:nvPr>
        </p:nvSpPr>
        <p:spPr>
          <a:xfrm>
            <a:off x="685800" y="261349"/>
            <a:ext cx="8893969" cy="1714500"/>
          </a:xfrm>
        </p:spPr>
        <p:txBody>
          <a:bodyPr/>
          <a:lstStyle/>
          <a:p>
            <a:pPr>
              <a:defRPr/>
            </a:pPr>
            <a:r>
              <a:rPr lang="en-US" dirty="0">
                <a:sym typeface="Gill Sans" charset="0"/>
              </a:rPr>
              <a:t>In each work activity note retain topical context</a:t>
            </a:r>
          </a:p>
        </p:txBody>
      </p:sp>
      <p:sp>
        <p:nvSpPr>
          <p:cNvPr id="3" name="Content Placeholder 2">
            <a:extLst>
              <a:ext uri="{FF2B5EF4-FFF2-40B4-BE49-F238E27FC236}">
                <a16:creationId xmlns:a16="http://schemas.microsoft.com/office/drawing/2014/main" id="{603F179C-8D56-4A48-A5FD-683E09DD0CDE}"/>
              </a:ext>
            </a:extLst>
          </p:cNvPr>
          <p:cNvSpPr>
            <a:spLocks noGrp="1"/>
          </p:cNvSpPr>
          <p:nvPr>
            <p:ph idx="1"/>
          </p:nvPr>
        </p:nvSpPr>
        <p:spPr>
          <a:xfrm>
            <a:off x="888504" y="2202200"/>
            <a:ext cx="7366992" cy="4001095"/>
          </a:xfrm>
        </p:spPr>
        <p:txBody>
          <a:bodyPr/>
          <a:lstStyle/>
          <a:p>
            <a:pPr marL="491115">
              <a:buFont typeface="Gill Sans" charset="0"/>
              <a:buChar char="•"/>
              <a:defRPr/>
            </a:pPr>
            <a:r>
              <a:rPr lang="en-US" altLang="x-none" dirty="0">
                <a:sym typeface="Gill Sans" charset="0"/>
              </a:rPr>
              <a:t>Make each note complete and self-standing</a:t>
            </a:r>
          </a:p>
          <a:p>
            <a:pPr marL="491115">
              <a:buFont typeface="Gill Sans" charset="0"/>
              <a:buChar char="•"/>
              <a:defRPr/>
            </a:pPr>
            <a:r>
              <a:rPr lang="en-US" altLang="x-none" dirty="0">
                <a:sym typeface="Gill Sans" charset="0"/>
              </a:rPr>
              <a:t>Disambiguate pronouns, references to context</a:t>
            </a:r>
          </a:p>
          <a:p>
            <a:pPr marL="491115">
              <a:buFont typeface="Gill Sans" charset="0"/>
              <a:buChar char="•"/>
              <a:defRPr/>
            </a:pPr>
            <a:r>
              <a:rPr lang="en-US" altLang="x-none" dirty="0">
                <a:sym typeface="Gill Sans" charset="0"/>
              </a:rPr>
              <a:t>Don’t lose context when splitting up a raw data note</a:t>
            </a:r>
          </a:p>
          <a:p>
            <a:pPr marL="732208" lvl="1">
              <a:buFont typeface="Gill Sans" charset="0"/>
              <a:buChar char="•"/>
              <a:defRPr/>
            </a:pPr>
            <a:r>
              <a:rPr lang="en-US" altLang="x-none" dirty="0">
                <a:sym typeface="Gill Sans" charset="0"/>
              </a:rPr>
              <a:t>Example: If, after splitting a note, you have one that mentions “it”, “he”, “she”, etc., resolve the ambiguity by being more specific</a:t>
            </a:r>
          </a:p>
          <a:p>
            <a:pPr>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4106BCEF-F49F-2546-B338-AE375B219D4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23</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97E539A6-059D-7241-8FAE-932545B55C59}"/>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4:06:00 PM" descr="Audio Recording Oct 11, 2020 at 4:06:00 PM">
            <a:hlinkClick r:id="" action="ppaction://media"/>
            <a:extLst>
              <a:ext uri="{FF2B5EF4-FFF2-40B4-BE49-F238E27FC236}">
                <a16:creationId xmlns:a16="http://schemas.microsoft.com/office/drawing/2014/main" id="{B443681E-7C2C-EB41-9880-80126CCBE2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719925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96484D-B562-D044-BA6A-02C8B65B5EC9}"/>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24</a:t>
            </a:fld>
            <a:endParaRPr lang="en-US" altLang="en-US" sz="1125">
              <a:solidFill>
                <a:schemeClr val="tx1"/>
              </a:solidFill>
            </a:endParaRPr>
          </a:p>
        </p:txBody>
      </p:sp>
      <p:sp>
        <p:nvSpPr>
          <p:cNvPr id="23553" name="Rectangle 1">
            <a:extLst>
              <a:ext uri="{FF2B5EF4-FFF2-40B4-BE49-F238E27FC236}">
                <a16:creationId xmlns:a16="http://schemas.microsoft.com/office/drawing/2014/main" id="{E2E0C1E4-853B-A042-92FF-80E981D93BC7}"/>
              </a:ext>
            </a:extLst>
          </p:cNvPr>
          <p:cNvSpPr>
            <a:spLocks noGrp="1" noChangeArrowheads="1"/>
          </p:cNvSpPr>
          <p:nvPr>
            <p:ph type="title"/>
          </p:nvPr>
        </p:nvSpPr>
        <p:spPr>
          <a:xfrm>
            <a:off x="1538096" y="466166"/>
            <a:ext cx="7072503" cy="3323987"/>
          </a:xfrm>
        </p:spPr>
        <p:txBody>
          <a:bodyPr/>
          <a:lstStyle/>
          <a:p>
            <a:pPr eaLnBrk="1" hangingPunct="1">
              <a:defRPr/>
            </a:pPr>
            <a:r>
              <a:rPr lang="en-US" altLang="x-none" dirty="0">
                <a:sym typeface="Gill Sans" charset="0"/>
              </a:rPr>
              <a:t>Other guidance to work activity notes</a:t>
            </a:r>
          </a:p>
        </p:txBody>
      </p:sp>
      <p:sp>
        <p:nvSpPr>
          <p:cNvPr id="23554" name="Rectangle 2">
            <a:extLst>
              <a:ext uri="{FF2B5EF4-FFF2-40B4-BE49-F238E27FC236}">
                <a16:creationId xmlns:a16="http://schemas.microsoft.com/office/drawing/2014/main" id="{75332ACA-20F7-5E40-A013-0F14B5F4F536}"/>
              </a:ext>
            </a:extLst>
          </p:cNvPr>
          <p:cNvSpPr>
            <a:spLocks noGrp="1" noChangeArrowheads="1"/>
          </p:cNvSpPr>
          <p:nvPr>
            <p:ph type="body" idx="1"/>
          </p:nvPr>
        </p:nvSpPr>
        <p:spPr>
          <a:xfrm>
            <a:off x="661850" y="2282048"/>
            <a:ext cx="5476131" cy="3016210"/>
          </a:xfrm>
        </p:spPr>
        <p:txBody>
          <a:bodyPr/>
          <a:lstStyle/>
          <a:p>
            <a:pPr marL="491115">
              <a:buFont typeface="Gill Sans" charset="0"/>
              <a:buChar char="•"/>
              <a:defRPr/>
            </a:pPr>
            <a:r>
              <a:rPr lang="en-US" altLang="x-none" dirty="0">
                <a:sym typeface="Gill Sans" charset="0"/>
              </a:rPr>
              <a:t>Refer to work roles rather than individual people </a:t>
            </a:r>
          </a:p>
          <a:p>
            <a:pPr marL="491115">
              <a:buFont typeface="Gill Sans" charset="0"/>
              <a:buChar char="•"/>
              <a:defRPr/>
            </a:pPr>
            <a:r>
              <a:rPr lang="en-US" altLang="x-none" dirty="0">
                <a:sym typeface="Gill Sans" charset="0"/>
              </a:rPr>
              <a:t>Avoid repetition of same information in multiple places</a:t>
            </a:r>
          </a:p>
          <a:p>
            <a:pPr marL="732208" lvl="1">
              <a:buFont typeface="Gill Sans" charset="0"/>
              <a:buChar char="•"/>
              <a:defRPr/>
            </a:pPr>
            <a:r>
              <a:rPr lang="en-US" altLang="x-none" dirty="0">
                <a:sym typeface="Gill Sans" charset="0"/>
              </a:rPr>
              <a:t>For example, do not include information from flow model in work activity notes</a:t>
            </a:r>
          </a:p>
        </p:txBody>
      </p:sp>
      <p:sp>
        <p:nvSpPr>
          <p:cNvPr id="2" name="Footer Placeholder 1">
            <a:extLst>
              <a:ext uri="{FF2B5EF4-FFF2-40B4-BE49-F238E27FC236}">
                <a16:creationId xmlns:a16="http://schemas.microsoft.com/office/drawing/2014/main" id="{8B597E23-812C-CA40-A955-41CF96C09853}"/>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4:07:12 PM" descr="Audio Recording Oct 11, 2020 at 4:07:12 PM">
            <a:hlinkClick r:id="" action="ppaction://media"/>
            <a:extLst>
              <a:ext uri="{FF2B5EF4-FFF2-40B4-BE49-F238E27FC236}">
                <a16:creationId xmlns:a16="http://schemas.microsoft.com/office/drawing/2014/main" id="{80146682-B01D-324C-8A5D-F61DF97633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884491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E2BD18-8028-0F44-A92B-757D9FD8484F}"/>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25</a:t>
            </a:fld>
            <a:endParaRPr lang="en-US" altLang="en-US" sz="1125">
              <a:solidFill>
                <a:schemeClr val="tx1"/>
              </a:solidFill>
            </a:endParaRPr>
          </a:p>
        </p:txBody>
      </p:sp>
      <p:sp>
        <p:nvSpPr>
          <p:cNvPr id="29697" name="Rectangle 1">
            <a:extLst>
              <a:ext uri="{FF2B5EF4-FFF2-40B4-BE49-F238E27FC236}">
                <a16:creationId xmlns:a16="http://schemas.microsoft.com/office/drawing/2014/main" id="{B69E7101-EE2B-B848-9171-9DE677E818E5}"/>
              </a:ext>
            </a:extLst>
          </p:cNvPr>
          <p:cNvSpPr>
            <a:spLocks noGrp="1" noChangeArrowheads="1"/>
          </p:cNvSpPr>
          <p:nvPr>
            <p:ph type="title"/>
          </p:nvPr>
        </p:nvSpPr>
        <p:spPr>
          <a:xfrm>
            <a:off x="1538096" y="466166"/>
            <a:ext cx="6234303" cy="2492990"/>
          </a:xfrm>
        </p:spPr>
        <p:txBody>
          <a:bodyPr/>
          <a:lstStyle/>
          <a:p>
            <a:pPr eaLnBrk="1" hangingPunct="1">
              <a:defRPr/>
            </a:pPr>
            <a:r>
              <a:rPr lang="en-US" altLang="x-none" dirty="0">
                <a:sym typeface="Gill Sans" charset="0"/>
              </a:rPr>
              <a:t>4. Organize work activity notes </a:t>
            </a:r>
          </a:p>
        </p:txBody>
      </p:sp>
      <p:sp>
        <p:nvSpPr>
          <p:cNvPr id="29698" name="Rectangle 2">
            <a:extLst>
              <a:ext uri="{FF2B5EF4-FFF2-40B4-BE49-F238E27FC236}">
                <a16:creationId xmlns:a16="http://schemas.microsoft.com/office/drawing/2014/main" id="{47DA0E60-6C9C-8C4A-A79F-6D6943F4C252}"/>
              </a:ext>
            </a:extLst>
          </p:cNvPr>
          <p:cNvSpPr>
            <a:spLocks noGrp="1" noChangeArrowheads="1"/>
          </p:cNvSpPr>
          <p:nvPr>
            <p:ph type="body" idx="1"/>
          </p:nvPr>
        </p:nvSpPr>
        <p:spPr>
          <a:xfrm>
            <a:off x="888504" y="2421517"/>
            <a:ext cx="7366992" cy="2954655"/>
          </a:xfrm>
        </p:spPr>
        <p:txBody>
          <a:bodyPr/>
          <a:lstStyle/>
          <a:p>
            <a:pPr marL="491115">
              <a:buFont typeface="Gill Sans" charset="0"/>
              <a:buChar char="•"/>
              <a:defRPr/>
            </a:pPr>
            <a:r>
              <a:rPr lang="en-US" altLang="x-none" dirty="0">
                <a:sym typeface="Gill Sans" charset="0"/>
              </a:rPr>
              <a:t>For a small project, sort out the work activity notes into category piles on a table top</a:t>
            </a:r>
          </a:p>
          <a:p>
            <a:pPr marL="491115">
              <a:buFont typeface="Gill Sans" charset="0"/>
              <a:buChar char="•"/>
              <a:defRPr/>
            </a:pPr>
            <a:r>
              <a:rPr lang="en-US" altLang="x-none" dirty="0">
                <a:sym typeface="Gill Sans" charset="0"/>
              </a:rPr>
              <a:t>Otherwise, work activity notes will go into a WAAD (work activity affinity diagram)</a:t>
            </a:r>
          </a:p>
        </p:txBody>
      </p:sp>
      <p:sp>
        <p:nvSpPr>
          <p:cNvPr id="2" name="Footer Placeholder 1">
            <a:extLst>
              <a:ext uri="{FF2B5EF4-FFF2-40B4-BE49-F238E27FC236}">
                <a16:creationId xmlns:a16="http://schemas.microsoft.com/office/drawing/2014/main" id="{7E7EE63F-59E9-324A-ADCC-0D968074C0C0}"/>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4:08:22 PM" descr="Audio Recording Oct 11, 2020 at 4:08:22 PM">
            <a:hlinkClick r:id="" action="ppaction://media"/>
            <a:extLst>
              <a:ext uri="{FF2B5EF4-FFF2-40B4-BE49-F238E27FC236}">
                <a16:creationId xmlns:a16="http://schemas.microsoft.com/office/drawing/2014/main" id="{E95FAD7A-7B46-054A-AF42-AA52E0CAC0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781942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7068-EA8D-FF4A-A08A-91C569239AA5}"/>
              </a:ext>
            </a:extLst>
          </p:cNvPr>
          <p:cNvSpPr>
            <a:spLocks noGrp="1"/>
          </p:cNvSpPr>
          <p:nvPr>
            <p:ph type="title"/>
          </p:nvPr>
        </p:nvSpPr>
        <p:spPr>
          <a:xfrm>
            <a:off x="997648" y="433608"/>
            <a:ext cx="7148703" cy="3323987"/>
          </a:xfrm>
        </p:spPr>
        <p:txBody>
          <a:bodyPr/>
          <a:lstStyle/>
          <a:p>
            <a:pPr>
              <a:defRPr/>
            </a:pPr>
            <a:r>
              <a:rPr lang="en-US" altLang="x-none" dirty="0">
                <a:sym typeface="Gill Sans" charset="0"/>
              </a:rPr>
              <a:t>Organize work activity notes in a WAAD </a:t>
            </a:r>
            <a:endParaRPr lang="en-US" dirty="0">
              <a:sym typeface="Gill Sans" charset="0"/>
            </a:endParaRPr>
          </a:p>
        </p:txBody>
      </p:sp>
      <p:sp>
        <p:nvSpPr>
          <p:cNvPr id="3" name="Content Placeholder 2">
            <a:extLst>
              <a:ext uri="{FF2B5EF4-FFF2-40B4-BE49-F238E27FC236}">
                <a16:creationId xmlns:a16="http://schemas.microsoft.com/office/drawing/2014/main" id="{69BDB4A4-B892-5141-815B-22D2A4DCA0DB}"/>
              </a:ext>
            </a:extLst>
          </p:cNvPr>
          <p:cNvSpPr>
            <a:spLocks noGrp="1"/>
          </p:cNvSpPr>
          <p:nvPr>
            <p:ph idx="1"/>
          </p:nvPr>
        </p:nvSpPr>
        <p:spPr>
          <a:xfrm>
            <a:off x="779359" y="2424090"/>
            <a:ext cx="7366992" cy="2708434"/>
          </a:xfrm>
        </p:spPr>
        <p:txBody>
          <a:bodyPr/>
          <a:lstStyle/>
          <a:p>
            <a:pPr marL="491115">
              <a:buFont typeface="Gill Sans" charset="0"/>
              <a:buChar char="•"/>
              <a:defRPr/>
            </a:pPr>
            <a:r>
              <a:rPr lang="en-US" altLang="x-none" dirty="0">
                <a:sym typeface="Gill Sans" charset="0"/>
              </a:rPr>
              <a:t>WAAD is hierarchical affinity diagram </a:t>
            </a:r>
          </a:p>
          <a:p>
            <a:pPr marL="732208" lvl="1">
              <a:buFont typeface="Gill Sans" charset="0"/>
              <a:buChar char="•"/>
              <a:defRPr/>
            </a:pPr>
            <a:r>
              <a:rPr lang="en-US" altLang="x-none" sz="2400" dirty="0">
                <a:sym typeface="Gill Sans" charset="0"/>
              </a:rPr>
              <a:t>“Affinity” means being related as by being in common categories </a:t>
            </a:r>
          </a:p>
          <a:p>
            <a:pPr marL="732208" lvl="1">
              <a:buFont typeface="Gill Sans" charset="0"/>
              <a:buChar char="•"/>
              <a:defRPr/>
            </a:pPr>
            <a:r>
              <a:rPr lang="en-US" altLang="x-none" sz="2400" dirty="0">
                <a:sym typeface="Gill Sans" charset="0"/>
              </a:rPr>
              <a:t>So, a WAAD is a way to sort work activity notes by categories </a:t>
            </a:r>
          </a:p>
          <a:p>
            <a:pPr marL="973301" lvl="2">
              <a:buFont typeface="Gill Sans" charset="0"/>
              <a:buChar char="•"/>
              <a:defRPr/>
            </a:pPr>
            <a:r>
              <a:rPr lang="en-US" altLang="x-none" sz="2400" dirty="0">
                <a:sym typeface="Gill Sans" charset="0"/>
              </a:rPr>
              <a:t>Where categories are common topics or themes within the work domain </a:t>
            </a:r>
          </a:p>
        </p:txBody>
      </p:sp>
      <p:sp>
        <p:nvSpPr>
          <p:cNvPr id="4" name="Slide Number Placeholder 3">
            <a:extLst>
              <a:ext uri="{FF2B5EF4-FFF2-40B4-BE49-F238E27FC236}">
                <a16:creationId xmlns:a16="http://schemas.microsoft.com/office/drawing/2014/main" id="{B43AA86F-9879-C848-B91E-17AFED6E1BC1}"/>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26</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83899B05-DE41-3546-AD3A-C590CA8EABFF}"/>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4:09:20 PM" descr="Audio Recording Oct 11, 2020 at 4:09:20 PM">
            <a:hlinkClick r:id="" action="ppaction://media"/>
            <a:extLst>
              <a:ext uri="{FF2B5EF4-FFF2-40B4-BE49-F238E27FC236}">
                <a16:creationId xmlns:a16="http://schemas.microsoft.com/office/drawing/2014/main" id="{AB420E29-D17F-BE49-8026-FD74703905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6946298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EF0BD3-6362-C34E-92DC-8D7D62235664}"/>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27</a:t>
            </a:fld>
            <a:endParaRPr lang="en-US" altLang="en-US" sz="1125">
              <a:solidFill>
                <a:schemeClr val="tx1"/>
              </a:solidFill>
            </a:endParaRPr>
          </a:p>
        </p:txBody>
      </p:sp>
      <p:sp>
        <p:nvSpPr>
          <p:cNvPr id="30721" name="Rectangle 1">
            <a:extLst>
              <a:ext uri="{FF2B5EF4-FFF2-40B4-BE49-F238E27FC236}">
                <a16:creationId xmlns:a16="http://schemas.microsoft.com/office/drawing/2014/main" id="{EC7CDB21-8385-F24C-9048-4FEC314201CA}"/>
              </a:ext>
            </a:extLst>
          </p:cNvPr>
          <p:cNvSpPr>
            <a:spLocks noGrp="1" noChangeArrowheads="1"/>
          </p:cNvSpPr>
          <p:nvPr>
            <p:ph type="title"/>
          </p:nvPr>
        </p:nvSpPr>
        <p:spPr>
          <a:xfrm>
            <a:off x="692051" y="214313"/>
            <a:ext cx="7768828" cy="1477328"/>
          </a:xfrm>
        </p:spPr>
        <p:txBody>
          <a:bodyPr/>
          <a:lstStyle/>
          <a:p>
            <a:pPr eaLnBrk="1" hangingPunct="1">
              <a:defRPr/>
            </a:pPr>
            <a:r>
              <a:rPr lang="en-US" altLang="x-none" sz="4800" dirty="0">
                <a:sym typeface="Gill Sans" charset="0"/>
              </a:rPr>
              <a:t>Prepare to construct WAAD (part 1)</a:t>
            </a:r>
          </a:p>
        </p:txBody>
      </p:sp>
      <p:sp>
        <p:nvSpPr>
          <p:cNvPr id="30722" name="Rectangle 2">
            <a:extLst>
              <a:ext uri="{FF2B5EF4-FFF2-40B4-BE49-F238E27FC236}">
                <a16:creationId xmlns:a16="http://schemas.microsoft.com/office/drawing/2014/main" id="{D7E920FC-9D24-5B44-8644-1D016080CAD6}"/>
              </a:ext>
            </a:extLst>
          </p:cNvPr>
          <p:cNvSpPr>
            <a:spLocks noGrp="1" noChangeArrowheads="1"/>
          </p:cNvSpPr>
          <p:nvPr>
            <p:ph type="body" idx="1"/>
          </p:nvPr>
        </p:nvSpPr>
        <p:spPr>
          <a:xfrm>
            <a:off x="892969" y="1928812"/>
            <a:ext cx="7366992" cy="4001095"/>
          </a:xfrm>
        </p:spPr>
        <p:txBody>
          <a:bodyPr/>
          <a:lstStyle/>
          <a:p>
            <a:pPr marL="491115">
              <a:buFont typeface="Gill Sans" charset="0"/>
              <a:buChar char="•"/>
              <a:defRPr/>
            </a:pPr>
            <a:r>
              <a:rPr lang="en-US" altLang="x-none" dirty="0">
                <a:sym typeface="Gill Sans" charset="0"/>
              </a:rPr>
              <a:t>Might need to print work activity notes (e.g., on Post-it™ stock) for WAAD (work activity affinity diagram)</a:t>
            </a:r>
          </a:p>
          <a:p>
            <a:pPr marL="491115">
              <a:buFont typeface="Gill Sans" charset="0"/>
              <a:buChar char="•"/>
              <a:defRPr/>
            </a:pPr>
            <a:r>
              <a:rPr lang="en-US" altLang="x-none" dirty="0">
                <a:sym typeface="Gill Sans" charset="0"/>
              </a:rPr>
              <a:t>Need plenty of wall space in design studio </a:t>
            </a:r>
          </a:p>
          <a:p>
            <a:pPr marL="732208" lvl="1">
              <a:buFont typeface="Gill Sans" charset="0"/>
              <a:buChar char="•"/>
              <a:defRPr/>
            </a:pPr>
            <a:r>
              <a:rPr lang="en-US" altLang="x-none" dirty="0">
                <a:sym typeface="Gill Sans" charset="0"/>
              </a:rPr>
              <a:t>Dedicated for duration of project</a:t>
            </a:r>
          </a:p>
          <a:p>
            <a:pPr marL="491115">
              <a:buFont typeface="Gill Sans" charset="0"/>
              <a:buChar char="•"/>
              <a:defRPr/>
            </a:pPr>
            <a:r>
              <a:rPr lang="en-US" altLang="x-none" dirty="0">
                <a:sym typeface="Gill Sans" charset="0"/>
              </a:rPr>
              <a:t>Tape up large “belt” of butcher paper or similar around walls of room</a:t>
            </a:r>
          </a:p>
          <a:p>
            <a:pPr marL="732208" lvl="1">
              <a:buFont typeface="Gill Sans" charset="0"/>
              <a:buChar char="•"/>
              <a:defRPr/>
            </a:pPr>
            <a:r>
              <a:rPr lang="en-US" altLang="x-none" dirty="0">
                <a:sym typeface="Gill Sans" charset="0"/>
              </a:rPr>
              <a:t>As working space for posting work activity notes</a:t>
            </a:r>
          </a:p>
        </p:txBody>
      </p:sp>
      <p:sp>
        <p:nvSpPr>
          <p:cNvPr id="2" name="Footer Placeholder 1">
            <a:extLst>
              <a:ext uri="{FF2B5EF4-FFF2-40B4-BE49-F238E27FC236}">
                <a16:creationId xmlns:a16="http://schemas.microsoft.com/office/drawing/2014/main" id="{CB994702-10A8-0F41-B730-80E50563258B}"/>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4:10:46 PM" descr="Audio Recording Oct 11, 2020 at 4:10:46 PM">
            <a:hlinkClick r:id="" action="ppaction://media"/>
            <a:extLst>
              <a:ext uri="{FF2B5EF4-FFF2-40B4-BE49-F238E27FC236}">
                <a16:creationId xmlns:a16="http://schemas.microsoft.com/office/drawing/2014/main" id="{B466A568-3387-CA40-807B-E2EDA4531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332302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5E1F53-5CC7-5445-AC1A-79EBBED4D122}"/>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28</a:t>
            </a:fld>
            <a:endParaRPr lang="en-US" altLang="en-US" sz="1125">
              <a:solidFill>
                <a:schemeClr val="tx1"/>
              </a:solidFill>
            </a:endParaRPr>
          </a:p>
        </p:txBody>
      </p:sp>
      <p:sp>
        <p:nvSpPr>
          <p:cNvPr id="31746" name="Rectangle 2">
            <a:extLst>
              <a:ext uri="{FF2B5EF4-FFF2-40B4-BE49-F238E27FC236}">
                <a16:creationId xmlns:a16="http://schemas.microsoft.com/office/drawing/2014/main" id="{D0CB3525-E51E-F340-AA11-E6FA88E2A8E6}"/>
              </a:ext>
            </a:extLst>
          </p:cNvPr>
          <p:cNvSpPr>
            <a:spLocks noGrp="1" noChangeArrowheads="1"/>
          </p:cNvSpPr>
          <p:nvPr>
            <p:ph type="body" idx="1"/>
          </p:nvPr>
        </p:nvSpPr>
        <p:spPr>
          <a:xfrm>
            <a:off x="835905" y="1071563"/>
            <a:ext cx="7366992" cy="1477328"/>
          </a:xfrm>
        </p:spPr>
        <p:txBody>
          <a:bodyPr/>
          <a:lstStyle/>
          <a:p>
            <a:pPr marL="491115">
              <a:buFont typeface="Gill Sans" charset="0"/>
              <a:buChar char="•"/>
              <a:defRPr/>
            </a:pPr>
            <a:r>
              <a:rPr lang="en-US" altLang="x-none" sz="2400" dirty="0">
                <a:sym typeface="Gill Sans" charset="0"/>
              </a:rPr>
              <a:t>Sort the work activity notes by user work role </a:t>
            </a:r>
          </a:p>
          <a:p>
            <a:pPr marL="491115">
              <a:buFont typeface="Gill Sans" charset="0"/>
              <a:buChar char="•"/>
              <a:defRPr/>
            </a:pPr>
            <a:r>
              <a:rPr lang="en-US" altLang="x-none" sz="2400" dirty="0">
                <a:sym typeface="Gill Sans" charset="0"/>
              </a:rPr>
              <a:t>You will make a separate WAAD for each user work role </a:t>
            </a:r>
          </a:p>
          <a:p>
            <a:pPr marL="491115">
              <a:buFont typeface="Gill Sans" charset="0"/>
              <a:buChar char="•"/>
              <a:defRPr/>
            </a:pPr>
            <a:r>
              <a:rPr lang="en-US" altLang="x-none" sz="2400" dirty="0">
                <a:sym typeface="Gill Sans" charset="0"/>
              </a:rPr>
              <a:t>Also include a “Miscellaneous” category </a:t>
            </a:r>
          </a:p>
        </p:txBody>
      </p:sp>
      <p:pic>
        <p:nvPicPr>
          <p:cNvPr id="229379" name="Picture 1">
            <a:extLst>
              <a:ext uri="{FF2B5EF4-FFF2-40B4-BE49-F238E27FC236}">
                <a16:creationId xmlns:a16="http://schemas.microsoft.com/office/drawing/2014/main" id="{555A2FE6-0FBF-AA49-8EFB-07C8743E5D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905" y="2657698"/>
            <a:ext cx="7733109" cy="355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D56C9F0F-85AB-0C4C-AF2F-5D6D75137805}"/>
              </a:ext>
            </a:extLst>
          </p:cNvPr>
          <p:cNvSpPr>
            <a:spLocks noGrp="1" noChangeArrowheads="1"/>
          </p:cNvSpPr>
          <p:nvPr>
            <p:ph type="title"/>
          </p:nvPr>
        </p:nvSpPr>
        <p:spPr>
          <a:xfrm>
            <a:off x="532891" y="241426"/>
            <a:ext cx="8909149" cy="615553"/>
          </a:xfrm>
        </p:spPr>
        <p:txBody>
          <a:bodyPr/>
          <a:lstStyle/>
          <a:p>
            <a:pPr eaLnBrk="1" hangingPunct="1">
              <a:defRPr/>
            </a:pPr>
            <a:r>
              <a:rPr lang="en-US" altLang="x-none" sz="4000" dirty="0">
                <a:sym typeface="Gill Sans" charset="0"/>
              </a:rPr>
              <a:t>Prepare to construct WAAD (2)</a:t>
            </a:r>
          </a:p>
        </p:txBody>
      </p:sp>
      <p:sp>
        <p:nvSpPr>
          <p:cNvPr id="2" name="Footer Placeholder 1">
            <a:extLst>
              <a:ext uri="{FF2B5EF4-FFF2-40B4-BE49-F238E27FC236}">
                <a16:creationId xmlns:a16="http://schemas.microsoft.com/office/drawing/2014/main" id="{C7E97E39-86EA-034B-8033-D367C222BFC3}"/>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4:11:33 PM" descr="Audio Recording Oct 11, 2020 at 4:11:33 PM">
            <a:hlinkClick r:id="" action="ppaction://media"/>
            <a:extLst>
              <a:ext uri="{FF2B5EF4-FFF2-40B4-BE49-F238E27FC236}">
                <a16:creationId xmlns:a16="http://schemas.microsoft.com/office/drawing/2014/main" id="{434D3CD9-D58B-1646-9942-CD340611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4352075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021D50-6358-F848-8D28-7D198A7DA27D}"/>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29</a:t>
            </a:fld>
            <a:endParaRPr lang="en-US" altLang="en-US" sz="1125">
              <a:solidFill>
                <a:schemeClr val="tx1"/>
              </a:solidFill>
            </a:endParaRPr>
          </a:p>
        </p:txBody>
      </p:sp>
      <p:sp>
        <p:nvSpPr>
          <p:cNvPr id="33793" name="Rectangle 1">
            <a:extLst>
              <a:ext uri="{FF2B5EF4-FFF2-40B4-BE49-F238E27FC236}">
                <a16:creationId xmlns:a16="http://schemas.microsoft.com/office/drawing/2014/main" id="{529E0C27-3BA6-034E-B9C3-43C487008C1A}"/>
              </a:ext>
            </a:extLst>
          </p:cNvPr>
          <p:cNvSpPr>
            <a:spLocks noGrp="1" noChangeArrowheads="1"/>
          </p:cNvSpPr>
          <p:nvPr>
            <p:ph type="title"/>
          </p:nvPr>
        </p:nvSpPr>
        <p:spPr>
          <a:xfrm>
            <a:off x="1607248" y="685800"/>
            <a:ext cx="5929503" cy="1671955"/>
          </a:xfrm>
        </p:spPr>
        <p:txBody>
          <a:bodyPr/>
          <a:lstStyle/>
          <a:p>
            <a:pPr eaLnBrk="1" hangingPunct="1">
              <a:defRPr/>
            </a:pPr>
            <a:r>
              <a:rPr lang="en-US" altLang="x-none" dirty="0">
                <a:sym typeface="Gill Sans" charset="0"/>
              </a:rPr>
              <a:t>Construct WAAD </a:t>
            </a:r>
          </a:p>
        </p:txBody>
      </p:sp>
      <p:sp>
        <p:nvSpPr>
          <p:cNvPr id="33794" name="Rectangle 2">
            <a:extLst>
              <a:ext uri="{FF2B5EF4-FFF2-40B4-BE49-F238E27FC236}">
                <a16:creationId xmlns:a16="http://schemas.microsoft.com/office/drawing/2014/main" id="{10D77E0F-06B3-D84B-A2C4-BC10A98181DC}"/>
              </a:ext>
            </a:extLst>
          </p:cNvPr>
          <p:cNvSpPr>
            <a:spLocks noGrp="1" noChangeArrowheads="1"/>
          </p:cNvSpPr>
          <p:nvPr>
            <p:ph type="body" idx="1"/>
          </p:nvPr>
        </p:nvSpPr>
        <p:spPr>
          <a:xfrm>
            <a:off x="838200" y="2773922"/>
            <a:ext cx="7750969" cy="1969770"/>
          </a:xfrm>
        </p:spPr>
        <p:txBody>
          <a:bodyPr/>
          <a:lstStyle/>
          <a:p>
            <a:pPr marL="491115">
              <a:buFont typeface="Gill Sans" charset="0"/>
              <a:buChar char="•"/>
              <a:defRPr/>
            </a:pPr>
            <a:r>
              <a:rPr lang="en-US" altLang="x-none" dirty="0">
                <a:sym typeface="Gill Sans" charset="0"/>
              </a:rPr>
              <a:t>Consider each work role pile and corresponding sub-WAAD in turn</a:t>
            </a:r>
          </a:p>
          <a:p>
            <a:pPr marL="491115">
              <a:buFont typeface="Gill Sans" charset="0"/>
              <a:buChar char="•"/>
              <a:defRPr/>
            </a:pPr>
            <a:r>
              <a:rPr lang="en-US" altLang="x-none" dirty="0">
                <a:sym typeface="Gill Sans" charset="0"/>
              </a:rPr>
              <a:t>For each work role pile, consider each work activity note in turn</a:t>
            </a:r>
          </a:p>
        </p:txBody>
      </p:sp>
      <p:sp>
        <p:nvSpPr>
          <p:cNvPr id="2" name="Footer Placeholder 1">
            <a:extLst>
              <a:ext uri="{FF2B5EF4-FFF2-40B4-BE49-F238E27FC236}">
                <a16:creationId xmlns:a16="http://schemas.microsoft.com/office/drawing/2014/main" id="{C043B20C-EB67-8742-997D-11AEDFAC6637}"/>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4:12:26 PM" descr="Audio Recording Oct 11, 2020 at 4:12:26 PM">
            <a:hlinkClick r:id="" action="ppaction://media"/>
            <a:extLst>
              <a:ext uri="{FF2B5EF4-FFF2-40B4-BE49-F238E27FC236}">
                <a16:creationId xmlns:a16="http://schemas.microsoft.com/office/drawing/2014/main" id="{3AF4B636-FC9F-E34B-B52A-F8EF7D7FC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038622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35DEDBE6-69AD-E142-8BED-496BF4120F58}"/>
              </a:ext>
            </a:extLst>
          </p:cNvPr>
          <p:cNvSpPr>
            <a:spLocks noGrp="1" noChangeArrowheads="1"/>
          </p:cNvSpPr>
          <p:nvPr>
            <p:ph type="title"/>
          </p:nvPr>
        </p:nvSpPr>
        <p:spPr>
          <a:xfrm>
            <a:off x="1538097" y="466166"/>
            <a:ext cx="4274820" cy="1671955"/>
          </a:xfrm>
        </p:spPr>
        <p:txBody>
          <a:bodyPr wrap="square">
            <a:normAutofit/>
          </a:bodyPr>
          <a:lstStyle/>
          <a:p>
            <a:pPr eaLnBrk="1" hangingPunct="1">
              <a:lnSpc>
                <a:spcPct val="90000"/>
              </a:lnSpc>
              <a:defRPr/>
            </a:pPr>
            <a:r>
              <a:rPr lang="en-US" altLang="x-none" sz="4600"/>
              <a:t>Usage research analysis</a:t>
            </a:r>
          </a:p>
        </p:txBody>
      </p:sp>
      <p:sp>
        <p:nvSpPr>
          <p:cNvPr id="72" name="Content Placeholder 3">
            <a:extLst>
              <a:ext uri="{FF2B5EF4-FFF2-40B4-BE49-F238E27FC236}">
                <a16:creationId xmlns:a16="http://schemas.microsoft.com/office/drawing/2014/main" id="{F3AA339E-B8C7-49F8-8BE9-95F2CF4471BD}"/>
              </a:ext>
            </a:extLst>
          </p:cNvPr>
          <p:cNvSpPr>
            <a:spLocks noGrp="1"/>
          </p:cNvSpPr>
          <p:nvPr>
            <p:ph sz="half" idx="3"/>
          </p:nvPr>
        </p:nvSpPr>
        <p:spPr>
          <a:xfrm>
            <a:off x="4709160" y="1577340"/>
            <a:ext cx="3977640" cy="4526280"/>
          </a:xfrm>
        </p:spPr>
        <p:txBody>
          <a:bodyPr/>
          <a:lstStyle/>
          <a:p>
            <a:endParaRPr lang="en-US"/>
          </a:p>
        </p:txBody>
      </p:sp>
      <p:sp>
        <p:nvSpPr>
          <p:cNvPr id="2" name="Footer Placeholder 1">
            <a:extLst>
              <a:ext uri="{FF2B5EF4-FFF2-40B4-BE49-F238E27FC236}">
                <a16:creationId xmlns:a16="http://schemas.microsoft.com/office/drawing/2014/main" id="{28C8DA60-8B49-1249-B1E6-66BC65827740}"/>
              </a:ext>
            </a:extLst>
          </p:cNvPr>
          <p:cNvSpPr>
            <a:spLocks noGrp="1"/>
          </p:cNvSpPr>
          <p:nvPr>
            <p:ph type="ftr" sz="quarter" idx="5"/>
          </p:nvPr>
        </p:nvSpPr>
        <p:spPr>
          <a:xfrm>
            <a:off x="532891" y="6429647"/>
            <a:ext cx="5734050" cy="167004"/>
          </a:xfrm>
        </p:spPr>
        <p:txBody>
          <a:bodyPr wrap="square">
            <a:normAutofit/>
          </a:bodyPr>
          <a:lstStyle/>
          <a:p>
            <a:pPr marL="12700">
              <a:spcAft>
                <a:spcPts val="600"/>
              </a:spcAft>
            </a:pPr>
            <a:r>
              <a:rPr lang="en-US" spc="-5"/>
              <a:t>© Kristian Secor 2020 UC San Diego Extension Online Learning Course: Principles of User Experience</a:t>
            </a:r>
          </a:p>
        </p:txBody>
      </p:sp>
      <p:sp>
        <p:nvSpPr>
          <p:cNvPr id="74" name="Slide Number Placeholder 5">
            <a:extLst>
              <a:ext uri="{FF2B5EF4-FFF2-40B4-BE49-F238E27FC236}">
                <a16:creationId xmlns:a16="http://schemas.microsoft.com/office/drawing/2014/main" id="{A3BD1676-CEDD-4976-A6AB-4F96B50B03FF}"/>
              </a:ext>
            </a:extLst>
          </p:cNvPr>
          <p:cNvSpPr>
            <a:spLocks noGrp="1"/>
          </p:cNvSpPr>
          <p:nvPr>
            <p:ph type="sldNum" sz="quarter" idx="7"/>
          </p:nvPr>
        </p:nvSpPr>
        <p:spPr>
          <a:xfrm>
            <a:off x="8285353" y="6518344"/>
            <a:ext cx="213359" cy="167004"/>
          </a:xfrm>
        </p:spPr>
        <p:txBody>
          <a:bodyPr/>
          <a:lstStyle/>
          <a:p>
            <a:pPr marL="38100">
              <a:spcAft>
                <a:spcPts val="600"/>
              </a:spcAft>
            </a:pPr>
            <a:fld id="{81D60167-4931-47E6-BA6A-407CBD079E47}" type="slidenum">
              <a:rPr lang="en-US" spc="-5" dirty="0"/>
              <a:pPr marL="38100">
                <a:spcAft>
                  <a:spcPts val="600"/>
                </a:spcAft>
              </a:pPr>
              <a:t>3</a:t>
            </a:fld>
            <a:endParaRPr lang="en-US" spc="-5"/>
          </a:p>
        </p:txBody>
      </p:sp>
      <p:sp>
        <p:nvSpPr>
          <p:cNvPr id="4" name="Slide Number Placeholder 3">
            <a:extLst>
              <a:ext uri="{FF2B5EF4-FFF2-40B4-BE49-F238E27FC236}">
                <a16:creationId xmlns:a16="http://schemas.microsoft.com/office/drawing/2014/main" id="{690DC499-DE23-FB46-ACC4-88A230B777D6}"/>
              </a:ext>
            </a:extLst>
          </p:cNvPr>
          <p:cNvSpPr>
            <a:spLocks noGrp="1"/>
          </p:cNvSpPr>
          <p:nvPr>
            <p:ph type="sldNum" sz="quarter" idx="4294967295"/>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spcAft>
                <a:spcPts val="600"/>
              </a:spcAft>
              <a:defRPr/>
            </a:pPr>
            <a:fld id="{5FF53F84-D8AB-7E4E-939F-407B33421252}" type="slidenum">
              <a:rPr lang="en-US" altLang="en-US" smtClean="0"/>
              <a:pPr>
                <a:spcAft>
                  <a:spcPts val="600"/>
                </a:spcAft>
                <a:defRPr/>
              </a:pPr>
              <a:t>3</a:t>
            </a:fld>
            <a:endParaRPr lang="en-US" altLang="en-US" sz="1125">
              <a:solidFill>
                <a:schemeClr val="tx1"/>
              </a:solidFill>
            </a:endParaRPr>
          </a:p>
        </p:txBody>
      </p:sp>
      <p:graphicFrame>
        <p:nvGraphicFramePr>
          <p:cNvPr id="17412" name="Rectangle 2">
            <a:extLst>
              <a:ext uri="{FF2B5EF4-FFF2-40B4-BE49-F238E27FC236}">
                <a16:creationId xmlns:a16="http://schemas.microsoft.com/office/drawing/2014/main" id="{AB46756C-E490-442A-B26C-BB3CF18A5FB7}"/>
              </a:ext>
            </a:extLst>
          </p:cNvPr>
          <p:cNvGraphicFramePr/>
          <p:nvPr>
            <p:extLst>
              <p:ext uri="{D42A27DB-BD31-4B8C-83A1-F6EECF244321}">
                <p14:modId xmlns:p14="http://schemas.microsoft.com/office/powerpoint/2010/main" val="276909067"/>
              </p:ext>
            </p:extLst>
          </p:nvPr>
        </p:nvGraphicFramePr>
        <p:xfrm>
          <a:off x="457200" y="1577340"/>
          <a:ext cx="3977640" cy="452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Recording Oct 11, 2020 at 3:27:15 PM" descr="Audio Recording Oct 11, 2020 at 3:27:15 PM">
            <a:hlinkClick r:id="" action="ppaction://media"/>
            <a:extLst>
              <a:ext uri="{FF2B5EF4-FFF2-40B4-BE49-F238E27FC236}">
                <a16:creationId xmlns:a16="http://schemas.microsoft.com/office/drawing/2014/main" id="{705DF391-4082-6C4F-9230-89C26FDF0B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7289041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980D-6901-074B-8F4A-766A9483E14F}"/>
              </a:ext>
            </a:extLst>
          </p:cNvPr>
          <p:cNvSpPr>
            <a:spLocks noGrp="1"/>
          </p:cNvSpPr>
          <p:nvPr>
            <p:ph type="title"/>
          </p:nvPr>
        </p:nvSpPr>
        <p:spPr>
          <a:xfrm>
            <a:off x="442019" y="609600"/>
            <a:ext cx="8259961" cy="1231106"/>
          </a:xfrm>
        </p:spPr>
        <p:txBody>
          <a:bodyPr/>
          <a:lstStyle/>
          <a:p>
            <a:pPr>
              <a:defRPr/>
            </a:pPr>
            <a:r>
              <a:rPr lang="en-US" altLang="x-none" sz="4000" dirty="0">
                <a:sym typeface="Gill Sans" charset="0"/>
              </a:rPr>
              <a:t>If work activity note does not fit into any group topic already posted</a:t>
            </a:r>
            <a:endParaRPr lang="en-US" sz="4000" dirty="0">
              <a:sym typeface="Gill Sans" charset="0"/>
            </a:endParaRPr>
          </a:p>
        </p:txBody>
      </p:sp>
      <p:sp>
        <p:nvSpPr>
          <p:cNvPr id="3" name="Content Placeholder 2">
            <a:extLst>
              <a:ext uri="{FF2B5EF4-FFF2-40B4-BE49-F238E27FC236}">
                <a16:creationId xmlns:a16="http://schemas.microsoft.com/office/drawing/2014/main" id="{7A339823-9285-1242-A241-303A264D066A}"/>
              </a:ext>
            </a:extLst>
          </p:cNvPr>
          <p:cNvSpPr>
            <a:spLocks noGrp="1"/>
          </p:cNvSpPr>
          <p:nvPr>
            <p:ph idx="1"/>
          </p:nvPr>
        </p:nvSpPr>
        <p:spPr>
          <a:xfrm>
            <a:off x="892969" y="2786063"/>
            <a:ext cx="7366992" cy="1969770"/>
          </a:xfrm>
        </p:spPr>
        <p:txBody>
          <a:bodyPr/>
          <a:lstStyle/>
          <a:p>
            <a:pPr marL="491115">
              <a:buFont typeface="Gill Sans" charset="0"/>
              <a:buChar char="•"/>
              <a:defRPr/>
            </a:pPr>
            <a:r>
              <a:rPr lang="en-US" altLang="x-none" dirty="0">
                <a:sym typeface="Gill Sans" charset="0"/>
              </a:rPr>
              <a:t>Start a new group</a:t>
            </a:r>
          </a:p>
          <a:p>
            <a:pPr marL="491115">
              <a:buFont typeface="Gill Sans" charset="0"/>
              <a:buChar char="•"/>
              <a:defRPr/>
            </a:pPr>
            <a:r>
              <a:rPr lang="en-US" altLang="x-none" dirty="0">
                <a:sym typeface="Gill Sans" charset="0"/>
              </a:rPr>
              <a:t>Add label to identify the topic of new group</a:t>
            </a:r>
          </a:p>
          <a:p>
            <a:pPr>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C9A0E5E9-936D-FC41-83BA-642F22A7989F}"/>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30</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C5D29F1C-C5FB-4A49-A560-0867418E4127}"/>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4:13:21 PM" descr="Audio Recording Oct 11, 2020 at 4:13:21 PM">
            <a:hlinkClick r:id="" action="ppaction://media"/>
            <a:extLst>
              <a:ext uri="{FF2B5EF4-FFF2-40B4-BE49-F238E27FC236}">
                <a16:creationId xmlns:a16="http://schemas.microsoft.com/office/drawing/2014/main" id="{C10EB5BF-CD41-254D-B3A9-A46C895AE3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79536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813E-5D3F-304F-8821-A9124F4C25AF}"/>
              </a:ext>
            </a:extLst>
          </p:cNvPr>
          <p:cNvSpPr>
            <a:spLocks noGrp="1"/>
          </p:cNvSpPr>
          <p:nvPr>
            <p:ph type="title"/>
          </p:nvPr>
        </p:nvSpPr>
        <p:spPr>
          <a:xfrm>
            <a:off x="892969" y="53578"/>
            <a:ext cx="7366992" cy="1714500"/>
          </a:xfrm>
        </p:spPr>
        <p:txBody>
          <a:bodyPr/>
          <a:lstStyle/>
          <a:p>
            <a:pPr>
              <a:defRPr/>
            </a:pPr>
            <a:r>
              <a:rPr lang="en-US" dirty="0">
                <a:sym typeface="Gill Sans" charset="0"/>
              </a:rPr>
              <a:t>Importance of precise labels</a:t>
            </a:r>
          </a:p>
        </p:txBody>
      </p:sp>
      <p:sp>
        <p:nvSpPr>
          <p:cNvPr id="3" name="Content Placeholder 2">
            <a:extLst>
              <a:ext uri="{FF2B5EF4-FFF2-40B4-BE49-F238E27FC236}">
                <a16:creationId xmlns:a16="http://schemas.microsoft.com/office/drawing/2014/main" id="{B3A69919-C15D-AE4B-A67F-7CAB9F80EA6E}"/>
              </a:ext>
            </a:extLst>
          </p:cNvPr>
          <p:cNvSpPr>
            <a:spLocks noGrp="1"/>
          </p:cNvSpPr>
          <p:nvPr>
            <p:ph idx="1"/>
          </p:nvPr>
        </p:nvSpPr>
        <p:spPr>
          <a:xfrm>
            <a:off x="285750" y="2616398"/>
            <a:ext cx="7974211" cy="3447098"/>
          </a:xfrm>
        </p:spPr>
        <p:txBody>
          <a:bodyPr/>
          <a:lstStyle/>
          <a:p>
            <a:pPr marL="973301" lvl="2">
              <a:buFont typeface="Gill Sans" charset="0"/>
              <a:buChar char="•"/>
              <a:defRPr/>
            </a:pPr>
            <a:r>
              <a:rPr lang="en-US" altLang="x-none" sz="2400" dirty="0">
                <a:sym typeface="Gill Sans" charset="0"/>
              </a:rPr>
              <a:t>Needed to later identify topic at a glance </a:t>
            </a:r>
          </a:p>
          <a:p>
            <a:pPr marL="973301" lvl="2">
              <a:buFont typeface="Gill Sans" charset="0"/>
              <a:buChar char="•"/>
              <a:defRPr/>
            </a:pPr>
            <a:r>
              <a:rPr lang="en-US" altLang="x-none" sz="2400" dirty="0">
                <a:sym typeface="Gill Sans" charset="0"/>
              </a:rPr>
              <a:t>So don’t have to re-read notes to know what cluster is about</a:t>
            </a:r>
          </a:p>
          <a:p>
            <a:pPr marL="973301" lvl="2">
              <a:buFont typeface="Gill Sans" charset="0"/>
              <a:buChar char="•"/>
              <a:defRPr/>
            </a:pPr>
            <a:r>
              <a:rPr lang="en-US" altLang="x-none" sz="2400" dirty="0">
                <a:sym typeface="Gill Sans" charset="0"/>
              </a:rPr>
              <a:t>High descriptive power to capture meaning (gestalt)</a:t>
            </a:r>
          </a:p>
          <a:p>
            <a:pPr marL="973301" lvl="2">
              <a:buFont typeface="Gill Sans" charset="0"/>
              <a:buChar char="•"/>
              <a:defRPr/>
            </a:pPr>
            <a:r>
              <a:rPr lang="en-US" altLang="x-none" sz="2400" dirty="0">
                <a:sym typeface="Gill Sans" charset="0"/>
              </a:rPr>
              <a:t>Avoid vague or general terms</a:t>
            </a:r>
          </a:p>
          <a:p>
            <a:pPr marL="973301" lvl="2">
              <a:buFont typeface="Gill Sans" charset="0"/>
              <a:buChar char="•"/>
              <a:defRPr/>
            </a:pPr>
            <a:r>
              <a:rPr lang="en-US" altLang="x-none" sz="2400" dirty="0">
                <a:sym typeface="Gill Sans" charset="0"/>
              </a:rPr>
              <a:t>Example: “How we validate information”</a:t>
            </a:r>
          </a:p>
          <a:p>
            <a:pPr marL="1223324" lvl="3">
              <a:buFont typeface="Gill Sans" charset="0"/>
              <a:buChar char="•"/>
              <a:defRPr/>
            </a:pPr>
            <a:r>
              <a:rPr lang="en-US" altLang="x-none" sz="2400" dirty="0">
                <a:sym typeface="Gill Sans" charset="0"/>
              </a:rPr>
              <a:t>Should have been “How we validate inputs to data forms”</a:t>
            </a:r>
          </a:p>
          <a:p>
            <a:pPr>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52DCA4D5-4693-E546-8845-7E90C7D229E7}"/>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31</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48DE0731-680B-BB48-ACDB-8595DC7574F8}"/>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5:00:29 PM" descr="Audio Recording Oct 11, 2020 at 5:00:29 PM">
            <a:hlinkClick r:id="" action="ppaction://media"/>
            <a:extLst>
              <a:ext uri="{FF2B5EF4-FFF2-40B4-BE49-F238E27FC236}">
                <a16:creationId xmlns:a16="http://schemas.microsoft.com/office/drawing/2014/main" id="{03EEB329-50A7-534E-972F-617B8BC72E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869464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4200-7854-A443-B52F-1269BF467115}"/>
              </a:ext>
            </a:extLst>
          </p:cNvPr>
          <p:cNvSpPr>
            <a:spLocks noGrp="1"/>
          </p:cNvSpPr>
          <p:nvPr>
            <p:ph type="title"/>
          </p:nvPr>
        </p:nvSpPr>
        <p:spPr>
          <a:xfrm>
            <a:off x="247650" y="261349"/>
            <a:ext cx="8686800" cy="1477328"/>
          </a:xfrm>
        </p:spPr>
        <p:txBody>
          <a:bodyPr/>
          <a:lstStyle/>
          <a:p>
            <a:pPr>
              <a:defRPr/>
            </a:pPr>
            <a:r>
              <a:rPr lang="en-US" altLang="x-none" sz="4800" dirty="0">
                <a:sym typeface="Gill Sans" charset="0"/>
              </a:rPr>
              <a:t>If work activity note fits into a group topic already posted</a:t>
            </a:r>
            <a:endParaRPr lang="en-US" sz="4800" dirty="0">
              <a:sym typeface="Gill Sans" charset="0"/>
            </a:endParaRPr>
          </a:p>
        </p:txBody>
      </p:sp>
      <p:sp>
        <p:nvSpPr>
          <p:cNvPr id="3" name="Content Placeholder 2">
            <a:extLst>
              <a:ext uri="{FF2B5EF4-FFF2-40B4-BE49-F238E27FC236}">
                <a16:creationId xmlns:a16="http://schemas.microsoft.com/office/drawing/2014/main" id="{7E927178-7BA8-2C49-878E-963F1803D8F0}"/>
              </a:ext>
            </a:extLst>
          </p:cNvPr>
          <p:cNvSpPr>
            <a:spLocks noGrp="1"/>
          </p:cNvSpPr>
          <p:nvPr>
            <p:ph idx="1"/>
          </p:nvPr>
        </p:nvSpPr>
        <p:spPr>
          <a:xfrm>
            <a:off x="446485" y="1982391"/>
            <a:ext cx="3536156" cy="3939540"/>
          </a:xfrm>
        </p:spPr>
        <p:txBody>
          <a:bodyPr/>
          <a:lstStyle/>
          <a:p>
            <a:pPr marL="491115">
              <a:buFont typeface="Gill Sans" charset="0"/>
              <a:buChar char="•"/>
              <a:defRPr/>
            </a:pPr>
            <a:r>
              <a:rPr lang="en-US" altLang="x-none" dirty="0">
                <a:sym typeface="Gill Sans" charset="0"/>
              </a:rPr>
              <a:t>Add it to that group</a:t>
            </a:r>
          </a:p>
          <a:p>
            <a:pPr marL="491115">
              <a:buFont typeface="Gill Sans" charset="0"/>
              <a:buChar char="•"/>
              <a:defRPr/>
            </a:pPr>
            <a:r>
              <a:rPr lang="en-US" altLang="x-none" dirty="0">
                <a:sym typeface="Gill Sans" charset="0"/>
              </a:rPr>
              <a:t>Adjust group topic label, if necessary, to accommodate any added breadth</a:t>
            </a:r>
          </a:p>
        </p:txBody>
      </p:sp>
      <p:sp>
        <p:nvSpPr>
          <p:cNvPr id="4" name="Slide Number Placeholder 3">
            <a:extLst>
              <a:ext uri="{FF2B5EF4-FFF2-40B4-BE49-F238E27FC236}">
                <a16:creationId xmlns:a16="http://schemas.microsoft.com/office/drawing/2014/main" id="{8C5CD120-B6C5-E249-A247-3147F3ABC7A5}"/>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32</a:t>
            </a:fld>
            <a:endParaRPr lang="en-US" altLang="en-US" sz="1125">
              <a:solidFill>
                <a:schemeClr val="tx1"/>
              </a:solidFill>
            </a:endParaRPr>
          </a:p>
        </p:txBody>
      </p:sp>
      <p:pic>
        <p:nvPicPr>
          <p:cNvPr id="233476" name="Picture 5">
            <a:extLst>
              <a:ext uri="{FF2B5EF4-FFF2-40B4-BE49-F238E27FC236}">
                <a16:creationId xmlns:a16="http://schemas.microsoft.com/office/drawing/2014/main" id="{36402035-7820-B14A-B35B-519ACF641F06}"/>
              </a:ext>
            </a:extLst>
          </p:cNvPr>
          <p:cNvPicPr>
            <a:picLocks noChangeAspect="1"/>
          </p:cNvPicPr>
          <p:nvPr/>
        </p:nvPicPr>
        <p:blipFill>
          <a:blip r:embed="rId4">
            <a:extLst>
              <a:ext uri="{28A0092B-C50C-407E-A947-70E740481C1C}">
                <a14:useLocalDpi xmlns:a14="http://schemas.microsoft.com/office/drawing/2010/main" val="0"/>
              </a:ext>
            </a:extLst>
          </a:blip>
          <a:srcRect l="35614" t="22862" r="1868" b="24236"/>
          <a:stretch>
            <a:fillRect/>
          </a:stretch>
        </p:blipFill>
        <p:spPr bwMode="auto">
          <a:xfrm>
            <a:off x="4591050" y="2042796"/>
            <a:ext cx="3694397" cy="416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E580860-052F-4F4F-BCD2-E4D3BAF8BA27}"/>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5:02:28 PM" descr="Audio Recording Oct 11, 2020 at 5:02:28 PM">
            <a:hlinkClick r:id="" action="ppaction://media"/>
            <a:extLst>
              <a:ext uri="{FF2B5EF4-FFF2-40B4-BE49-F238E27FC236}">
                <a16:creationId xmlns:a16="http://schemas.microsoft.com/office/drawing/2014/main" id="{18823391-302B-5D41-9349-488ED1C1E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839511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1284AF-5458-9241-AAD2-8DC05BD4B025}"/>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33</a:t>
            </a:fld>
            <a:endParaRPr lang="en-US" altLang="en-US" sz="1125">
              <a:solidFill>
                <a:schemeClr val="tx1"/>
              </a:solidFill>
            </a:endParaRPr>
          </a:p>
        </p:txBody>
      </p:sp>
      <p:sp>
        <p:nvSpPr>
          <p:cNvPr id="41985" name="Rectangle 1">
            <a:extLst>
              <a:ext uri="{FF2B5EF4-FFF2-40B4-BE49-F238E27FC236}">
                <a16:creationId xmlns:a16="http://schemas.microsoft.com/office/drawing/2014/main" id="{BFE3BDC5-ABB2-B046-868F-02133DB4BF80}"/>
              </a:ext>
            </a:extLst>
          </p:cNvPr>
          <p:cNvSpPr>
            <a:spLocks noGrp="1" noChangeArrowheads="1"/>
          </p:cNvSpPr>
          <p:nvPr>
            <p:ph type="title"/>
          </p:nvPr>
        </p:nvSpPr>
        <p:spPr>
          <a:xfrm>
            <a:off x="762000" y="38955"/>
            <a:ext cx="7366992" cy="830997"/>
          </a:xfrm>
        </p:spPr>
        <p:txBody>
          <a:bodyPr/>
          <a:lstStyle/>
          <a:p>
            <a:pPr eaLnBrk="1" hangingPunct="1">
              <a:defRPr/>
            </a:pPr>
            <a:r>
              <a:rPr lang="en-US" altLang="x-none" dirty="0">
                <a:sym typeface="Gill Sans" charset="0"/>
              </a:rPr>
              <a:t>Combining groups</a:t>
            </a:r>
          </a:p>
        </p:txBody>
      </p:sp>
      <p:sp>
        <p:nvSpPr>
          <p:cNvPr id="41986" name="Rectangle 2">
            <a:extLst>
              <a:ext uri="{FF2B5EF4-FFF2-40B4-BE49-F238E27FC236}">
                <a16:creationId xmlns:a16="http://schemas.microsoft.com/office/drawing/2014/main" id="{4597EC66-0952-7149-A60F-7C0A8B27E7A5}"/>
              </a:ext>
            </a:extLst>
          </p:cNvPr>
          <p:cNvSpPr>
            <a:spLocks noGrp="1" noChangeArrowheads="1"/>
          </p:cNvSpPr>
          <p:nvPr>
            <p:ph type="body" idx="1"/>
          </p:nvPr>
        </p:nvSpPr>
        <p:spPr>
          <a:xfrm>
            <a:off x="888504" y="920034"/>
            <a:ext cx="7366992" cy="769441"/>
          </a:xfrm>
        </p:spPr>
        <p:txBody>
          <a:bodyPr/>
          <a:lstStyle/>
          <a:p>
            <a:pPr marL="491115">
              <a:buFont typeface="Gill Sans" charset="0"/>
              <a:buChar char="•"/>
              <a:defRPr/>
            </a:pPr>
            <a:r>
              <a:rPr lang="en-US" altLang="x-none" dirty="0">
                <a:sym typeface="Gill Sans" charset="0"/>
              </a:rPr>
              <a:t>Find groups that are related</a:t>
            </a:r>
          </a:p>
          <a:p>
            <a:pPr marL="732208" lvl="1">
              <a:buFont typeface="Gill Sans" charset="0"/>
              <a:buChar char="•"/>
              <a:defRPr/>
            </a:pPr>
            <a:r>
              <a:rPr lang="en-US" altLang="x-none" dirty="0">
                <a:sym typeface="Gill Sans" charset="0"/>
              </a:rPr>
              <a:t>Group together with higher-level label</a:t>
            </a:r>
          </a:p>
        </p:txBody>
      </p:sp>
      <p:pic>
        <p:nvPicPr>
          <p:cNvPr id="234500" name="Picture 2">
            <a:extLst>
              <a:ext uri="{FF2B5EF4-FFF2-40B4-BE49-F238E27FC236}">
                <a16:creationId xmlns:a16="http://schemas.microsoft.com/office/drawing/2014/main" id="{257FFFB0-7E3E-D746-9513-BD0852537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32520"/>
            <a:ext cx="5653609" cy="423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Footer Placeholder 1">
            <a:extLst>
              <a:ext uri="{FF2B5EF4-FFF2-40B4-BE49-F238E27FC236}">
                <a16:creationId xmlns:a16="http://schemas.microsoft.com/office/drawing/2014/main" id="{F5E65546-9E23-B342-B1C7-6188AC300EE6}"/>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04:06 PM" descr="Audio Recording Oct 11, 2020 at 5:04:06 PM">
            <a:hlinkClick r:id="" action="ppaction://media"/>
            <a:extLst>
              <a:ext uri="{FF2B5EF4-FFF2-40B4-BE49-F238E27FC236}">
                <a16:creationId xmlns:a16="http://schemas.microsoft.com/office/drawing/2014/main" id="{D4F4428E-D2B1-1646-A178-3E1D6D79AC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760055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CF51-D9A1-DB47-B64B-73E27BAEE6B9}"/>
              </a:ext>
            </a:extLst>
          </p:cNvPr>
          <p:cNvSpPr>
            <a:spLocks noGrp="1"/>
          </p:cNvSpPr>
          <p:nvPr>
            <p:ph type="title"/>
          </p:nvPr>
        </p:nvSpPr>
        <p:spPr>
          <a:xfrm>
            <a:off x="1538096" y="466166"/>
            <a:ext cx="5396103" cy="1671955"/>
          </a:xfrm>
        </p:spPr>
        <p:txBody>
          <a:bodyPr/>
          <a:lstStyle/>
          <a:p>
            <a:pPr>
              <a:defRPr/>
            </a:pPr>
            <a:r>
              <a:rPr lang="en-US" dirty="0">
                <a:sym typeface="Gill Sans" charset="0"/>
              </a:rPr>
              <a:t>Splitting groups</a:t>
            </a:r>
          </a:p>
        </p:txBody>
      </p:sp>
      <p:sp>
        <p:nvSpPr>
          <p:cNvPr id="3" name="Content Placeholder 2">
            <a:extLst>
              <a:ext uri="{FF2B5EF4-FFF2-40B4-BE49-F238E27FC236}">
                <a16:creationId xmlns:a16="http://schemas.microsoft.com/office/drawing/2014/main" id="{023FB64F-0675-9840-912D-C857E63E048E}"/>
              </a:ext>
            </a:extLst>
          </p:cNvPr>
          <p:cNvSpPr>
            <a:spLocks noGrp="1"/>
          </p:cNvSpPr>
          <p:nvPr>
            <p:ph idx="1"/>
          </p:nvPr>
        </p:nvSpPr>
        <p:spPr>
          <a:xfrm>
            <a:off x="535635" y="1457020"/>
            <a:ext cx="7788275" cy="3323987"/>
          </a:xfrm>
        </p:spPr>
        <p:txBody>
          <a:bodyPr/>
          <a:lstStyle/>
          <a:p>
            <a:pPr>
              <a:buFont typeface="Gill Sans" charset="0"/>
              <a:buChar char="•"/>
              <a:defRPr/>
            </a:pPr>
            <a:r>
              <a:rPr lang="en-US" dirty="0">
                <a:sym typeface="Gill Sans" charset="0"/>
              </a:rPr>
              <a:t>If a group gets to have more than about 10 work activity notes and topic is getting too broad</a:t>
            </a:r>
            <a:endParaRPr lang="en-US" sz="2400" dirty="0">
              <a:sym typeface="Gill Sans" charset="0"/>
            </a:endParaRPr>
          </a:p>
          <a:p>
            <a:pPr lvl="1">
              <a:buFont typeface="Gill Sans" charset="0"/>
              <a:buChar char="•"/>
              <a:defRPr/>
            </a:pPr>
            <a:r>
              <a:rPr lang="en-US" sz="2400" dirty="0">
                <a:sym typeface="Gill Sans" charset="0"/>
              </a:rPr>
              <a:t>Split into sub-groups, each with a narrower label</a:t>
            </a:r>
          </a:p>
          <a:p>
            <a:pPr lvl="1">
              <a:buFont typeface="Gill Sans" charset="0"/>
              <a:buChar char="•"/>
              <a:defRPr/>
            </a:pPr>
            <a:r>
              <a:rPr lang="en-US" sz="2400" dirty="0">
                <a:sym typeface="Gill Sans" charset="0"/>
              </a:rPr>
              <a:t>Add “super-topic” label to a common parent node</a:t>
            </a:r>
          </a:p>
          <a:p>
            <a:pPr lvl="1">
              <a:buFont typeface="Gill Sans" charset="0"/>
              <a:buChar char="•"/>
              <a:defRPr/>
            </a:pPr>
            <a:r>
              <a:rPr lang="en-US" sz="2400" dirty="0">
                <a:sym typeface="Gill Sans" charset="0"/>
              </a:rPr>
              <a:t>Example: The previous example label that grew to “Security, privacy, and trust” might now be split back into the three parts</a:t>
            </a:r>
          </a:p>
        </p:txBody>
      </p:sp>
      <p:sp>
        <p:nvSpPr>
          <p:cNvPr id="4" name="Slide Number Placeholder 3">
            <a:extLst>
              <a:ext uri="{FF2B5EF4-FFF2-40B4-BE49-F238E27FC236}">
                <a16:creationId xmlns:a16="http://schemas.microsoft.com/office/drawing/2014/main" id="{1DEC2467-9EC8-684D-918E-C026E68E6F68}"/>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34</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DA694EA9-263A-D84D-8B30-60EFDD7CFACC}"/>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5:05:52 PM" descr="Audio Recording Oct 11, 2020 at 5:05:52 PM">
            <a:hlinkClick r:id="" action="ppaction://media"/>
            <a:extLst>
              <a:ext uri="{FF2B5EF4-FFF2-40B4-BE49-F238E27FC236}">
                <a16:creationId xmlns:a16="http://schemas.microsoft.com/office/drawing/2014/main" id="{1E2DCE29-589C-E64B-948C-5510B368C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6293730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0304-4456-6F47-AB9F-2518C00AA16D}"/>
              </a:ext>
            </a:extLst>
          </p:cNvPr>
          <p:cNvSpPr>
            <a:spLocks noGrp="1"/>
          </p:cNvSpPr>
          <p:nvPr>
            <p:ph type="title"/>
          </p:nvPr>
        </p:nvSpPr>
        <p:spPr>
          <a:xfrm>
            <a:off x="551941" y="261349"/>
            <a:ext cx="8382000" cy="1354217"/>
          </a:xfrm>
        </p:spPr>
        <p:txBody>
          <a:bodyPr/>
          <a:lstStyle/>
          <a:p>
            <a:pPr>
              <a:defRPr/>
            </a:pPr>
            <a:r>
              <a:rPr lang="en-US" sz="4400" dirty="0">
                <a:sym typeface="Gill Sans" charset="0"/>
              </a:rPr>
              <a:t>Continue to refine, grow, and evolve your WAADs </a:t>
            </a:r>
          </a:p>
        </p:txBody>
      </p:sp>
      <p:sp>
        <p:nvSpPr>
          <p:cNvPr id="3" name="Content Placeholder 2">
            <a:extLst>
              <a:ext uri="{FF2B5EF4-FFF2-40B4-BE49-F238E27FC236}">
                <a16:creationId xmlns:a16="http://schemas.microsoft.com/office/drawing/2014/main" id="{802572C2-5CE1-5E43-9B8F-88C7CB6FFA68}"/>
              </a:ext>
            </a:extLst>
          </p:cNvPr>
          <p:cNvSpPr>
            <a:spLocks noGrp="1"/>
          </p:cNvSpPr>
          <p:nvPr>
            <p:ph idx="1"/>
          </p:nvPr>
        </p:nvSpPr>
        <p:spPr>
          <a:xfrm>
            <a:off x="677862" y="3006203"/>
            <a:ext cx="7788275" cy="1477328"/>
          </a:xfrm>
        </p:spPr>
        <p:txBody>
          <a:bodyPr/>
          <a:lstStyle/>
          <a:p>
            <a:pPr>
              <a:buFont typeface="Gill Sans" charset="0"/>
              <a:buChar char="•"/>
              <a:defRPr/>
            </a:pPr>
            <a:r>
              <a:rPr lang="en-US" dirty="0">
                <a:sym typeface="Gill Sans" charset="0"/>
              </a:rPr>
              <a:t>Keep it moving; don’t drag it out</a:t>
            </a:r>
          </a:p>
          <a:p>
            <a:pPr>
              <a:buFont typeface="Gill Sans" charset="0"/>
              <a:buChar char="•"/>
              <a:defRPr/>
            </a:pPr>
            <a:r>
              <a:rPr lang="en-US" dirty="0">
                <a:sym typeface="Gill Sans" charset="0"/>
              </a:rPr>
              <a:t>Don’t get side-tracked with details and side-bar discussions </a:t>
            </a:r>
          </a:p>
        </p:txBody>
      </p:sp>
      <p:sp>
        <p:nvSpPr>
          <p:cNvPr id="4" name="Slide Number Placeholder 3">
            <a:extLst>
              <a:ext uri="{FF2B5EF4-FFF2-40B4-BE49-F238E27FC236}">
                <a16:creationId xmlns:a16="http://schemas.microsoft.com/office/drawing/2014/main" id="{6465D565-9B5F-F34B-A147-B830E74CFE43}"/>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35</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0AD01278-2D6A-3140-A18F-4F39A378385D}"/>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5:07:35 PM" descr="Audio Recording Oct 11, 2020 at 5:07:35 PM">
            <a:hlinkClick r:id="" action="ppaction://media"/>
            <a:extLst>
              <a:ext uri="{FF2B5EF4-FFF2-40B4-BE49-F238E27FC236}">
                <a16:creationId xmlns:a16="http://schemas.microsoft.com/office/drawing/2014/main" id="{2E1B1449-93EF-3343-ABA1-43D0D7FF76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780480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098EF0-0AA3-704B-B125-3A9FFB092B42}"/>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36</a:t>
            </a:fld>
            <a:endParaRPr lang="en-US" altLang="en-US" sz="1125"/>
          </a:p>
        </p:txBody>
      </p:sp>
      <p:sp>
        <p:nvSpPr>
          <p:cNvPr id="45057" name="Rectangle 1">
            <a:extLst>
              <a:ext uri="{FF2B5EF4-FFF2-40B4-BE49-F238E27FC236}">
                <a16:creationId xmlns:a16="http://schemas.microsoft.com/office/drawing/2014/main" id="{F4CEA471-58DE-4F43-88E2-7BBFC0D7193E}"/>
              </a:ext>
            </a:extLst>
          </p:cNvPr>
          <p:cNvSpPr>
            <a:spLocks noGrp="1" noChangeArrowheads="1"/>
          </p:cNvSpPr>
          <p:nvPr>
            <p:ph type="title"/>
          </p:nvPr>
        </p:nvSpPr>
        <p:spPr>
          <a:xfrm>
            <a:off x="446484" y="241101"/>
            <a:ext cx="8117086" cy="1661993"/>
          </a:xfrm>
        </p:spPr>
        <p:txBody>
          <a:bodyPr/>
          <a:lstStyle/>
          <a:p>
            <a:pPr eaLnBrk="1" hangingPunct="1">
              <a:defRPr/>
            </a:pPr>
            <a:r>
              <a:rPr lang="en-US" altLang="en-US" dirty="0">
                <a:sym typeface="Gill Sans" charset="0"/>
              </a:rPr>
              <a:t>Example: Team studying clusters to form groups</a:t>
            </a:r>
          </a:p>
        </p:txBody>
      </p:sp>
      <p:pic>
        <p:nvPicPr>
          <p:cNvPr id="237571" name="Picture 2">
            <a:extLst>
              <a:ext uri="{FF2B5EF4-FFF2-40B4-BE49-F238E27FC236}">
                <a16:creationId xmlns:a16="http://schemas.microsoft.com/office/drawing/2014/main" id="{3E3E675A-B856-934E-834C-B5DA2E22C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647" y="1903094"/>
            <a:ext cx="6472759" cy="428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Footer Placeholder 1">
            <a:extLst>
              <a:ext uri="{FF2B5EF4-FFF2-40B4-BE49-F238E27FC236}">
                <a16:creationId xmlns:a16="http://schemas.microsoft.com/office/drawing/2014/main" id="{4DD2293F-673C-4B44-8324-C383494F37E1}"/>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09:46 PM" descr="Audio Recording Oct 11, 2020 at 5:09:46 PM">
            <a:hlinkClick r:id="" action="ppaction://media"/>
            <a:extLst>
              <a:ext uri="{FF2B5EF4-FFF2-40B4-BE49-F238E27FC236}">
                <a16:creationId xmlns:a16="http://schemas.microsoft.com/office/drawing/2014/main" id="{54826B77-4FBF-3B4D-819A-9FD4156557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433779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8DBB8D-F98F-DA4A-BE21-F857169D1672}"/>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37</a:t>
            </a:fld>
            <a:endParaRPr lang="en-US" altLang="en-US" sz="1125">
              <a:solidFill>
                <a:schemeClr val="tx1"/>
              </a:solidFill>
            </a:endParaRPr>
          </a:p>
        </p:txBody>
      </p:sp>
      <p:pic>
        <p:nvPicPr>
          <p:cNvPr id="238594" name="Picture 1">
            <a:extLst>
              <a:ext uri="{FF2B5EF4-FFF2-40B4-BE49-F238E27FC236}">
                <a16:creationId xmlns:a16="http://schemas.microsoft.com/office/drawing/2014/main" id="{9863E216-1218-9949-97DA-108C951BF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62" y="978962"/>
            <a:ext cx="7369076" cy="49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38595" name="Rectangle 2">
            <a:extLst>
              <a:ext uri="{FF2B5EF4-FFF2-40B4-BE49-F238E27FC236}">
                <a16:creationId xmlns:a16="http://schemas.microsoft.com/office/drawing/2014/main" id="{B6C6D552-2320-6041-91D2-EF2819CD28AC}"/>
              </a:ext>
            </a:extLst>
          </p:cNvPr>
          <p:cNvSpPr>
            <a:spLocks/>
          </p:cNvSpPr>
          <p:nvPr/>
        </p:nvSpPr>
        <p:spPr bwMode="auto">
          <a:xfrm>
            <a:off x="6554391" y="6245200"/>
            <a:ext cx="2143125" cy="2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6789" tIns="26789" rIns="26789" bIns="26789"/>
          <a:lstStyle>
            <a:lvl1pPr>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1pPr>
            <a:lvl2pPr marL="742950" indent="-28575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2pPr>
            <a:lvl3pPr marL="11430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3pPr>
            <a:lvl4pPr marL="16002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4pPr>
            <a:lvl5pPr marL="20574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5pPr>
            <a:lvl6pPr marL="25146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6pPr>
            <a:lvl7pPr marL="29718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7pPr>
            <a:lvl8pPr marL="34290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8pPr>
            <a:lvl9pPr marL="38862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9pPr>
          </a:lstStyle>
          <a:p>
            <a:pPr algn="r" eaLnBrk="1" hangingPunct="1"/>
            <a:r>
              <a:rPr lang="en-US" altLang="en-US" sz="1266">
                <a:solidFill>
                  <a:schemeClr val="tx1"/>
                </a:solidFill>
                <a:cs typeface="Gill Sans" panose="020B0502020104020203" pitchFamily="34" charset="-79"/>
              </a:rPr>
              <a:t>32</a:t>
            </a:r>
          </a:p>
        </p:txBody>
      </p:sp>
      <p:sp>
        <p:nvSpPr>
          <p:cNvPr id="2" name="Footer Placeholder 1">
            <a:extLst>
              <a:ext uri="{FF2B5EF4-FFF2-40B4-BE49-F238E27FC236}">
                <a16:creationId xmlns:a16="http://schemas.microsoft.com/office/drawing/2014/main" id="{205AFF16-0A5F-924D-BB2E-76F9EBD7BB65}"/>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10:52 PM" descr="Audio Recording Oct 11, 2020 at 5:10:52 PM">
            <a:hlinkClick r:id="" action="ppaction://media"/>
            <a:extLst>
              <a:ext uri="{FF2B5EF4-FFF2-40B4-BE49-F238E27FC236}">
                <a16:creationId xmlns:a16="http://schemas.microsoft.com/office/drawing/2014/main" id="{870CA6F2-2325-9D42-B286-D65A9D623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204392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B5E9C6-C176-AC4D-A31E-E4EBC73EC712}"/>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38</a:t>
            </a:fld>
            <a:endParaRPr lang="en-US" altLang="en-US" sz="1125">
              <a:solidFill>
                <a:schemeClr val="tx1"/>
              </a:solidFill>
            </a:endParaRPr>
          </a:p>
        </p:txBody>
      </p:sp>
      <p:sp>
        <p:nvSpPr>
          <p:cNvPr id="51201" name="Rectangle 1">
            <a:extLst>
              <a:ext uri="{FF2B5EF4-FFF2-40B4-BE49-F238E27FC236}">
                <a16:creationId xmlns:a16="http://schemas.microsoft.com/office/drawing/2014/main" id="{1CD80CBE-35DF-1149-AB91-C88F40B60DAB}"/>
              </a:ext>
            </a:extLst>
          </p:cNvPr>
          <p:cNvSpPr>
            <a:spLocks noGrp="1" noChangeArrowheads="1"/>
          </p:cNvSpPr>
          <p:nvPr>
            <p:ph type="title"/>
          </p:nvPr>
        </p:nvSpPr>
        <p:spPr>
          <a:xfrm>
            <a:off x="888504" y="4312341"/>
            <a:ext cx="7366992" cy="1661993"/>
          </a:xfrm>
        </p:spPr>
        <p:txBody>
          <a:bodyPr/>
          <a:lstStyle/>
          <a:p>
            <a:pPr eaLnBrk="1" hangingPunct="1">
              <a:defRPr/>
            </a:pPr>
            <a:r>
              <a:rPr lang="en-US" altLang="x-none" dirty="0">
                <a:sym typeface="Gill Sans" charset="0"/>
              </a:rPr>
              <a:t>Example, WAAD FOR MUTTS</a:t>
            </a:r>
          </a:p>
        </p:txBody>
      </p:sp>
      <p:pic>
        <p:nvPicPr>
          <p:cNvPr id="239619" name="Picture 2">
            <a:extLst>
              <a:ext uri="{FF2B5EF4-FFF2-40B4-BE49-F238E27FC236}">
                <a16:creationId xmlns:a16="http://schemas.microsoft.com/office/drawing/2014/main" id="{75C7B086-FC6E-3B47-A5E0-23A2C1A47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75"/>
            <a:ext cx="9144000" cy="372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Footer Placeholder 1">
            <a:extLst>
              <a:ext uri="{FF2B5EF4-FFF2-40B4-BE49-F238E27FC236}">
                <a16:creationId xmlns:a16="http://schemas.microsoft.com/office/drawing/2014/main" id="{7C0246AC-7931-F74C-9000-3B2FBF1892B5}"/>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12:01 PM" descr="Audio Recording Oct 11, 2020 at 5:12:01 PM">
            <a:hlinkClick r:id="" action="ppaction://media"/>
            <a:extLst>
              <a:ext uri="{FF2B5EF4-FFF2-40B4-BE49-F238E27FC236}">
                <a16:creationId xmlns:a16="http://schemas.microsoft.com/office/drawing/2014/main" id="{54CCDD08-3BB0-5844-9C5D-5B4806B68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947789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C705494-7D9C-1348-8B5D-5338BCC6582A}"/>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39</a:t>
            </a:fld>
            <a:endParaRPr lang="en-US" altLang="en-US" sz="1125"/>
          </a:p>
        </p:txBody>
      </p:sp>
      <p:sp>
        <p:nvSpPr>
          <p:cNvPr id="50178" name="Rectangle 2">
            <a:extLst>
              <a:ext uri="{FF2B5EF4-FFF2-40B4-BE49-F238E27FC236}">
                <a16:creationId xmlns:a16="http://schemas.microsoft.com/office/drawing/2014/main" id="{88813597-95FD-FF41-8C63-50F1B0CBD2B9}"/>
              </a:ext>
            </a:extLst>
          </p:cNvPr>
          <p:cNvSpPr>
            <a:spLocks noGrp="1" noChangeArrowheads="1"/>
          </p:cNvSpPr>
          <p:nvPr>
            <p:ph type="body" idx="1"/>
          </p:nvPr>
        </p:nvSpPr>
        <p:spPr>
          <a:xfrm>
            <a:off x="0" y="267891"/>
            <a:ext cx="9144000" cy="1354217"/>
          </a:xfrm>
        </p:spPr>
        <p:txBody>
          <a:bodyPr/>
          <a:lstStyle/>
          <a:p>
            <a:pPr eaLnBrk="1" hangingPunct="1">
              <a:defRPr/>
            </a:pPr>
            <a:r>
              <a:rPr lang="en-US" altLang="x-none" sz="4400" dirty="0">
                <a:sym typeface="Gill Sans" charset="0"/>
              </a:rPr>
              <a:t>Building WAAD with software tool on large touchscreen</a:t>
            </a:r>
          </a:p>
        </p:txBody>
      </p:sp>
      <p:pic>
        <p:nvPicPr>
          <p:cNvPr id="240643" name="Picture 3">
            <a:extLst>
              <a:ext uri="{FF2B5EF4-FFF2-40B4-BE49-F238E27FC236}">
                <a16:creationId xmlns:a16="http://schemas.microsoft.com/office/drawing/2014/main" id="{D858198B-FDC6-B94E-9A24-8B6B5191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677" y="1820542"/>
            <a:ext cx="6635099" cy="441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40644" name="Text Box 4">
            <a:extLst>
              <a:ext uri="{FF2B5EF4-FFF2-40B4-BE49-F238E27FC236}">
                <a16:creationId xmlns:a16="http://schemas.microsoft.com/office/drawing/2014/main" id="{1936745D-430A-4646-AAC5-41679F21A97A}"/>
              </a:ext>
            </a:extLst>
          </p:cNvPr>
          <p:cNvSpPr txBox="1">
            <a:spLocks noChangeArrowheads="1"/>
          </p:cNvSpPr>
          <p:nvPr/>
        </p:nvSpPr>
        <p:spPr bwMode="auto">
          <a:xfrm>
            <a:off x="4464844" y="6554391"/>
            <a:ext cx="205383"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lstStyle>
            <a:lvl1pPr>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1pPr>
            <a:lvl2pPr marL="742950" indent="-28575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2pPr>
            <a:lvl3pPr marL="11430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3pPr>
            <a:lvl4pPr marL="16002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4pPr>
            <a:lvl5pPr marL="2057400" indent="-228600">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5pPr>
            <a:lvl6pPr marL="25146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6pPr>
            <a:lvl7pPr marL="29718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7pPr>
            <a:lvl8pPr marL="34290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8pPr>
            <a:lvl9pPr marL="3886200" indent="-228600" eaLnBrk="0" fontAlgn="base" hangingPunct="0">
              <a:spcBef>
                <a:spcPct val="0"/>
              </a:spcBef>
              <a:spcAft>
                <a:spcPct val="0"/>
              </a:spcAft>
              <a:defRPr sz="3800">
                <a:solidFill>
                  <a:srgbClr val="000000"/>
                </a:solidFill>
                <a:latin typeface="Gill Sans" panose="020B0502020104020203" pitchFamily="34" charset="-79"/>
                <a:ea typeface="PingFang SC Regular" panose="020B0400000000000000" pitchFamily="34" charset="-122"/>
                <a:sym typeface="Gill Sans" panose="020B0502020104020203" pitchFamily="34" charset="-79"/>
              </a:defRPr>
            </a:lvl9pPr>
          </a:lstStyle>
          <a:p>
            <a:pPr algn="r" eaLnBrk="1" hangingPunct="1"/>
            <a:fld id="{23C0883E-3090-F24D-B821-1D6DFB8E1444}" type="slidenum">
              <a:rPr lang="en-US" altLang="en-US" sz="1266">
                <a:solidFill>
                  <a:schemeClr val="tx1"/>
                </a:solidFill>
                <a:cs typeface="Gill Sans" panose="020B0502020104020203" pitchFamily="34" charset="-79"/>
              </a:rPr>
              <a:pPr algn="r" eaLnBrk="1" hangingPunct="1"/>
              <a:t>39</a:t>
            </a:fld>
            <a:endParaRPr lang="en-US" altLang="en-US" sz="1266">
              <a:solidFill>
                <a:schemeClr val="tx1"/>
              </a:solidFill>
              <a:cs typeface="Gill Sans" panose="020B0502020104020203" pitchFamily="34" charset="-79"/>
            </a:endParaRPr>
          </a:p>
        </p:txBody>
      </p:sp>
      <p:sp>
        <p:nvSpPr>
          <p:cNvPr id="2" name="Footer Placeholder 1">
            <a:extLst>
              <a:ext uri="{FF2B5EF4-FFF2-40B4-BE49-F238E27FC236}">
                <a16:creationId xmlns:a16="http://schemas.microsoft.com/office/drawing/2014/main" id="{F718B691-8C55-9945-BB89-D286D917DB13}"/>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12:46 PM" descr="Audio Recording Oct 11, 2020 at 5:12:46 PM">
            <a:hlinkClick r:id="" action="ppaction://media"/>
            <a:extLst>
              <a:ext uri="{FF2B5EF4-FFF2-40B4-BE49-F238E27FC236}">
                <a16:creationId xmlns:a16="http://schemas.microsoft.com/office/drawing/2014/main" id="{120F8D15-7BD6-1E4B-A799-900DDD955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613550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5FFA14-3206-464A-90C3-29E7A1A39FF3}"/>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4</a:t>
            </a:fld>
            <a:endParaRPr lang="en-US" altLang="en-US" sz="1125">
              <a:solidFill>
                <a:schemeClr val="tx1"/>
              </a:solidFill>
            </a:endParaRPr>
          </a:p>
        </p:txBody>
      </p:sp>
      <p:sp>
        <p:nvSpPr>
          <p:cNvPr id="18433" name="Rectangle 1">
            <a:extLst>
              <a:ext uri="{FF2B5EF4-FFF2-40B4-BE49-F238E27FC236}">
                <a16:creationId xmlns:a16="http://schemas.microsoft.com/office/drawing/2014/main" id="{74FD21F1-3E54-C84A-B3FC-09D20B005517}"/>
              </a:ext>
            </a:extLst>
          </p:cNvPr>
          <p:cNvSpPr>
            <a:spLocks noGrp="1" noChangeArrowheads="1"/>
          </p:cNvSpPr>
          <p:nvPr>
            <p:ph type="title"/>
          </p:nvPr>
        </p:nvSpPr>
        <p:spPr>
          <a:xfrm>
            <a:off x="580430" y="261349"/>
            <a:ext cx="7983140" cy="1477328"/>
          </a:xfrm>
        </p:spPr>
        <p:txBody>
          <a:bodyPr/>
          <a:lstStyle/>
          <a:p>
            <a:pPr eaLnBrk="1" hangingPunct="1">
              <a:defRPr/>
            </a:pPr>
            <a:r>
              <a:rPr lang="en-US" altLang="x-none" sz="4800" dirty="0">
                <a:sym typeface="Gill Sans" charset="0"/>
              </a:rPr>
              <a:t>Usage research analysis components </a:t>
            </a:r>
          </a:p>
        </p:txBody>
      </p:sp>
      <p:sp>
        <p:nvSpPr>
          <p:cNvPr id="18434" name="Rectangle 2">
            <a:extLst>
              <a:ext uri="{FF2B5EF4-FFF2-40B4-BE49-F238E27FC236}">
                <a16:creationId xmlns:a16="http://schemas.microsoft.com/office/drawing/2014/main" id="{23F7427F-9EAB-CA46-9597-CA39E1446C46}"/>
              </a:ext>
            </a:extLst>
          </p:cNvPr>
          <p:cNvSpPr>
            <a:spLocks noGrp="1" noChangeArrowheads="1"/>
          </p:cNvSpPr>
          <p:nvPr>
            <p:ph type="body" idx="1"/>
          </p:nvPr>
        </p:nvSpPr>
        <p:spPr>
          <a:xfrm>
            <a:off x="532891" y="1877282"/>
            <a:ext cx="7983141" cy="4561890"/>
          </a:xfrm>
        </p:spPr>
        <p:txBody>
          <a:bodyPr/>
          <a:lstStyle/>
          <a:p>
            <a:pPr marL="178587">
              <a:defRPr/>
            </a:pPr>
            <a:r>
              <a:rPr lang="en-US" altLang="x-none" dirty="0">
                <a:sym typeface="Gill Sans" charset="0"/>
              </a:rPr>
              <a:t>To illuminate the work practice in a coherent way:</a:t>
            </a:r>
            <a:br>
              <a:rPr lang="en-US" altLang="x-none" dirty="0">
                <a:sym typeface="Gill Sans" charset="0"/>
              </a:rPr>
            </a:br>
            <a:endParaRPr lang="en-US" altLang="x-none" sz="844" dirty="0">
              <a:sym typeface="Gill Sans" charset="0"/>
            </a:endParaRPr>
          </a:p>
          <a:p>
            <a:pPr marL="700956" indent="-522368">
              <a:buSzPct val="100000"/>
              <a:buFont typeface="+mj-lt"/>
              <a:buAutoNum type="arabicPeriod"/>
              <a:defRPr/>
            </a:pPr>
            <a:r>
              <a:rPr lang="en-US" altLang="x-none" dirty="0">
                <a:sym typeface="Gill Sans" charset="0"/>
              </a:rPr>
              <a:t>Continue to develop early modeling</a:t>
            </a:r>
          </a:p>
          <a:p>
            <a:pPr marL="700956" indent="-522368">
              <a:buSzPct val="100000"/>
              <a:buFont typeface="+mj-lt"/>
              <a:buAutoNum type="arabicPeriod"/>
              <a:defRPr/>
            </a:pPr>
            <a:r>
              <a:rPr lang="en-US" altLang="x-none" dirty="0">
                <a:sym typeface="Gill Sans" charset="0"/>
              </a:rPr>
              <a:t>Write initial user stories </a:t>
            </a:r>
          </a:p>
          <a:p>
            <a:pPr marL="700956" indent="-522368">
              <a:buSzPct val="100000"/>
              <a:buFont typeface="+mj-lt"/>
              <a:buAutoNum type="arabicPeriod"/>
              <a:defRPr/>
            </a:pPr>
            <a:r>
              <a:rPr lang="en-US" altLang="x-none" dirty="0">
                <a:sym typeface="Gill Sans" charset="0"/>
              </a:rPr>
              <a:t>Distill remaining raw data – synthesize work activity notes </a:t>
            </a:r>
          </a:p>
          <a:p>
            <a:pPr marL="700956" indent="-522368">
              <a:buSzPct val="100000"/>
              <a:buFont typeface="+mj-lt"/>
              <a:buAutoNum type="arabicPeriod"/>
              <a:defRPr/>
            </a:pPr>
            <a:r>
              <a:rPr lang="en-US" altLang="x-none" dirty="0">
                <a:sym typeface="Gill Sans" charset="0"/>
              </a:rPr>
              <a:t>Organize the data – build work activity notes into a work activity affinity diagram (WAAD)</a:t>
            </a:r>
          </a:p>
        </p:txBody>
      </p:sp>
      <p:sp>
        <p:nvSpPr>
          <p:cNvPr id="2" name="Footer Placeholder 1">
            <a:extLst>
              <a:ext uri="{FF2B5EF4-FFF2-40B4-BE49-F238E27FC236}">
                <a16:creationId xmlns:a16="http://schemas.microsoft.com/office/drawing/2014/main" id="{A6A401C2-00DF-354A-87AB-C8D06EA59EB4}"/>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3:29:45 PM" descr="Audio Recording Oct 11, 2020 at 3:29:45 PM">
            <a:hlinkClick r:id="" action="ppaction://media"/>
            <a:extLst>
              <a:ext uri="{FF2B5EF4-FFF2-40B4-BE49-F238E27FC236}">
                <a16:creationId xmlns:a16="http://schemas.microsoft.com/office/drawing/2014/main" id="{C52CE0C6-2050-AF45-8C2D-57DE44E3E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6160369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B08714-4142-094D-85BA-72F825624E19}"/>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40</a:t>
            </a:fld>
            <a:endParaRPr lang="en-US" altLang="en-US" sz="1125">
              <a:solidFill>
                <a:schemeClr val="tx1"/>
              </a:solidFill>
            </a:endParaRPr>
          </a:p>
        </p:txBody>
      </p:sp>
      <p:sp>
        <p:nvSpPr>
          <p:cNvPr id="48129" name="Rectangle 1">
            <a:extLst>
              <a:ext uri="{FF2B5EF4-FFF2-40B4-BE49-F238E27FC236}">
                <a16:creationId xmlns:a16="http://schemas.microsoft.com/office/drawing/2014/main" id="{2A1E1C50-FE58-EA4A-AA7C-7DBD792D4E8D}"/>
              </a:ext>
            </a:extLst>
          </p:cNvPr>
          <p:cNvSpPr>
            <a:spLocks noGrp="1" noChangeArrowheads="1"/>
          </p:cNvSpPr>
          <p:nvPr>
            <p:ph type="title"/>
          </p:nvPr>
        </p:nvSpPr>
        <p:spPr>
          <a:xfrm>
            <a:off x="1538096" y="466166"/>
            <a:ext cx="6920103" cy="1671955"/>
          </a:xfrm>
        </p:spPr>
        <p:txBody>
          <a:bodyPr/>
          <a:lstStyle/>
          <a:p>
            <a:pPr eaLnBrk="1" hangingPunct="1">
              <a:defRPr/>
            </a:pPr>
            <a:r>
              <a:rPr lang="en-US" altLang="x-none" dirty="0">
                <a:sym typeface="Gill Sans" charset="0"/>
              </a:rPr>
              <a:t>Walkthrough of WAAD</a:t>
            </a:r>
          </a:p>
        </p:txBody>
      </p:sp>
      <p:sp>
        <p:nvSpPr>
          <p:cNvPr id="48130" name="Rectangle 2">
            <a:extLst>
              <a:ext uri="{FF2B5EF4-FFF2-40B4-BE49-F238E27FC236}">
                <a16:creationId xmlns:a16="http://schemas.microsoft.com/office/drawing/2014/main" id="{B090FD51-ADF1-A142-A4D7-6A4DC6E365C3}"/>
              </a:ext>
            </a:extLst>
          </p:cNvPr>
          <p:cNvSpPr>
            <a:spLocks noGrp="1" noChangeArrowheads="1"/>
          </p:cNvSpPr>
          <p:nvPr>
            <p:ph type="body" idx="1"/>
          </p:nvPr>
        </p:nvSpPr>
        <p:spPr>
          <a:xfrm>
            <a:off x="532891" y="1981200"/>
            <a:ext cx="5476131" cy="3447098"/>
          </a:xfrm>
        </p:spPr>
        <p:txBody>
          <a:bodyPr/>
          <a:lstStyle/>
          <a:p>
            <a:pPr marL="491115">
              <a:buFont typeface="Gill Sans" charset="0"/>
              <a:buChar char="•"/>
              <a:defRPr/>
            </a:pPr>
            <a:r>
              <a:rPr lang="en-US" altLang="x-none" dirty="0">
                <a:sym typeface="Gill Sans" charset="0"/>
              </a:rPr>
              <a:t>Consolidation and communication</a:t>
            </a:r>
          </a:p>
          <a:p>
            <a:pPr marL="491115">
              <a:buFont typeface="Gill Sans" charset="0"/>
              <a:buChar char="•"/>
              <a:defRPr/>
            </a:pPr>
            <a:r>
              <a:rPr lang="en-US" altLang="x-none" dirty="0">
                <a:sym typeface="Gill Sans" charset="0"/>
              </a:rPr>
              <a:t>Share understanding of user work activities, issues with all stakeholders </a:t>
            </a:r>
          </a:p>
          <a:p>
            <a:pPr marL="491115">
              <a:buFont typeface="Gill Sans" charset="0"/>
              <a:buChar char="•"/>
              <a:defRPr/>
            </a:pPr>
            <a:r>
              <a:rPr lang="en-US" altLang="x-none" dirty="0">
                <a:sym typeface="Gill Sans" charset="0"/>
              </a:rPr>
              <a:t>Explain your process in a nutshell </a:t>
            </a:r>
          </a:p>
        </p:txBody>
      </p:sp>
      <p:sp>
        <p:nvSpPr>
          <p:cNvPr id="2" name="Footer Placeholder 1">
            <a:extLst>
              <a:ext uri="{FF2B5EF4-FFF2-40B4-BE49-F238E27FC236}">
                <a16:creationId xmlns:a16="http://schemas.microsoft.com/office/drawing/2014/main" id="{0B57F704-925A-EB42-B3FC-9969C2295594}"/>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13:50 PM" descr="Audio Recording Oct 11, 2020 at 5:13:50 PM">
            <a:hlinkClick r:id="" action="ppaction://media"/>
            <a:extLst>
              <a:ext uri="{FF2B5EF4-FFF2-40B4-BE49-F238E27FC236}">
                <a16:creationId xmlns:a16="http://schemas.microsoft.com/office/drawing/2014/main" id="{D8501496-BF57-2A4E-88F0-8ECAB59CFE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0024875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682F29-0534-124F-A68B-2BED30D2CD07}"/>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41</a:t>
            </a:fld>
            <a:endParaRPr lang="en-US" altLang="en-US" sz="1125">
              <a:solidFill>
                <a:schemeClr val="tx1"/>
              </a:solidFill>
            </a:endParaRPr>
          </a:p>
        </p:txBody>
      </p:sp>
      <p:sp>
        <p:nvSpPr>
          <p:cNvPr id="49153" name="Rectangle 1">
            <a:extLst>
              <a:ext uri="{FF2B5EF4-FFF2-40B4-BE49-F238E27FC236}">
                <a16:creationId xmlns:a16="http://schemas.microsoft.com/office/drawing/2014/main" id="{E6EB2BB0-1D09-9942-91A1-561CF49938FF}"/>
              </a:ext>
            </a:extLst>
          </p:cNvPr>
          <p:cNvSpPr>
            <a:spLocks noGrp="1" noChangeArrowheads="1"/>
          </p:cNvSpPr>
          <p:nvPr>
            <p:ph type="title"/>
          </p:nvPr>
        </p:nvSpPr>
        <p:spPr>
          <a:xfrm>
            <a:off x="888504" y="457200"/>
            <a:ext cx="7366992" cy="830997"/>
          </a:xfrm>
        </p:spPr>
        <p:txBody>
          <a:bodyPr/>
          <a:lstStyle/>
          <a:p>
            <a:pPr eaLnBrk="1" hangingPunct="1">
              <a:defRPr/>
            </a:pPr>
            <a:r>
              <a:rPr lang="en-US" altLang="x-none" dirty="0">
                <a:sym typeface="Gill Sans" charset="0"/>
              </a:rPr>
              <a:t>Walkthrough of WAAD</a:t>
            </a:r>
          </a:p>
        </p:txBody>
      </p:sp>
      <p:sp>
        <p:nvSpPr>
          <p:cNvPr id="49154" name="Rectangle 2">
            <a:extLst>
              <a:ext uri="{FF2B5EF4-FFF2-40B4-BE49-F238E27FC236}">
                <a16:creationId xmlns:a16="http://schemas.microsoft.com/office/drawing/2014/main" id="{4B807B66-697F-B54D-8A09-CAE25B832CFF}"/>
              </a:ext>
            </a:extLst>
          </p:cNvPr>
          <p:cNvSpPr>
            <a:spLocks noGrp="1" noChangeArrowheads="1"/>
          </p:cNvSpPr>
          <p:nvPr>
            <p:ph type="body" idx="1"/>
          </p:nvPr>
        </p:nvSpPr>
        <p:spPr>
          <a:xfrm>
            <a:off x="566228" y="2133600"/>
            <a:ext cx="8027789" cy="3115725"/>
          </a:xfrm>
        </p:spPr>
        <p:txBody>
          <a:bodyPr/>
          <a:lstStyle/>
          <a:p>
            <a:pPr marL="491115">
              <a:buFont typeface="Gill Sans" charset="0"/>
              <a:buChar char="•"/>
              <a:defRPr/>
            </a:pPr>
            <a:r>
              <a:rPr lang="en-US" altLang="x-none" sz="2531" dirty="0">
                <a:sym typeface="Gill Sans" charset="0"/>
              </a:rPr>
              <a:t>Show it to your client, customer, and/or users</a:t>
            </a:r>
          </a:p>
          <a:p>
            <a:pPr marL="491115">
              <a:buFont typeface="Gill Sans" charset="0"/>
              <a:buChar char="•"/>
              <a:defRPr/>
            </a:pPr>
            <a:r>
              <a:rPr lang="en-US" altLang="x-none" sz="2531" dirty="0">
                <a:sym typeface="Gill Sans" charset="0"/>
              </a:rPr>
              <a:t>Get feedback to:</a:t>
            </a:r>
          </a:p>
          <a:p>
            <a:pPr marL="732208" lvl="1">
              <a:buFont typeface="Gill Sans" charset="0"/>
              <a:buChar char="•"/>
              <a:defRPr/>
            </a:pPr>
            <a:r>
              <a:rPr lang="en-US" altLang="x-none" sz="2531" dirty="0">
                <a:sym typeface="Gill Sans" charset="0"/>
              </a:rPr>
              <a:t>Fill in gaps</a:t>
            </a:r>
          </a:p>
          <a:p>
            <a:pPr marL="732208" lvl="1">
              <a:buFont typeface="Gill Sans" charset="0"/>
              <a:buChar char="•"/>
              <a:defRPr/>
            </a:pPr>
            <a:r>
              <a:rPr lang="en-US" altLang="x-none" sz="2531" dirty="0">
                <a:sym typeface="Gill Sans" charset="0"/>
              </a:rPr>
              <a:t>Resolve misunderstandings</a:t>
            </a:r>
          </a:p>
          <a:p>
            <a:pPr marL="732208" lvl="1">
              <a:buFont typeface="Gill Sans" charset="0"/>
              <a:buChar char="•"/>
              <a:defRPr/>
            </a:pPr>
            <a:r>
              <a:rPr lang="en-US" altLang="x-none" sz="2531" dirty="0">
                <a:sym typeface="Gill Sans" charset="0"/>
              </a:rPr>
              <a:t>Provide missing insights</a:t>
            </a:r>
          </a:p>
          <a:p>
            <a:pPr marL="491115">
              <a:buFont typeface="Gill Sans" charset="0"/>
              <a:buChar char="•"/>
              <a:defRPr/>
            </a:pPr>
            <a:r>
              <a:rPr lang="en-US" altLang="x-none" sz="2531" dirty="0">
                <a:sym typeface="Gill Sans" charset="0"/>
              </a:rPr>
              <a:t>Goals</a:t>
            </a:r>
          </a:p>
          <a:p>
            <a:pPr marL="732208" lvl="1">
              <a:buFont typeface="Gill Sans" charset="0"/>
              <a:buChar char="•"/>
              <a:defRPr/>
            </a:pPr>
            <a:r>
              <a:rPr lang="en-US" altLang="x-none" sz="2531" dirty="0">
                <a:sym typeface="Gill Sans" charset="0"/>
              </a:rPr>
              <a:t>Garner more input, refine</a:t>
            </a:r>
          </a:p>
          <a:p>
            <a:pPr marL="732208" lvl="1">
              <a:buFont typeface="Gill Sans" charset="0"/>
              <a:buChar char="•"/>
              <a:defRPr/>
            </a:pPr>
            <a:r>
              <a:rPr lang="en-US" altLang="x-none" sz="2531" dirty="0">
                <a:sym typeface="Gill Sans" charset="0"/>
              </a:rPr>
              <a:t>Achieve shared understanding of user work issues </a:t>
            </a:r>
          </a:p>
        </p:txBody>
      </p:sp>
      <p:sp>
        <p:nvSpPr>
          <p:cNvPr id="2" name="Footer Placeholder 1">
            <a:extLst>
              <a:ext uri="{FF2B5EF4-FFF2-40B4-BE49-F238E27FC236}">
                <a16:creationId xmlns:a16="http://schemas.microsoft.com/office/drawing/2014/main" id="{9BD1E343-C468-6B4B-8121-F30CB6B6536F}"/>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15:27 PM" descr="Audio Recording Oct 11, 2020 at 5:15:27 PM">
            <a:hlinkClick r:id="" action="ppaction://media"/>
            <a:extLst>
              <a:ext uri="{FF2B5EF4-FFF2-40B4-BE49-F238E27FC236}">
                <a16:creationId xmlns:a16="http://schemas.microsoft.com/office/drawing/2014/main" id="{E8876DD4-3E5F-6D4E-B579-CC952E95C3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48777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E7977B-1664-5844-87DD-CEB400F06227}"/>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42</a:t>
            </a:fld>
            <a:endParaRPr lang="en-US" altLang="en-US" sz="1125">
              <a:solidFill>
                <a:schemeClr val="tx1"/>
              </a:solidFill>
            </a:endParaRPr>
          </a:p>
        </p:txBody>
      </p:sp>
      <p:sp>
        <p:nvSpPr>
          <p:cNvPr id="52225" name="Rectangle 1">
            <a:extLst>
              <a:ext uri="{FF2B5EF4-FFF2-40B4-BE49-F238E27FC236}">
                <a16:creationId xmlns:a16="http://schemas.microsoft.com/office/drawing/2014/main" id="{3E468C1C-212E-A24E-94B6-77E60D3F16F3}"/>
              </a:ext>
            </a:extLst>
          </p:cNvPr>
          <p:cNvSpPr>
            <a:spLocks noGrp="1" noChangeArrowheads="1"/>
          </p:cNvSpPr>
          <p:nvPr>
            <p:ph type="title"/>
          </p:nvPr>
        </p:nvSpPr>
        <p:spPr>
          <a:xfrm>
            <a:off x="609600" y="466166"/>
            <a:ext cx="7772399" cy="677108"/>
          </a:xfrm>
        </p:spPr>
        <p:txBody>
          <a:bodyPr/>
          <a:lstStyle/>
          <a:p>
            <a:pPr eaLnBrk="1" hangingPunct="1">
              <a:defRPr/>
            </a:pPr>
            <a:r>
              <a:rPr lang="en-US" altLang="x-none" sz="4400" dirty="0">
                <a:sym typeface="Gill Sans" charset="0"/>
              </a:rPr>
              <a:t>Rapid usage research analysis </a:t>
            </a:r>
          </a:p>
        </p:txBody>
      </p:sp>
      <p:sp>
        <p:nvSpPr>
          <p:cNvPr id="52226" name="Rectangle 2">
            <a:extLst>
              <a:ext uri="{FF2B5EF4-FFF2-40B4-BE49-F238E27FC236}">
                <a16:creationId xmlns:a16="http://schemas.microsoft.com/office/drawing/2014/main" id="{70052DB7-27B3-B24C-B3D1-EB542DF11E97}"/>
              </a:ext>
            </a:extLst>
          </p:cNvPr>
          <p:cNvSpPr>
            <a:spLocks noGrp="1" noChangeArrowheads="1"/>
          </p:cNvSpPr>
          <p:nvPr>
            <p:ph type="body" idx="1"/>
          </p:nvPr>
        </p:nvSpPr>
        <p:spPr>
          <a:xfrm>
            <a:off x="892969" y="2116336"/>
            <a:ext cx="7366992" cy="2336794"/>
          </a:xfrm>
        </p:spPr>
        <p:txBody>
          <a:bodyPr/>
          <a:lstStyle/>
          <a:p>
            <a:pPr marL="491115">
              <a:buFont typeface="Gill Sans" charset="0"/>
              <a:buChar char="•"/>
              <a:defRPr/>
            </a:pPr>
            <a:r>
              <a:rPr lang="en-US" altLang="x-none" sz="2531" dirty="0">
                <a:sym typeface="Gill Sans" charset="0"/>
              </a:rPr>
              <a:t>Extremely limited time: Get only the most important work activity notes </a:t>
            </a:r>
          </a:p>
          <a:p>
            <a:pPr marL="491115">
              <a:buFont typeface="Gill Sans" charset="0"/>
              <a:buChar char="•"/>
              <a:defRPr/>
            </a:pPr>
            <a:r>
              <a:rPr lang="en-US" altLang="x-none" sz="2531" dirty="0">
                <a:sym typeface="Gill Sans" charset="0"/>
              </a:rPr>
              <a:t>Include only the most important points in your WAAD </a:t>
            </a:r>
          </a:p>
          <a:p>
            <a:pPr marL="732208" lvl="1">
              <a:buFont typeface="Gill Sans" charset="0"/>
              <a:buChar char="•"/>
              <a:defRPr/>
            </a:pPr>
            <a:r>
              <a:rPr lang="en-US" altLang="x-none" sz="2531" dirty="0">
                <a:sym typeface="Gill Sans" charset="0"/>
              </a:rPr>
              <a:t>Not deep structure in WAAD </a:t>
            </a:r>
          </a:p>
          <a:p>
            <a:pPr marL="732208" lvl="1">
              <a:buFont typeface="Gill Sans" charset="0"/>
              <a:buChar char="•"/>
              <a:defRPr/>
            </a:pPr>
            <a:r>
              <a:rPr lang="en-US" altLang="x-none" sz="2531" dirty="0">
                <a:sym typeface="Gill Sans" charset="0"/>
              </a:rPr>
              <a:t>The WAAD can be just lists under each category </a:t>
            </a:r>
          </a:p>
        </p:txBody>
      </p:sp>
      <p:sp>
        <p:nvSpPr>
          <p:cNvPr id="2" name="Footer Placeholder 1">
            <a:extLst>
              <a:ext uri="{FF2B5EF4-FFF2-40B4-BE49-F238E27FC236}">
                <a16:creationId xmlns:a16="http://schemas.microsoft.com/office/drawing/2014/main" id="{A504206D-7E40-454F-99AD-F8E7E96DAB59}"/>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3" name="Audio Recording Oct 11, 2020 at 5:16:56 PM" descr="Audio Recording Oct 11, 2020 at 5:16:56 PM">
            <a:hlinkClick r:id="" action="ppaction://media"/>
            <a:extLst>
              <a:ext uri="{FF2B5EF4-FFF2-40B4-BE49-F238E27FC236}">
                <a16:creationId xmlns:a16="http://schemas.microsoft.com/office/drawing/2014/main" id="{07E40CEB-D229-A14D-A777-873F06F480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208588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1E6C55-895F-D740-AC74-20E12DF9D6BC}"/>
              </a:ext>
            </a:extLst>
          </p:cNvPr>
          <p:cNvSpPr>
            <a:spLocks noGrp="1"/>
          </p:cNvSpPr>
          <p:nvPr>
            <p:ph type="body" idx="1"/>
          </p:nvPr>
        </p:nvSpPr>
        <p:spPr>
          <a:xfrm>
            <a:off x="497078" y="261349"/>
            <a:ext cx="7788275" cy="5539978"/>
          </a:xfrm>
        </p:spPr>
        <p:txBody>
          <a:bodyPr/>
          <a:lstStyle/>
          <a:p>
            <a:r>
              <a:rPr lang="en-US" sz="2000" dirty="0"/>
              <a:t>This assignment is meant to illustrate the gap between requirements analysis and design. </a:t>
            </a:r>
          </a:p>
          <a:p>
            <a:r>
              <a:rPr lang="en-US" sz="2000" dirty="0"/>
              <a:t>You've been asked to redesign your cell phone.</a:t>
            </a:r>
          </a:p>
          <a:p>
            <a:r>
              <a:rPr lang="en-US" sz="2000" dirty="0"/>
              <a:t>Make a Work Activity Affinity Diagram of the device.</a:t>
            </a:r>
          </a:p>
          <a:p>
            <a:r>
              <a:rPr lang="en-US" sz="2000" dirty="0"/>
              <a:t> If you do not have a cell phone, contact me at </a:t>
            </a:r>
            <a:r>
              <a:rPr lang="en-US" sz="2000" dirty="0" err="1"/>
              <a:t>kdsecor@gmail.com</a:t>
            </a:r>
            <a:r>
              <a:rPr lang="en-US" sz="2000" dirty="0"/>
              <a:t> for another option. </a:t>
            </a:r>
          </a:p>
          <a:p>
            <a:r>
              <a:rPr lang="en-US" sz="2000" dirty="0"/>
              <a:t>You may use </a:t>
            </a:r>
            <a:r>
              <a:rPr lang="en-US" sz="2000" u="sng" dirty="0">
                <a:hlinkClick r:id="rId4"/>
              </a:rPr>
              <a:t>https://docs.google.com/drawings/ (Links to an external site.)</a:t>
            </a:r>
            <a:r>
              <a:rPr lang="en-US" sz="2000" dirty="0"/>
              <a:t> , </a:t>
            </a:r>
            <a:r>
              <a:rPr lang="en-US" sz="2000" u="sng" dirty="0">
                <a:hlinkClick r:id="rId5"/>
              </a:rPr>
              <a:t>https://trello.com/ (Links to an external site.)</a:t>
            </a:r>
            <a:r>
              <a:rPr lang="en-US" sz="2000" dirty="0"/>
              <a:t>   or any other mechanism.</a:t>
            </a:r>
          </a:p>
          <a:p>
            <a:r>
              <a:rPr lang="en-US" sz="2000" dirty="0"/>
              <a:t>To help you organize, your categories could be "Work", "Play" and "Communicate" or, if you wanted to take another angle to generate ideas, you could use more general categories like “Maintenance”, ”Product Quality”, “Equipment Maintenance”, “Manufacturing Cost”, “Production Volume”,  ”Environmental”. </a:t>
            </a:r>
          </a:p>
          <a:p>
            <a:r>
              <a:rPr lang="en-US" sz="2000" dirty="0"/>
              <a:t>Please have at least 4 categories with at least 6 ideas for each category to help with a potential redesign. </a:t>
            </a:r>
          </a:p>
          <a:p>
            <a:r>
              <a:rPr lang="en-US" sz="2000" dirty="0"/>
              <a:t>In your submission, please tell me what model phone you have.</a:t>
            </a:r>
          </a:p>
          <a:p>
            <a:endParaRPr lang="en-US" sz="2000" dirty="0"/>
          </a:p>
        </p:txBody>
      </p:sp>
      <p:sp>
        <p:nvSpPr>
          <p:cNvPr id="4" name="Footer Placeholder 3">
            <a:extLst>
              <a:ext uri="{FF2B5EF4-FFF2-40B4-BE49-F238E27FC236}">
                <a16:creationId xmlns:a16="http://schemas.microsoft.com/office/drawing/2014/main" id="{70DDD6C5-F001-7749-A11A-D7433331E4E4}"/>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sp>
        <p:nvSpPr>
          <p:cNvPr id="5" name="Slide Number Placeholder 4">
            <a:extLst>
              <a:ext uri="{FF2B5EF4-FFF2-40B4-BE49-F238E27FC236}">
                <a16:creationId xmlns:a16="http://schemas.microsoft.com/office/drawing/2014/main" id="{E63DBCCD-5692-664C-A2B9-9C39E0BB0FF7}"/>
              </a:ext>
            </a:extLst>
          </p:cNvPr>
          <p:cNvSpPr>
            <a:spLocks noGrp="1"/>
          </p:cNvSpPr>
          <p:nvPr>
            <p:ph type="sldNum" sz="quarter" idx="7"/>
          </p:nvPr>
        </p:nvSpPr>
        <p:spPr/>
        <p:txBody>
          <a:bodyPr/>
          <a:lstStyle/>
          <a:p>
            <a:pPr marL="38100">
              <a:lnSpc>
                <a:spcPct val="100000"/>
              </a:lnSpc>
            </a:pPr>
            <a:fld id="{81D60167-4931-47E6-BA6A-407CBD079E47}" type="slidenum">
              <a:rPr lang="en-US" spc="-5" smtClean="0"/>
              <a:t>43</a:t>
            </a:fld>
            <a:endParaRPr lang="en-US" spc="-5" dirty="0"/>
          </a:p>
        </p:txBody>
      </p:sp>
      <p:pic>
        <p:nvPicPr>
          <p:cNvPr id="6" name="Audio Recording Oct 11, 2020 at 5:18:53 PM" descr="Audio Recording Oct 11, 2020 at 5:18:53 PM">
            <a:hlinkClick r:id="" action="ppaction://media"/>
            <a:extLst>
              <a:ext uri="{FF2B5EF4-FFF2-40B4-BE49-F238E27FC236}">
                <a16:creationId xmlns:a16="http://schemas.microsoft.com/office/drawing/2014/main" id="{509D1A55-21D0-D349-B03F-C8F46651F7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0485400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71A0-546E-C540-A8FB-98C99A98EEE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E412554-4992-DB48-AF87-24ABCE51B43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A14A3DD-01C2-C448-B2A8-E7AEF7EA2832}"/>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sp>
        <p:nvSpPr>
          <p:cNvPr id="5" name="Slide Number Placeholder 4">
            <a:extLst>
              <a:ext uri="{FF2B5EF4-FFF2-40B4-BE49-F238E27FC236}">
                <a16:creationId xmlns:a16="http://schemas.microsoft.com/office/drawing/2014/main" id="{A3E506DB-FCC9-104E-B0C6-2D1ECB50A6C6}"/>
              </a:ext>
            </a:extLst>
          </p:cNvPr>
          <p:cNvSpPr>
            <a:spLocks noGrp="1"/>
          </p:cNvSpPr>
          <p:nvPr>
            <p:ph type="sldNum" sz="quarter" idx="7"/>
          </p:nvPr>
        </p:nvSpPr>
        <p:spPr/>
        <p:txBody>
          <a:bodyPr/>
          <a:lstStyle/>
          <a:p>
            <a:pPr marL="38100">
              <a:lnSpc>
                <a:spcPct val="100000"/>
              </a:lnSpc>
            </a:pPr>
            <a:fld id="{81D60167-4931-47E6-BA6A-407CBD079E47}" type="slidenum">
              <a:rPr lang="en-US" spc="-5" smtClean="0"/>
              <a:t>44</a:t>
            </a:fld>
            <a:endParaRPr lang="en-US" spc="-5" dirty="0"/>
          </a:p>
        </p:txBody>
      </p:sp>
      <p:pic>
        <p:nvPicPr>
          <p:cNvPr id="6" name="Picture 5">
            <a:extLst>
              <a:ext uri="{FF2B5EF4-FFF2-40B4-BE49-F238E27FC236}">
                <a16:creationId xmlns:a16="http://schemas.microsoft.com/office/drawing/2014/main" id="{F27B7D04-2CCC-E744-84DF-2E93B3B5BB3C}"/>
              </a:ext>
            </a:extLst>
          </p:cNvPr>
          <p:cNvPicPr>
            <a:picLocks noChangeAspect="1"/>
          </p:cNvPicPr>
          <p:nvPr/>
        </p:nvPicPr>
        <p:blipFill>
          <a:blip r:embed="rId4"/>
          <a:stretch>
            <a:fillRect/>
          </a:stretch>
        </p:blipFill>
        <p:spPr>
          <a:xfrm>
            <a:off x="411574" y="183538"/>
            <a:ext cx="8320851" cy="5919602"/>
          </a:xfrm>
          <a:prstGeom prst="rect">
            <a:avLst/>
          </a:prstGeom>
        </p:spPr>
      </p:pic>
      <p:pic>
        <p:nvPicPr>
          <p:cNvPr id="7" name="Audio Recording Oct 11, 2020 at 5:21:49 PM" descr="Audio Recording Oct 11, 2020 at 5:21:49 PM">
            <a:hlinkClick r:id="" action="ppaction://media"/>
            <a:extLst>
              <a:ext uri="{FF2B5EF4-FFF2-40B4-BE49-F238E27FC236}">
                <a16:creationId xmlns:a16="http://schemas.microsoft.com/office/drawing/2014/main" id="{13337429-5BFC-5044-8D7A-8C3F71172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41770626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40ACB4-C20F-144D-97C9-C1CADDC29458}"/>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sp>
        <p:nvSpPr>
          <p:cNvPr id="5" name="Slide Number Placeholder 4">
            <a:extLst>
              <a:ext uri="{FF2B5EF4-FFF2-40B4-BE49-F238E27FC236}">
                <a16:creationId xmlns:a16="http://schemas.microsoft.com/office/drawing/2014/main" id="{4B25BE89-4363-F844-93B1-92A0004AAB6F}"/>
              </a:ext>
            </a:extLst>
          </p:cNvPr>
          <p:cNvSpPr>
            <a:spLocks noGrp="1"/>
          </p:cNvSpPr>
          <p:nvPr>
            <p:ph type="sldNum" sz="quarter" idx="7"/>
          </p:nvPr>
        </p:nvSpPr>
        <p:spPr/>
        <p:txBody>
          <a:bodyPr/>
          <a:lstStyle/>
          <a:p>
            <a:pPr marL="38100">
              <a:lnSpc>
                <a:spcPct val="100000"/>
              </a:lnSpc>
            </a:pPr>
            <a:fld id="{81D60167-4931-47E6-BA6A-407CBD079E47}" type="slidenum">
              <a:rPr lang="en-US" spc="-5" smtClean="0"/>
              <a:t>45</a:t>
            </a:fld>
            <a:endParaRPr lang="en-US" spc="-5" dirty="0"/>
          </a:p>
        </p:txBody>
      </p:sp>
      <p:pic>
        <p:nvPicPr>
          <p:cNvPr id="6" name="Picture 5">
            <a:extLst>
              <a:ext uri="{FF2B5EF4-FFF2-40B4-BE49-F238E27FC236}">
                <a16:creationId xmlns:a16="http://schemas.microsoft.com/office/drawing/2014/main" id="{69145C10-0312-4A44-8A72-2205833D31AA}"/>
              </a:ext>
            </a:extLst>
          </p:cNvPr>
          <p:cNvPicPr>
            <a:picLocks noChangeAspect="1"/>
          </p:cNvPicPr>
          <p:nvPr/>
        </p:nvPicPr>
        <p:blipFill>
          <a:blip r:embed="rId4"/>
          <a:stretch>
            <a:fillRect/>
          </a:stretch>
        </p:blipFill>
        <p:spPr>
          <a:xfrm>
            <a:off x="0" y="0"/>
            <a:ext cx="9144000" cy="6174063"/>
          </a:xfrm>
          <a:prstGeom prst="rect">
            <a:avLst/>
          </a:prstGeom>
        </p:spPr>
      </p:pic>
      <p:pic>
        <p:nvPicPr>
          <p:cNvPr id="7" name="Audio Recording Oct 11, 2020 at 5:23:33 PM" descr="Audio Recording Oct 11, 2020 at 5:23:33 PM">
            <a:hlinkClick r:id="" action="ppaction://media"/>
            <a:extLst>
              <a:ext uri="{FF2B5EF4-FFF2-40B4-BE49-F238E27FC236}">
                <a16:creationId xmlns:a16="http://schemas.microsoft.com/office/drawing/2014/main" id="{3F735AAF-BBC2-5E41-9E0E-E0C3639C5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134472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980A-8C38-8C4F-9BC4-2681003F5FD9}"/>
              </a:ext>
            </a:extLst>
          </p:cNvPr>
          <p:cNvSpPr>
            <a:spLocks noGrp="1"/>
          </p:cNvSpPr>
          <p:nvPr>
            <p:ph type="title"/>
          </p:nvPr>
        </p:nvSpPr>
        <p:spPr>
          <a:xfrm>
            <a:off x="532891" y="466166"/>
            <a:ext cx="7718140" cy="1661993"/>
          </a:xfrm>
        </p:spPr>
        <p:txBody>
          <a:bodyPr/>
          <a:lstStyle/>
          <a:p>
            <a:pPr>
              <a:defRPr/>
            </a:pPr>
            <a:r>
              <a:rPr lang="en-US" dirty="0">
                <a:sym typeface="Gill Sans" charset="0"/>
              </a:rPr>
              <a:t>1. Continue to develop early models (part 1)</a:t>
            </a:r>
          </a:p>
        </p:txBody>
      </p:sp>
      <p:sp>
        <p:nvSpPr>
          <p:cNvPr id="3" name="Content Placeholder 2">
            <a:extLst>
              <a:ext uri="{FF2B5EF4-FFF2-40B4-BE49-F238E27FC236}">
                <a16:creationId xmlns:a16="http://schemas.microsoft.com/office/drawing/2014/main" id="{D794B27B-AC67-2B4C-9254-318EFC0885B6}"/>
              </a:ext>
            </a:extLst>
          </p:cNvPr>
          <p:cNvSpPr>
            <a:spLocks noGrp="1"/>
          </p:cNvSpPr>
          <p:nvPr>
            <p:ph idx="1"/>
          </p:nvPr>
        </p:nvSpPr>
        <p:spPr>
          <a:xfrm>
            <a:off x="892969" y="2562820"/>
            <a:ext cx="7366992" cy="3139321"/>
          </a:xfrm>
        </p:spPr>
        <p:txBody>
          <a:bodyPr/>
          <a:lstStyle/>
          <a:p>
            <a:pPr>
              <a:buFont typeface="Gill Sans" charset="0"/>
              <a:buChar char="•"/>
              <a:defRPr/>
            </a:pPr>
            <a:r>
              <a:rPr lang="en-US" dirty="0">
                <a:sym typeface="Gill Sans" charset="0"/>
              </a:rPr>
              <a:t>Use all model-related data notes to continue early usage research data modeling started in data elicitation </a:t>
            </a:r>
          </a:p>
          <a:p>
            <a:pPr lvl="1">
              <a:buFont typeface="Gill Sans" charset="0"/>
              <a:buChar char="•"/>
              <a:defRPr/>
            </a:pPr>
            <a:r>
              <a:rPr lang="en-US" dirty="0">
                <a:sym typeface="Gill Sans" charset="0"/>
              </a:rPr>
              <a:t>User work roles, personas</a:t>
            </a:r>
          </a:p>
          <a:p>
            <a:pPr lvl="1">
              <a:buFont typeface="Gill Sans" charset="0"/>
              <a:buChar char="•"/>
              <a:defRPr/>
            </a:pPr>
            <a:r>
              <a:rPr lang="en-US" dirty="0">
                <a:sym typeface="Gill Sans" charset="0"/>
              </a:rPr>
              <a:t>Flow model </a:t>
            </a:r>
          </a:p>
          <a:p>
            <a:pPr lvl="1">
              <a:buFont typeface="Gill Sans" charset="0"/>
              <a:buChar char="•"/>
              <a:defRPr/>
            </a:pPr>
            <a:r>
              <a:rPr lang="en-US" dirty="0">
                <a:sym typeface="Gill Sans" charset="0"/>
              </a:rPr>
              <a:t>Artifacts</a:t>
            </a:r>
          </a:p>
          <a:p>
            <a:pPr lvl="1">
              <a:buFont typeface="Gill Sans" charset="0"/>
              <a:buChar char="•"/>
              <a:defRPr/>
            </a:pPr>
            <a:r>
              <a:rPr lang="en-US" dirty="0">
                <a:sym typeface="Gill Sans" charset="0"/>
              </a:rPr>
              <a:t>Physical</a:t>
            </a:r>
          </a:p>
          <a:p>
            <a:pPr lvl="1">
              <a:buFont typeface="Gill Sans" charset="0"/>
              <a:buChar char="•"/>
              <a:defRPr/>
            </a:pPr>
            <a:r>
              <a:rPr lang="en-US" dirty="0">
                <a:sym typeface="Gill Sans" charset="0"/>
              </a:rPr>
              <a:t>Tasks: Hierarchy, task sequences </a:t>
            </a:r>
          </a:p>
          <a:p>
            <a:pPr lvl="1">
              <a:buFont typeface="Gill Sans" charset="0"/>
              <a:buChar char="•"/>
              <a:defRPr/>
            </a:pPr>
            <a:endParaRPr lang="en-US" dirty="0">
              <a:sym typeface="Gill Sans" charset="0"/>
            </a:endParaRPr>
          </a:p>
        </p:txBody>
      </p:sp>
      <p:sp>
        <p:nvSpPr>
          <p:cNvPr id="4" name="Slide Number Placeholder 3">
            <a:extLst>
              <a:ext uri="{FF2B5EF4-FFF2-40B4-BE49-F238E27FC236}">
                <a16:creationId xmlns:a16="http://schemas.microsoft.com/office/drawing/2014/main" id="{B933DF47-020B-AC44-90A9-5D1F8A504E4C}"/>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5</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F7A01840-5DDB-E04E-9DE2-F067E2074346}"/>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32:07 PM" descr="Audio Recording Oct 11, 2020 at 3:32:07 PM">
            <a:hlinkClick r:id="" action="ppaction://media"/>
            <a:extLst>
              <a:ext uri="{FF2B5EF4-FFF2-40B4-BE49-F238E27FC236}">
                <a16:creationId xmlns:a16="http://schemas.microsoft.com/office/drawing/2014/main" id="{65AEE1D5-6F40-0442-B2A4-A83396F008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492011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231E-6EF7-0F44-9A4F-884E7ABDC897}"/>
              </a:ext>
            </a:extLst>
          </p:cNvPr>
          <p:cNvSpPr>
            <a:spLocks noGrp="1"/>
          </p:cNvSpPr>
          <p:nvPr>
            <p:ph type="title"/>
          </p:nvPr>
        </p:nvSpPr>
        <p:spPr>
          <a:xfrm>
            <a:off x="1981200" y="466166"/>
            <a:ext cx="6705599" cy="1671955"/>
          </a:xfrm>
        </p:spPr>
        <p:txBody>
          <a:bodyPr wrap="square">
            <a:normAutofit/>
          </a:bodyPr>
          <a:lstStyle/>
          <a:p>
            <a:pPr>
              <a:lnSpc>
                <a:spcPct val="90000"/>
              </a:lnSpc>
              <a:defRPr/>
            </a:pPr>
            <a:r>
              <a:rPr lang="en-US" sz="3800" dirty="0"/>
              <a:t>Continue to develop early models (part 2)</a:t>
            </a:r>
          </a:p>
        </p:txBody>
      </p:sp>
      <p:sp>
        <p:nvSpPr>
          <p:cNvPr id="5" name="Footer Placeholder 4">
            <a:extLst>
              <a:ext uri="{FF2B5EF4-FFF2-40B4-BE49-F238E27FC236}">
                <a16:creationId xmlns:a16="http://schemas.microsoft.com/office/drawing/2014/main" id="{E9415793-FE64-6641-98BD-415E3CA6D7C3}"/>
              </a:ext>
            </a:extLst>
          </p:cNvPr>
          <p:cNvSpPr>
            <a:spLocks noGrp="1"/>
          </p:cNvSpPr>
          <p:nvPr>
            <p:ph type="ftr" sz="quarter" idx="5"/>
          </p:nvPr>
        </p:nvSpPr>
        <p:spPr>
          <a:xfrm>
            <a:off x="532891" y="6429647"/>
            <a:ext cx="5734050" cy="167004"/>
          </a:xfrm>
        </p:spPr>
        <p:txBody>
          <a:bodyPr wrap="square">
            <a:normAutofit/>
          </a:bodyPr>
          <a:lstStyle/>
          <a:p>
            <a:pPr marL="12700">
              <a:spcAft>
                <a:spcPts val="600"/>
              </a:spcAft>
            </a:pPr>
            <a:r>
              <a:rPr lang="en-US" spc="-5"/>
              <a:t>© Kristian Secor 2020 UC San Diego Extension Online Learning Course: Principles of User Experience</a:t>
            </a:r>
          </a:p>
        </p:txBody>
      </p:sp>
      <p:sp>
        <p:nvSpPr>
          <p:cNvPr id="13" name="Slide Number Placeholder 5">
            <a:extLst>
              <a:ext uri="{FF2B5EF4-FFF2-40B4-BE49-F238E27FC236}">
                <a16:creationId xmlns:a16="http://schemas.microsoft.com/office/drawing/2014/main" id="{DFB2B651-97E5-4745-8282-93140686F4A9}"/>
              </a:ext>
            </a:extLst>
          </p:cNvPr>
          <p:cNvSpPr>
            <a:spLocks noGrp="1"/>
          </p:cNvSpPr>
          <p:nvPr>
            <p:ph type="sldNum" sz="quarter" idx="7"/>
          </p:nvPr>
        </p:nvSpPr>
        <p:spPr>
          <a:xfrm>
            <a:off x="8285353" y="6518344"/>
            <a:ext cx="213359" cy="167004"/>
          </a:xfrm>
        </p:spPr>
        <p:txBody>
          <a:bodyPr/>
          <a:lstStyle/>
          <a:p>
            <a:pPr marL="38100">
              <a:spcAft>
                <a:spcPts val="600"/>
              </a:spcAft>
            </a:pPr>
            <a:fld id="{81D60167-4931-47E6-BA6A-407CBD079E47}" type="slidenum">
              <a:rPr lang="en-US" spc="-5" dirty="0"/>
              <a:pPr marL="38100">
                <a:spcAft>
                  <a:spcPts val="600"/>
                </a:spcAft>
              </a:pPr>
              <a:t>6</a:t>
            </a:fld>
            <a:endParaRPr lang="en-US" spc="-5"/>
          </a:p>
        </p:txBody>
      </p:sp>
      <p:graphicFrame>
        <p:nvGraphicFramePr>
          <p:cNvPr id="7" name="Content Placeholder 2">
            <a:extLst>
              <a:ext uri="{FF2B5EF4-FFF2-40B4-BE49-F238E27FC236}">
                <a16:creationId xmlns:a16="http://schemas.microsoft.com/office/drawing/2014/main" id="{DB1611F0-E5B4-4C7F-8D79-526E5B9497A5}"/>
              </a:ext>
            </a:extLst>
          </p:cNvPr>
          <p:cNvGraphicFramePr>
            <a:graphicFrameLocks noGrp="1"/>
          </p:cNvGraphicFramePr>
          <p:nvPr>
            <p:ph sz="half" idx="3"/>
            <p:extLst>
              <p:ext uri="{D42A27DB-BD31-4B8C-83A1-F6EECF244321}">
                <p14:modId xmlns:p14="http://schemas.microsoft.com/office/powerpoint/2010/main" val="1419734590"/>
              </p:ext>
            </p:extLst>
          </p:nvPr>
        </p:nvGraphicFramePr>
        <p:xfrm>
          <a:off x="2583180" y="1917835"/>
          <a:ext cx="3977640" cy="452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7E7E47AA-53AC-BA42-9BB5-F80BB9D09D49}"/>
              </a:ext>
            </a:extLst>
          </p:cNvPr>
          <p:cNvSpPr>
            <a:spLocks noGrp="1"/>
          </p:cNvSpPr>
          <p:nvPr>
            <p:ph type="sldNum" sz="quarter" idx="4294967295"/>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spcAft>
                <a:spcPts val="600"/>
              </a:spcAft>
              <a:defRPr/>
            </a:pPr>
            <a:fld id="{5FF53F84-D8AB-7E4E-939F-407B33421252}" type="slidenum">
              <a:rPr lang="en-US" altLang="en-US" smtClean="0"/>
              <a:pPr>
                <a:spcAft>
                  <a:spcPts val="600"/>
                </a:spcAft>
                <a:defRPr/>
              </a:pPr>
              <a:t>6</a:t>
            </a:fld>
            <a:endParaRPr lang="en-US" altLang="en-US" sz="1125">
              <a:solidFill>
                <a:schemeClr val="tx1"/>
              </a:solidFill>
            </a:endParaRPr>
          </a:p>
        </p:txBody>
      </p:sp>
      <p:pic>
        <p:nvPicPr>
          <p:cNvPr id="6" name="Audio Recording Oct 11, 2020 at 3:34:36 PM" descr="Audio Recording Oct 11, 2020 at 3:34:36 PM">
            <a:hlinkClick r:id="" action="ppaction://media"/>
            <a:extLst>
              <a:ext uri="{FF2B5EF4-FFF2-40B4-BE49-F238E27FC236}">
                <a16:creationId xmlns:a16="http://schemas.microsoft.com/office/drawing/2014/main" id="{616717DA-1731-CF40-92DE-FC0200AB7C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849453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1C8D-10E0-4F42-9C8E-88DAA9D6AB77}"/>
              </a:ext>
            </a:extLst>
          </p:cNvPr>
          <p:cNvSpPr>
            <a:spLocks noGrp="1"/>
          </p:cNvSpPr>
          <p:nvPr>
            <p:ph type="title"/>
          </p:nvPr>
        </p:nvSpPr>
        <p:spPr>
          <a:xfrm>
            <a:off x="1538096" y="466166"/>
            <a:ext cx="7301103" cy="3323987"/>
          </a:xfrm>
        </p:spPr>
        <p:txBody>
          <a:bodyPr/>
          <a:lstStyle/>
          <a:p>
            <a:pPr>
              <a:defRPr/>
            </a:pPr>
            <a:r>
              <a:rPr lang="en-US" dirty="0">
                <a:sym typeface="Gill Sans" charset="0"/>
              </a:rPr>
              <a:t>Set aside other inputs to data modeling</a:t>
            </a:r>
          </a:p>
        </p:txBody>
      </p:sp>
      <p:sp>
        <p:nvSpPr>
          <p:cNvPr id="3" name="Content Placeholder 2">
            <a:extLst>
              <a:ext uri="{FF2B5EF4-FFF2-40B4-BE49-F238E27FC236}">
                <a16:creationId xmlns:a16="http://schemas.microsoft.com/office/drawing/2014/main" id="{7D22F9B3-AAB7-C84A-BCD3-57227551BC28}"/>
              </a:ext>
            </a:extLst>
          </p:cNvPr>
          <p:cNvSpPr>
            <a:spLocks noGrp="1"/>
          </p:cNvSpPr>
          <p:nvPr>
            <p:ph idx="1"/>
          </p:nvPr>
        </p:nvSpPr>
        <p:spPr>
          <a:xfrm>
            <a:off x="750093" y="3020711"/>
            <a:ext cx="7643813" cy="1723549"/>
          </a:xfrm>
        </p:spPr>
        <p:txBody>
          <a:bodyPr/>
          <a:lstStyle/>
          <a:p>
            <a:pPr>
              <a:buFont typeface="Gill Sans" charset="0"/>
              <a:buChar char="•"/>
              <a:defRPr/>
            </a:pPr>
            <a:r>
              <a:rPr lang="en-US" dirty="0">
                <a:sym typeface="Gill Sans" charset="0"/>
              </a:rPr>
              <a:t>Set aside the rest of the data notes related to usage research data modeling</a:t>
            </a:r>
          </a:p>
          <a:p>
            <a:pPr lvl="1">
              <a:buFont typeface="Gill Sans" charset="0"/>
              <a:buChar char="•"/>
              <a:defRPr/>
            </a:pPr>
            <a:r>
              <a:rPr lang="en-US" sz="2400" dirty="0">
                <a:sym typeface="Gill Sans" charset="0"/>
              </a:rPr>
              <a:t>For which you don’t yet have enough information </a:t>
            </a:r>
          </a:p>
          <a:p>
            <a:pPr lvl="1">
              <a:buFont typeface="Gill Sans" charset="0"/>
              <a:buChar char="•"/>
              <a:defRPr/>
            </a:pPr>
            <a:r>
              <a:rPr lang="en-US" sz="2400" dirty="0">
                <a:sym typeface="Gill Sans" charset="0"/>
              </a:rPr>
              <a:t>For the major data-modeling activity in Chapter 9</a:t>
            </a:r>
          </a:p>
        </p:txBody>
      </p:sp>
      <p:sp>
        <p:nvSpPr>
          <p:cNvPr id="4" name="Slide Number Placeholder 3">
            <a:extLst>
              <a:ext uri="{FF2B5EF4-FFF2-40B4-BE49-F238E27FC236}">
                <a16:creationId xmlns:a16="http://schemas.microsoft.com/office/drawing/2014/main" id="{D3BDD45C-F78B-2945-BD0D-CA74DA997F6B}"/>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7</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63E4CDB7-4866-5641-97FC-4788A88DAEF8}"/>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38:09 PM" descr="Audio Recording Oct 11, 2020 at 3:38:09 PM">
            <a:hlinkClick r:id="" action="ppaction://media"/>
            <a:extLst>
              <a:ext uri="{FF2B5EF4-FFF2-40B4-BE49-F238E27FC236}">
                <a16:creationId xmlns:a16="http://schemas.microsoft.com/office/drawing/2014/main" id="{0EAC2FBB-A81F-6B4D-A351-323E02362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124183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A296-3850-B448-9CE1-1B12AA6DC342}"/>
              </a:ext>
            </a:extLst>
          </p:cNvPr>
          <p:cNvSpPr>
            <a:spLocks noGrp="1"/>
          </p:cNvSpPr>
          <p:nvPr>
            <p:ph type="title"/>
          </p:nvPr>
        </p:nvSpPr>
        <p:spPr>
          <a:xfrm>
            <a:off x="1538097" y="466166"/>
            <a:ext cx="4274820" cy="1671955"/>
          </a:xfrm>
        </p:spPr>
        <p:txBody>
          <a:bodyPr wrap="square">
            <a:normAutofit/>
          </a:bodyPr>
          <a:lstStyle/>
          <a:p>
            <a:pPr>
              <a:lnSpc>
                <a:spcPct val="90000"/>
              </a:lnSpc>
              <a:defRPr/>
            </a:pPr>
            <a:r>
              <a:rPr lang="en-US" sz="3800"/>
              <a:t>Add to existing data models on the fly</a:t>
            </a:r>
          </a:p>
        </p:txBody>
      </p:sp>
      <p:sp>
        <p:nvSpPr>
          <p:cNvPr id="15" name="Content Placeholder 3">
            <a:extLst>
              <a:ext uri="{FF2B5EF4-FFF2-40B4-BE49-F238E27FC236}">
                <a16:creationId xmlns:a16="http://schemas.microsoft.com/office/drawing/2014/main" id="{DAB8A0D9-4A51-4947-9D04-C8454D1B1B53}"/>
              </a:ext>
            </a:extLst>
          </p:cNvPr>
          <p:cNvSpPr>
            <a:spLocks noGrp="1"/>
          </p:cNvSpPr>
          <p:nvPr>
            <p:ph sz="half" idx="3"/>
          </p:nvPr>
        </p:nvSpPr>
        <p:spPr>
          <a:xfrm>
            <a:off x="4709160" y="1577340"/>
            <a:ext cx="3977640" cy="4526280"/>
          </a:xfrm>
        </p:spPr>
        <p:txBody>
          <a:bodyPr/>
          <a:lstStyle/>
          <a:p>
            <a:endParaRPr lang="en-US"/>
          </a:p>
        </p:txBody>
      </p:sp>
      <p:sp>
        <p:nvSpPr>
          <p:cNvPr id="5" name="Footer Placeholder 4">
            <a:extLst>
              <a:ext uri="{FF2B5EF4-FFF2-40B4-BE49-F238E27FC236}">
                <a16:creationId xmlns:a16="http://schemas.microsoft.com/office/drawing/2014/main" id="{BCE7AE92-1464-8548-8DA7-535C7E3781CB}"/>
              </a:ext>
            </a:extLst>
          </p:cNvPr>
          <p:cNvSpPr>
            <a:spLocks noGrp="1"/>
          </p:cNvSpPr>
          <p:nvPr>
            <p:ph type="ftr" sz="quarter" idx="5"/>
          </p:nvPr>
        </p:nvSpPr>
        <p:spPr>
          <a:xfrm>
            <a:off x="532891" y="6429647"/>
            <a:ext cx="5734050" cy="167004"/>
          </a:xfrm>
        </p:spPr>
        <p:txBody>
          <a:bodyPr wrap="square">
            <a:normAutofit/>
          </a:bodyPr>
          <a:lstStyle/>
          <a:p>
            <a:pPr marL="12700">
              <a:spcAft>
                <a:spcPts val="600"/>
              </a:spcAft>
            </a:pPr>
            <a:r>
              <a:rPr lang="en-US" spc="-5"/>
              <a:t>© Kristian Secor 2020 UC San Diego Extension Online Learning Course: Principles of User Experience</a:t>
            </a:r>
          </a:p>
        </p:txBody>
      </p:sp>
      <p:sp>
        <p:nvSpPr>
          <p:cNvPr id="16" name="Slide Number Placeholder 5">
            <a:extLst>
              <a:ext uri="{FF2B5EF4-FFF2-40B4-BE49-F238E27FC236}">
                <a16:creationId xmlns:a16="http://schemas.microsoft.com/office/drawing/2014/main" id="{5ED93FEA-A99E-4E93-ADA8-8F05FE824CA3}"/>
              </a:ext>
            </a:extLst>
          </p:cNvPr>
          <p:cNvSpPr>
            <a:spLocks noGrp="1"/>
          </p:cNvSpPr>
          <p:nvPr>
            <p:ph type="sldNum" sz="quarter" idx="7"/>
          </p:nvPr>
        </p:nvSpPr>
        <p:spPr>
          <a:xfrm>
            <a:off x="8285353" y="6518344"/>
            <a:ext cx="213359" cy="167004"/>
          </a:xfrm>
        </p:spPr>
        <p:txBody>
          <a:bodyPr/>
          <a:lstStyle/>
          <a:p>
            <a:pPr marL="38100">
              <a:spcAft>
                <a:spcPts val="600"/>
              </a:spcAft>
            </a:pPr>
            <a:fld id="{81D60167-4931-47E6-BA6A-407CBD079E47}" type="slidenum">
              <a:rPr lang="en-US" spc="-5" dirty="0"/>
              <a:pPr marL="38100">
                <a:spcAft>
                  <a:spcPts val="600"/>
                </a:spcAft>
              </a:pPr>
              <a:t>8</a:t>
            </a:fld>
            <a:endParaRPr lang="en-US" spc="-5"/>
          </a:p>
        </p:txBody>
      </p:sp>
      <p:graphicFrame>
        <p:nvGraphicFramePr>
          <p:cNvPr id="17" name="Content Placeholder 2">
            <a:extLst>
              <a:ext uri="{FF2B5EF4-FFF2-40B4-BE49-F238E27FC236}">
                <a16:creationId xmlns:a16="http://schemas.microsoft.com/office/drawing/2014/main" id="{E7F313D0-D35F-45A3-A3C8-AFCC034BB47A}"/>
              </a:ext>
            </a:extLst>
          </p:cNvPr>
          <p:cNvGraphicFramePr>
            <a:graphicFrameLocks noGrp="1"/>
          </p:cNvGraphicFramePr>
          <p:nvPr>
            <p:ph sz="half" idx="2"/>
            <p:extLst>
              <p:ext uri="{D42A27DB-BD31-4B8C-83A1-F6EECF244321}">
                <p14:modId xmlns:p14="http://schemas.microsoft.com/office/powerpoint/2010/main" val="2190605256"/>
              </p:ext>
            </p:extLst>
          </p:nvPr>
        </p:nvGraphicFramePr>
        <p:xfrm>
          <a:off x="457200" y="1577340"/>
          <a:ext cx="3977640" cy="452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A6B693F4-0557-F14B-BBBD-3710D012EFAF}"/>
              </a:ext>
            </a:extLst>
          </p:cNvPr>
          <p:cNvSpPr>
            <a:spLocks noGrp="1"/>
          </p:cNvSpPr>
          <p:nvPr>
            <p:ph type="sldNum" sz="quarter" idx="4294967295"/>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spcAft>
                <a:spcPts val="600"/>
              </a:spcAft>
              <a:defRPr/>
            </a:pPr>
            <a:fld id="{5FF53F84-D8AB-7E4E-939F-407B33421252}" type="slidenum">
              <a:rPr lang="en-US" altLang="en-US" smtClean="0"/>
              <a:pPr>
                <a:spcAft>
                  <a:spcPts val="600"/>
                </a:spcAft>
                <a:defRPr/>
              </a:pPr>
              <a:t>8</a:t>
            </a:fld>
            <a:endParaRPr lang="en-US" altLang="en-US" sz="1125">
              <a:solidFill>
                <a:schemeClr val="tx1"/>
              </a:solidFill>
            </a:endParaRPr>
          </a:p>
        </p:txBody>
      </p:sp>
      <p:pic>
        <p:nvPicPr>
          <p:cNvPr id="6" name="Audio Recording Oct 11, 2020 at 3:42:29 PM" descr="Audio Recording Oct 11, 2020 at 3:42:29 PM">
            <a:hlinkClick r:id="" action="ppaction://media"/>
            <a:extLst>
              <a:ext uri="{FF2B5EF4-FFF2-40B4-BE49-F238E27FC236}">
                <a16:creationId xmlns:a16="http://schemas.microsoft.com/office/drawing/2014/main" id="{62B7F773-11E0-1F4B-A675-75D2913457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368541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79B0-35C7-7245-92F9-2ED4710BF6B9}"/>
              </a:ext>
            </a:extLst>
          </p:cNvPr>
          <p:cNvSpPr>
            <a:spLocks noGrp="1"/>
          </p:cNvSpPr>
          <p:nvPr>
            <p:ph type="title"/>
          </p:nvPr>
        </p:nvSpPr>
        <p:spPr>
          <a:xfrm>
            <a:off x="745629" y="492070"/>
            <a:ext cx="7500938" cy="1714500"/>
          </a:xfrm>
        </p:spPr>
        <p:txBody>
          <a:bodyPr/>
          <a:lstStyle/>
          <a:p>
            <a:pPr>
              <a:defRPr/>
            </a:pPr>
            <a:r>
              <a:rPr lang="en-US" dirty="0">
                <a:sym typeface="Gill Sans" charset="0"/>
              </a:rPr>
              <a:t>2. Write initial user stories (part 1) </a:t>
            </a:r>
          </a:p>
        </p:txBody>
      </p:sp>
      <p:sp>
        <p:nvSpPr>
          <p:cNvPr id="3" name="Content Placeholder 2">
            <a:extLst>
              <a:ext uri="{FF2B5EF4-FFF2-40B4-BE49-F238E27FC236}">
                <a16:creationId xmlns:a16="http://schemas.microsoft.com/office/drawing/2014/main" id="{4E8E5B7D-ACE6-794D-9AF4-DFB6AFF9E251}"/>
              </a:ext>
            </a:extLst>
          </p:cNvPr>
          <p:cNvSpPr>
            <a:spLocks noGrp="1"/>
          </p:cNvSpPr>
          <p:nvPr>
            <p:ph idx="1"/>
          </p:nvPr>
        </p:nvSpPr>
        <p:spPr>
          <a:xfrm>
            <a:off x="745629" y="2937154"/>
            <a:ext cx="7652742" cy="2585323"/>
          </a:xfrm>
        </p:spPr>
        <p:txBody>
          <a:bodyPr/>
          <a:lstStyle/>
          <a:p>
            <a:pPr>
              <a:buFont typeface="Gill Sans" charset="0"/>
              <a:buChar char="•"/>
              <a:defRPr/>
            </a:pPr>
            <a:r>
              <a:rPr lang="en-US" dirty="0">
                <a:sym typeface="Gill Sans" charset="0"/>
              </a:rPr>
              <a:t>Use all data notes related to user stories </a:t>
            </a:r>
          </a:p>
          <a:p>
            <a:pPr>
              <a:buFont typeface="Gill Sans" charset="0"/>
              <a:buChar char="•"/>
              <a:defRPr/>
            </a:pPr>
            <a:r>
              <a:rPr lang="en-US" dirty="0">
                <a:sym typeface="Gill Sans" charset="0"/>
              </a:rPr>
              <a:t>Write any initial user stories for which you have enough information now</a:t>
            </a:r>
          </a:p>
          <a:p>
            <a:pPr lvl="1">
              <a:buFont typeface="Gill Sans" charset="0"/>
              <a:buChar char="•"/>
              <a:defRPr/>
            </a:pPr>
            <a:r>
              <a:rPr lang="en-US" sz="2400" dirty="0">
                <a:sym typeface="Gill Sans" charset="0"/>
              </a:rPr>
              <a:t>Anything about a single feature or capability a user wants or needs</a:t>
            </a:r>
          </a:p>
          <a:p>
            <a:pPr lvl="1">
              <a:buFont typeface="Gill Sans" charset="0"/>
              <a:buChar char="•"/>
              <a:defRPr/>
            </a:pPr>
            <a:r>
              <a:rPr lang="en-US" sz="2400" dirty="0">
                <a:sym typeface="Gill Sans" charset="0"/>
              </a:rPr>
              <a:t>Small scope </a:t>
            </a:r>
          </a:p>
        </p:txBody>
      </p:sp>
      <p:sp>
        <p:nvSpPr>
          <p:cNvPr id="4" name="Slide Number Placeholder 3">
            <a:extLst>
              <a:ext uri="{FF2B5EF4-FFF2-40B4-BE49-F238E27FC236}">
                <a16:creationId xmlns:a16="http://schemas.microsoft.com/office/drawing/2014/main" id="{DE8AE690-9B1E-FE4D-8ED2-EA75DC37829F}"/>
              </a:ext>
            </a:extLst>
          </p:cNvPr>
          <p:cNvSpPr>
            <a:spLocks noGrp="1"/>
          </p:cNvSpPr>
          <p:nvPr>
            <p:ph type="sldNum" sz="quarter" idx="10"/>
          </p:nvPr>
        </p:nvSpPr>
        <p:spPr bwMode="auto">
          <a:xfrm>
            <a:off x="12636500" y="9359900"/>
            <a:ext cx="292100" cy="317500"/>
          </a:xfrm>
          <a:prstGeom prst="rect">
            <a:avLst/>
          </a:prstGeom>
          <a:noFill/>
          <a:ln>
            <a:noFill/>
          </a:ln>
          <a:effec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smtClean="0">
                <a:solidFill>
                  <a:schemeClr val="tx1"/>
                </a:solidFill>
                <a:latin typeface="Gill Sans" panose="020B0502020104020203" pitchFamily="34" charset="-79"/>
                <a:ea typeface="PingFang SC Regular" panose="020B0400000000000000" pitchFamily="34" charset="-122"/>
                <a:cs typeface="Gill Sans" panose="020B0502020104020203" pitchFamily="34" charset="-79"/>
                <a:sym typeface="Gill Sans" panose="020B0502020104020203" pitchFamily="34" charset="-79"/>
              </a:defRPr>
            </a:lvl1pPr>
            <a:lvl2pPr marL="4572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2pPr>
            <a:lvl3pPr marL="9144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3pPr>
            <a:lvl4pPr marL="13716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4pPr>
            <a:lvl5pPr marL="1828800" algn="l" rtl="0" eaLnBrk="0" fontAlgn="base" hangingPunct="0">
              <a:spcBef>
                <a:spcPct val="0"/>
              </a:spcBef>
              <a:spcAft>
                <a:spcPct val="0"/>
              </a:spcAft>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5pPr>
            <a:lvl6pPr marL="22860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6pPr>
            <a:lvl7pPr marL="27432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7pPr>
            <a:lvl8pPr marL="32004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8pPr>
            <a:lvl9pPr marL="3657600" algn="l" defTabSz="914400" rtl="0" eaLnBrk="1" latinLnBrk="0" hangingPunct="1">
              <a:defRPr sz="3800" kern="1200">
                <a:solidFill>
                  <a:srgbClr val="000000"/>
                </a:solidFill>
                <a:latin typeface="Gill Sans" panose="020B0502020104020203" pitchFamily="34" charset="-79"/>
                <a:ea typeface="PingFang SC Regular" panose="020B0400000000000000" pitchFamily="34" charset="-122"/>
                <a:cs typeface="+mn-cs"/>
                <a:sym typeface="Gill Sans" panose="020B0502020104020203" pitchFamily="34" charset="-79"/>
              </a:defRPr>
            </a:lvl9pPr>
          </a:lstStyle>
          <a:p>
            <a:pPr>
              <a:defRPr/>
            </a:pPr>
            <a:fld id="{5FF53F84-D8AB-7E4E-939F-407B33421252}" type="slidenum">
              <a:rPr lang="en-US" altLang="en-US" smtClean="0"/>
              <a:pPr>
                <a:defRPr/>
              </a:pPr>
              <a:t>9</a:t>
            </a:fld>
            <a:endParaRPr lang="en-US" altLang="en-US" sz="1125">
              <a:solidFill>
                <a:schemeClr val="tx1"/>
              </a:solidFill>
            </a:endParaRPr>
          </a:p>
        </p:txBody>
      </p:sp>
      <p:sp>
        <p:nvSpPr>
          <p:cNvPr id="5" name="Footer Placeholder 4">
            <a:extLst>
              <a:ext uri="{FF2B5EF4-FFF2-40B4-BE49-F238E27FC236}">
                <a16:creationId xmlns:a16="http://schemas.microsoft.com/office/drawing/2014/main" id="{60A2DBE9-E4E3-DB45-BD07-4F114F265AB1}"/>
              </a:ext>
            </a:extLst>
          </p:cNvPr>
          <p:cNvSpPr>
            <a:spLocks noGrp="1"/>
          </p:cNvSpPr>
          <p:nvPr>
            <p:ph type="ftr" sz="quarter" idx="5"/>
          </p:nvPr>
        </p:nvSpPr>
        <p:spPr/>
        <p:txBody>
          <a:bodyPr/>
          <a:lstStyle/>
          <a:p>
            <a:pPr marL="12700">
              <a:lnSpc>
                <a:spcPct val="100000"/>
              </a:lnSpc>
            </a:pPr>
            <a:r>
              <a:rPr lang="en-US" spc="-5"/>
              <a:t>© Kristian Secor 2020 UC San Diego Extension Online Learning Course: Principles of User Experience</a:t>
            </a:r>
            <a:endParaRPr lang="en-US" spc="-5" dirty="0"/>
          </a:p>
        </p:txBody>
      </p:sp>
      <p:pic>
        <p:nvPicPr>
          <p:cNvPr id="6" name="Audio Recording Oct 11, 2020 at 3:46:30 PM" descr="Audio Recording Oct 11, 2020 at 3:46:30 PM">
            <a:hlinkClick r:id="" action="ppaction://media"/>
            <a:extLst>
              <a:ext uri="{FF2B5EF4-FFF2-40B4-BE49-F238E27FC236}">
                <a16:creationId xmlns:a16="http://schemas.microsoft.com/office/drawing/2014/main" id="{B8CAC7E9-0F49-0944-BA0D-B469DDFEC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698741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2475</Words>
  <Application>Microsoft Macintosh PowerPoint</Application>
  <PresentationFormat>On-screen Show (4:3)</PresentationFormat>
  <Paragraphs>272</Paragraphs>
  <Slides>45</Slides>
  <Notes>1</Notes>
  <HiddenSlides>0</HiddenSlides>
  <MMClips>45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Gill Sans</vt:lpstr>
      <vt:lpstr>Office Theme</vt:lpstr>
      <vt:lpstr>Session #3: Requirements  &amp; Analysis</vt:lpstr>
      <vt:lpstr>PowerPoint Presentation</vt:lpstr>
      <vt:lpstr>Usage research analysis</vt:lpstr>
      <vt:lpstr>Usage research analysis components </vt:lpstr>
      <vt:lpstr>1. Continue to develop early models (part 1)</vt:lpstr>
      <vt:lpstr>Continue to develop early models (part 2)</vt:lpstr>
      <vt:lpstr>Set aside other inputs to data modeling</vt:lpstr>
      <vt:lpstr>Add to existing data models on the fly</vt:lpstr>
      <vt:lpstr>2. Write initial user stories (part 1) </vt:lpstr>
      <vt:lpstr>Write initial user stories (part 2) </vt:lpstr>
      <vt:lpstr>Example user story</vt:lpstr>
      <vt:lpstr>3. Distill remaining raw usage research data</vt:lpstr>
      <vt:lpstr>How to Proceed</vt:lpstr>
      <vt:lpstr>Ensure each work activity note is</vt:lpstr>
      <vt:lpstr>Make each work activity note elemental </vt:lpstr>
      <vt:lpstr>Example: Work activity notes for MUTTS </vt:lpstr>
      <vt:lpstr>PowerPoint Presentation</vt:lpstr>
      <vt:lpstr>Make each work activity note brief</vt:lpstr>
      <vt:lpstr>PowerPoint Presentation</vt:lpstr>
      <vt:lpstr>Make each work activity note concise</vt:lpstr>
      <vt:lpstr>PowerPoint Presentation</vt:lpstr>
      <vt:lpstr>Make each work activity note easy to understand</vt:lpstr>
      <vt:lpstr>In each work activity note retain topical context</vt:lpstr>
      <vt:lpstr>Other guidance to work activity notes</vt:lpstr>
      <vt:lpstr>4. Organize work activity notes </vt:lpstr>
      <vt:lpstr>Organize work activity notes in a WAAD </vt:lpstr>
      <vt:lpstr>Prepare to construct WAAD (part 1)</vt:lpstr>
      <vt:lpstr>Prepare to construct WAAD (2)</vt:lpstr>
      <vt:lpstr>Construct WAAD </vt:lpstr>
      <vt:lpstr>If work activity note does not fit into any group topic already posted</vt:lpstr>
      <vt:lpstr>Importance of precise labels</vt:lpstr>
      <vt:lpstr>If work activity note fits into a group topic already posted</vt:lpstr>
      <vt:lpstr>Combining groups</vt:lpstr>
      <vt:lpstr>Splitting groups</vt:lpstr>
      <vt:lpstr>Continue to refine, grow, and evolve your WAADs </vt:lpstr>
      <vt:lpstr>Example: Team studying clusters to form groups</vt:lpstr>
      <vt:lpstr>PowerPoint Presentation</vt:lpstr>
      <vt:lpstr>Example, WAAD FOR MUTTS</vt:lpstr>
      <vt:lpstr>PowerPoint Presentation</vt:lpstr>
      <vt:lpstr>Walkthrough of WAAD</vt:lpstr>
      <vt:lpstr>Walkthrough of WAAD</vt:lpstr>
      <vt:lpstr>Rapid usage research analysis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 Requirements  &amp; Analysis</dc:title>
  <dc:creator>Kristian Secor</dc:creator>
  <cp:lastModifiedBy>Kristian Secor</cp:lastModifiedBy>
  <cp:revision>2</cp:revision>
  <dcterms:created xsi:type="dcterms:W3CDTF">2020-10-11T22:40:48Z</dcterms:created>
  <dcterms:modified xsi:type="dcterms:W3CDTF">2020-10-12T01:45:52Z</dcterms:modified>
</cp:coreProperties>
</file>