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7" r:id="rId28"/>
    <p:sldId id="288" r:id="rId29"/>
    <p:sldId id="289" r:id="rId30"/>
    <p:sldId id="290" r:id="rId31"/>
    <p:sldId id="257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27" r:id="rId55"/>
    <p:sldId id="317" r:id="rId56"/>
    <p:sldId id="328" r:id="rId57"/>
    <p:sldId id="329" r:id="rId58"/>
    <p:sldId id="275" r:id="rId59"/>
    <p:sldId id="330" r:id="rId60"/>
    <p:sldId id="331" r:id="rId61"/>
    <p:sldId id="332" r:id="rId62"/>
    <p:sldId id="333" r:id="rId63"/>
    <p:sldId id="280" r:id="rId64"/>
    <p:sldId id="334" r:id="rId65"/>
    <p:sldId id="335" r:id="rId66"/>
    <p:sldId id="336" r:id="rId67"/>
    <p:sldId id="337" r:id="rId68"/>
    <p:sldId id="338" r:id="rId69"/>
    <p:sldId id="286" r:id="rId70"/>
    <p:sldId id="339" r:id="rId71"/>
    <p:sldId id="340" r:id="rId72"/>
    <p:sldId id="341" r:id="rId73"/>
    <p:sldId id="342" r:id="rId74"/>
    <p:sldId id="318" r:id="rId75"/>
    <p:sldId id="319" r:id="rId76"/>
    <p:sldId id="320" r:id="rId77"/>
    <p:sldId id="321" r:id="rId78"/>
    <p:sldId id="322" r:id="rId79"/>
    <p:sldId id="323" r:id="rId80"/>
    <p:sldId id="324" r:id="rId81"/>
    <p:sldId id="325" r:id="rId82"/>
    <p:sldId id="326" r:id="rId83"/>
    <p:sldId id="343" r:id="rId84"/>
    <p:sldId id="292" r:id="rId85"/>
    <p:sldId id="293" r:id="rId86"/>
    <p:sldId id="294" r:id="rId8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12"/>
    <p:restoredTop sz="94663"/>
  </p:normalViewPr>
  <p:slideViewPr>
    <p:cSldViewPr>
      <p:cViewPr varScale="1">
        <p:scale>
          <a:sx n="117" d="100"/>
          <a:sy n="117" d="100"/>
        </p:scale>
        <p:origin x="1256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B0A88-31C5-DF4D-A95A-315E326202EC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47167-E839-1740-B837-A93F30B0C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0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/>
              <a:t>© Kristian Secor 2020 UC San Diego Extension Online Learning Course: Principles of User Experience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1AF68-4315-DB4F-8F60-88FFE6CFAF5B}" type="datetime1">
              <a:rPr lang="en-US" smtClean="0"/>
              <a:t>11/15/20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2328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/>
              <a:t>© Kristian Secor 2020 UC San Diego Extension Online Learning Course: Principles of User Experience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CA6D8-2037-E246-A9B5-140771AD937A}" type="datetime1">
              <a:rPr lang="en-US" smtClean="0"/>
              <a:t>11/15/20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2328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/>
              <a:t>© Kristian Secor 2020 UC San Diego Extension Online Learning Course: Principles of User Experience</a:t>
            </a:r>
            <a:endParaRPr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AC1A1-5613-AA47-BF94-28D841A8441B}" type="datetime1">
              <a:rPr lang="en-US" smtClean="0"/>
              <a:t>11/15/20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2328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/>
              <a:t>© Kristian Secor 2020 UC San Diego Extension Online Learning Course: Principles of User Experience</a:t>
            </a:r>
            <a:endParaRPr spc="-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90884-60CD-184C-B5C8-BD7D362B72E9}" type="datetime1">
              <a:rPr lang="en-US" smtClean="0"/>
              <a:t>11/15/20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/>
              <a:t>© Kristian Secor 2020 UC San Diego Extension Online Learning Course: Principles of User Experience</a:t>
            </a:r>
            <a:endParaRPr spc="-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C8F3A-1300-9142-B293-00302A435048}" type="datetime1">
              <a:rPr lang="en-US" smtClean="0"/>
              <a:t>11/15/20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746968"/>
            <a:ext cx="9144000" cy="1110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61" y="680237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1"/>
                </a:lnTo>
              </a:path>
            </a:pathLst>
          </a:custGeom>
          <a:ln w="102107">
            <a:solidFill>
              <a:srgbClr val="FCB81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191756" y="6361176"/>
            <a:ext cx="1834896" cy="3124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38097" y="466166"/>
            <a:ext cx="4274820" cy="1671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2328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635" y="1457020"/>
            <a:ext cx="7788275" cy="4010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32891" y="6429647"/>
            <a:ext cx="5734050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-5"/>
              <a:t>© Kristian Secor 2020 UC San Diego Extension Online Learning Course: Principles of User Experience</a:t>
            </a:r>
            <a:endParaRPr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8ABC9-32DA-7C41-B26F-31374818708B}" type="datetime1">
              <a:rPr lang="en-US" smtClean="0"/>
              <a:t>11/15/20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85353" y="6518344"/>
            <a:ext cx="213359" cy="167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4.png"/><Relationship Id="rId4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4.png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4.png"/><Relationship Id="rId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4.png"/><Relationship Id="rId4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4.png"/><Relationship Id="rId4" Type="http://schemas.openxmlformats.org/officeDocument/2006/relationships/image" Target="../media/image1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52776" y="261349"/>
            <a:ext cx="7924165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22195" marR="5080" indent="-2309495">
              <a:lnSpc>
                <a:spcPct val="100000"/>
              </a:lnSpc>
              <a:spcBef>
                <a:spcPts val="100"/>
              </a:spcBef>
              <a:tabLst>
                <a:tab pos="3077845" algn="l"/>
              </a:tabLst>
            </a:pPr>
            <a:r>
              <a:rPr lang="en-US" spc="-70" dirty="0"/>
              <a:t>       </a:t>
            </a:r>
            <a:r>
              <a:rPr spc="-70" dirty="0"/>
              <a:t>Session </a:t>
            </a:r>
            <a:r>
              <a:rPr spc="-10" dirty="0"/>
              <a:t>#</a:t>
            </a:r>
            <a:r>
              <a:rPr lang="en-US" spc="-10" dirty="0"/>
              <a:t>8</a:t>
            </a:r>
            <a:r>
              <a:rPr spc="-10" dirty="0"/>
              <a:t>:</a:t>
            </a:r>
            <a:br>
              <a:rPr lang="en-US" spc="-10" dirty="0"/>
            </a:br>
            <a:r>
              <a:rPr lang="en-US" spc="-10" dirty="0"/>
              <a:t>Wireframes/</a:t>
            </a:r>
            <a:br>
              <a:rPr lang="en-US" spc="-10" dirty="0"/>
            </a:br>
            <a:r>
              <a:rPr lang="en-US" spc="-10" dirty="0"/>
              <a:t>Designing </a:t>
            </a:r>
            <a:r>
              <a:rPr lang="en-US" spc="-10"/>
              <a:t>the Interaction</a:t>
            </a:r>
            <a:endParaRPr spc="-35" dirty="0"/>
          </a:p>
        </p:txBody>
      </p:sp>
      <p:sp>
        <p:nvSpPr>
          <p:cNvPr id="8" name="object 8"/>
          <p:cNvSpPr/>
          <p:nvPr/>
        </p:nvSpPr>
        <p:spPr>
          <a:xfrm>
            <a:off x="6400800" y="4343400"/>
            <a:ext cx="2388107" cy="1716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A4A80D-9F04-B545-8932-5A07BCE00AA0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pPr marL="12700">
              <a:lnSpc>
                <a:spcPct val="100000"/>
              </a:lnSpc>
            </a:pPr>
            <a:r>
              <a:rPr lang="en-US" spc="-5"/>
              <a:t>© Kristian Secor 2020 UC San Diego Extension Online Learning Course: Principles of User Experience</a:t>
            </a:r>
            <a:endParaRPr lang="en-US" spc="-5" dirty="0"/>
          </a:p>
        </p:txBody>
      </p:sp>
      <p:pic>
        <p:nvPicPr>
          <p:cNvPr id="5" name="Sound 3">
            <a:hlinkClick r:id="" action="ppaction://media"/>
            <a:extLst>
              <a:ext uri="{FF2B5EF4-FFF2-40B4-BE49-F238E27FC236}">
                <a16:creationId xmlns:a16="http://schemas.microsoft.com/office/drawing/2014/main" id="{9676E456-495E-7444-9FA2-3DA960CC5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Doing intermediate design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Screen layout and navigational structure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Represent key work flows with sequences of wireframes, click-through prototypes </a:t>
            </a:r>
          </a:p>
          <a:p>
            <a:pPr eaLnBrk="1" hangingPunct="1">
              <a:defRPr/>
            </a:pPr>
            <a:endParaRPr lang="en-US"/>
          </a:p>
        </p:txBody>
      </p:sp>
      <p:sp>
        <p:nvSpPr>
          <p:cNvPr id="2765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Doing detailed design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Annotated wireframes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Evaluate and iterate detailed designs to refine wireframes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Include all user interface objects and data elements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Still represented abstractly but annotated with call-out text</a:t>
            </a:r>
          </a:p>
        </p:txBody>
      </p:sp>
      <p:sp>
        <p:nvSpPr>
          <p:cNvPr id="2969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8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Visual design and visual comps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Need visual designer who has been involved in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</a:rPr>
              <a:t>Ideation, sketching, and conceptual design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Now produces what we call visual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comps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</p:txBody>
      </p:sp>
      <p:sp>
        <p:nvSpPr>
          <p:cNvPr id="3072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Visual comps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>
                <a:latin typeface="Arial" charset="0"/>
                <a:ea typeface="ＭＳ Ｐゴシック" charset="0"/>
              </a:rPr>
              <a:t>Comprehensive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r>
              <a:rPr lang="en-US">
                <a:latin typeface="Arial" charset="0"/>
                <a:ea typeface="ＭＳ Ｐゴシック" charset="0"/>
              </a:rPr>
              <a:t> or </a:t>
            </a: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>
                <a:latin typeface="Arial" charset="0"/>
                <a:ea typeface="ＭＳ Ｐゴシック" charset="0"/>
              </a:rPr>
              <a:t>composite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r>
              <a:rPr lang="en-US">
                <a:latin typeface="Arial" charset="0"/>
                <a:ea typeface="ＭＳ Ｐゴシック" charset="0"/>
              </a:rPr>
              <a:t> layout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Very specific and detailed graphical look and feel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Pixel-perfect mockup of graphical </a:t>
            </a:r>
            <a:r>
              <a:rPr lang="ja-JP" altLang="en-US">
                <a:latin typeface="Arial" charset="0"/>
                <a:ea typeface="ＭＳ Ｐゴシック" charset="0"/>
              </a:rPr>
              <a:t>“</a:t>
            </a:r>
            <a:r>
              <a:rPr lang="en-US" altLang="ja-JP">
                <a:latin typeface="Arial" charset="0"/>
                <a:ea typeface="ＭＳ Ｐゴシック" charset="0"/>
              </a:rPr>
              <a:t>skin</a:t>
            </a:r>
            <a:r>
              <a:rPr lang="ja-JP" altLang="en-US">
                <a:latin typeface="Arial" charset="0"/>
                <a:ea typeface="ＭＳ Ｐゴシック" charset="0"/>
              </a:rPr>
              <a:t>”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174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Visual comps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Consistent with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Company branding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Style guides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Best practices in visual design</a:t>
            </a:r>
          </a:p>
          <a:p>
            <a:pPr eaLnBrk="1" hangingPunct="1">
              <a:defRPr/>
            </a:pPr>
            <a:endParaRPr lang="en-US"/>
          </a:p>
        </p:txBody>
      </p:sp>
      <p:sp>
        <p:nvSpPr>
          <p:cNvPr id="3277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7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Wireframes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The path to wireframes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91440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6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Wireframes 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De facto representation medium for interaction design at this stage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Prototyping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Documenting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Communicating to implementers </a:t>
            </a:r>
          </a:p>
        </p:txBody>
      </p:sp>
      <p:sp>
        <p:nvSpPr>
          <p:cNvPr id="3481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0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Wireframes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Major bread-and-butter tool of interaction designers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Made of lines and outlines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Hence the name </a:t>
            </a:r>
            <a:r>
              <a:rPr lang="ja-JP" altLang="en-US">
                <a:latin typeface="Arial" charset="0"/>
              </a:rPr>
              <a:t>“</a:t>
            </a:r>
            <a:r>
              <a:rPr lang="en-US">
                <a:latin typeface="Arial" charset="0"/>
              </a:rPr>
              <a:t>wire frame</a:t>
            </a:r>
            <a:r>
              <a:rPr lang="ja-JP" altLang="en-US">
                <a:latin typeface="Arial" charset="0"/>
              </a:rPr>
              <a:t>”</a:t>
            </a:r>
            <a:endParaRPr lang="en-US">
              <a:latin typeface="Arial" charset="0"/>
            </a:endParaRPr>
          </a:p>
        </p:txBody>
      </p:sp>
      <p:sp>
        <p:nvSpPr>
          <p:cNvPr id="3686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Wireframes to represent design objects 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Boxes and other shapes to represent emerging design objects </a:t>
            </a: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Drawing is usually simple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Often just rectangular objects</a:t>
            </a:r>
          </a:p>
          <a:p>
            <a:pPr lvl="1" eaLnBrk="1" hangingPunct="1">
              <a:defRPr/>
            </a:pPr>
            <a:r>
              <a:rPr lang="en-US">
                <a:latin typeface="Arial" charset="0"/>
              </a:rPr>
              <a:t>Objects can be labeled, moved, and resized</a:t>
            </a:r>
          </a:p>
        </p:txBody>
      </p:sp>
      <p:sp>
        <p:nvSpPr>
          <p:cNvPr id="3789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9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</a:rPr>
              <a:t>Wireframes to represent navigation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Sequences of wireframes to show  usage over time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Depict envisioned task flows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In terms of user actions on user interface objects and corresponding state (screen) changes</a:t>
            </a:r>
          </a:p>
        </p:txBody>
      </p:sp>
      <p:sp>
        <p:nvSpPr>
          <p:cNvPr id="3891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Introduction 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355725"/>
            <a:ext cx="7089775" cy="5045075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92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7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wireframes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Web-based photo organizing and sharing application 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Illustrates high-level conceptual design</a:t>
            </a:r>
          </a:p>
        </p:txBody>
      </p:sp>
      <p:sp>
        <p:nvSpPr>
          <p:cNvPr id="3993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9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wireframes</a:t>
            </a:r>
          </a:p>
        </p:txBody>
      </p:sp>
      <p:sp>
        <p:nvSpPr>
          <p:cNvPr id="40962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© Kristian Secor 2014 UC San Diego Extension Online Learning Course: Principles of User Experience</a:t>
            </a:r>
          </a:p>
        </p:txBody>
      </p:sp>
      <p:pic>
        <p:nvPicPr>
          <p:cNvPr id="1208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371600"/>
            <a:ext cx="6781800" cy="5110163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design further elaborated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>
                <a:latin typeface="Arial" charset="0"/>
              </a:rPr>
              <a:t>Shows right-hand side information pane collapsed</a:t>
            </a: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712361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show behavior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defRPr/>
            </a:pPr>
            <a:r>
              <a:rPr lang="en-US" sz="1800" dirty="0">
                <a:latin typeface="Arial" charset="0"/>
              </a:rPr>
              <a:t>What happens when a user clicks on vertical </a:t>
            </a:r>
            <a:r>
              <a:rPr lang="ja-JP" altLang="en-US" sz="1800" dirty="0">
                <a:latin typeface="Arial" charset="0"/>
              </a:rPr>
              <a:t>“</a:t>
            </a:r>
            <a:r>
              <a:rPr lang="en-US" sz="1800" dirty="0">
                <a:latin typeface="Arial" charset="0"/>
              </a:rPr>
              <a:t>Related information</a:t>
            </a:r>
            <a:r>
              <a:rPr lang="ja-JP" altLang="en-US" sz="1800" dirty="0">
                <a:latin typeface="Arial" charset="0"/>
              </a:rPr>
              <a:t>”</a:t>
            </a:r>
            <a:r>
              <a:rPr lang="en-US" sz="1800" dirty="0">
                <a:latin typeface="Arial" charset="0"/>
              </a:rPr>
              <a:t> bar</a:t>
            </a:r>
          </a:p>
        </p:txBody>
      </p:sp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867400" cy="443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1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Example, show behavior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What happens when user clicks </a:t>
            </a:r>
            <a:r>
              <a:rPr lang="ja-JP" altLang="en-US" sz="2000" dirty="0"/>
              <a:t>“</a:t>
            </a:r>
            <a:r>
              <a:rPr lang="en-US" sz="2000" dirty="0"/>
              <a:t>one-up</a:t>
            </a:r>
            <a:r>
              <a:rPr lang="ja-JP" altLang="en-US" sz="2000" dirty="0"/>
              <a:t>”</a:t>
            </a:r>
            <a:r>
              <a:rPr lang="en-US" sz="2000" dirty="0"/>
              <a:t> icon in upper right hand corner </a:t>
            </a: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2192339"/>
            <a:ext cx="6469062" cy="392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6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How are wireframes used?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Conversational props to discuss design alternatives</a:t>
            </a:r>
          </a:p>
          <a:p>
            <a:pPr eaLnBrk="1" hangingPunct="1">
              <a:defRPr/>
            </a:pPr>
            <a:r>
              <a:rPr lang="en-US"/>
              <a:t>To elicit feedback from potential users and other stakeholders</a:t>
            </a:r>
          </a:p>
          <a:p>
            <a:pPr eaLnBrk="1" hangingPunct="1">
              <a:defRPr/>
            </a:pPr>
            <a:r>
              <a:rPr lang="en-US"/>
              <a:t>Helps you keep your eye on information architecture on screen</a:t>
            </a:r>
          </a:p>
        </p:txBody>
      </p:sp>
      <p:sp>
        <p:nvSpPr>
          <p:cNvPr id="4608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96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8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How are wireframes used?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Designer can move through deck of wireframes </a:t>
            </a:r>
          </a:p>
          <a:p>
            <a:pPr lvl="1" eaLnBrk="1" hangingPunct="1">
              <a:defRPr/>
            </a:pPr>
            <a:r>
              <a:rPr lang="en-US" dirty="0"/>
              <a:t>One slide at a time</a:t>
            </a:r>
          </a:p>
          <a:p>
            <a:pPr lvl="1" eaLnBrk="1" hangingPunct="1">
              <a:defRPr/>
            </a:pPr>
            <a:r>
              <a:rPr lang="en-US" dirty="0"/>
              <a:t>Simulating potential scenario</a:t>
            </a:r>
          </a:p>
          <a:p>
            <a:pPr lvl="1" eaLnBrk="1" hangingPunct="1">
              <a:defRPr/>
            </a:pPr>
            <a:r>
              <a:rPr lang="en-US" dirty="0"/>
              <a:t>Pretending to click on interaction widgets</a:t>
            </a:r>
          </a:p>
        </p:txBody>
      </p:sp>
      <p:sp>
        <p:nvSpPr>
          <p:cNvPr id="4710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5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</a:rPr>
              <a:t>Tools for wireframe mockups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Tools designed specifically for this purpose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OmniGraffle (for Mac)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Microsoft Visio (for PC)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Balsamiq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Adobe InDesign</a:t>
            </a:r>
          </a:p>
          <a:p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 bwMode="auto">
          <a:xfrm>
            <a:off x="4572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© Kristian Secor 2014 UC San Diego Extension Online Learning Course: Principles of User Experience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2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How to build wireframes?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Templates available for many basic shapes and UI objects</a:t>
            </a:r>
          </a:p>
          <a:p>
            <a:pPr eaLnBrk="1" hangingPunct="1">
              <a:defRPr/>
            </a:pPr>
            <a:r>
              <a:rPr lang="en-US"/>
              <a:t>Some parts of wireframe can be generic, others detailed</a:t>
            </a:r>
          </a:p>
          <a:p>
            <a:pPr eaLnBrk="1" hangingPunct="1">
              <a:defRPr/>
            </a:pPr>
            <a:r>
              <a:rPr lang="en-US"/>
              <a:t>Can add color, graphics, real fonts</a:t>
            </a:r>
          </a:p>
        </p:txBody>
      </p:sp>
      <p:sp>
        <p:nvSpPr>
          <p:cNvPr id="49155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620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3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Hints and tips for wireframing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Be able to create multiple design representations quickly</a:t>
            </a:r>
          </a:p>
          <a:p>
            <a:pPr eaLnBrk="1" hangingPunct="1">
              <a:defRPr/>
            </a:pPr>
            <a:r>
              <a:rPr lang="en-US" dirty="0"/>
              <a:t>Keep it modular—just as with any prototyping technique </a:t>
            </a:r>
          </a:p>
          <a:p>
            <a:pPr lvl="1" eaLnBrk="1" hangingPunct="1">
              <a:defRPr/>
            </a:pPr>
            <a:r>
              <a:rPr lang="en-US" dirty="0"/>
              <a:t>Not too many concepts or details </a:t>
            </a:r>
            <a:r>
              <a:rPr lang="ja-JP" altLang="en-US" dirty="0"/>
              <a:t>“</a:t>
            </a:r>
            <a:r>
              <a:rPr lang="en-US" dirty="0"/>
              <a:t>hard coded</a:t>
            </a:r>
            <a:r>
              <a:rPr lang="ja-JP" altLang="en-US" dirty="0"/>
              <a:t>”</a:t>
            </a:r>
            <a:r>
              <a:rPr lang="en-US" dirty="0"/>
              <a:t> in any one frame</a:t>
            </a:r>
          </a:p>
          <a:p>
            <a:pPr lvl="1" eaLnBrk="1" hangingPunct="1">
              <a:defRPr/>
            </a:pPr>
            <a:r>
              <a:rPr lang="en-US" dirty="0"/>
              <a:t>Build up using layers</a:t>
            </a:r>
          </a:p>
          <a:p>
            <a:pPr lvl="1" eaLnBrk="1" hangingPunct="1">
              <a:defRPr/>
            </a:pPr>
            <a:r>
              <a:rPr lang="en-US" dirty="0"/>
              <a:t>Use separate layer for each repeating set of widgets on screen</a:t>
            </a:r>
          </a:p>
        </p:txBody>
      </p:sp>
      <p:sp>
        <p:nvSpPr>
          <p:cNvPr id="5017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1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11571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0741" y="-36757"/>
            <a:ext cx="8133259" cy="787008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381000"/>
            <a:ext cx="6522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Macro view of design iterations</a:t>
            </a: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8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Hints and tips for wireframing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Example, container </a:t>
            </a:r>
            <a:r>
              <a:rPr lang="ja-JP" altLang="en-US"/>
              <a:t>“</a:t>
            </a:r>
            <a:r>
              <a:rPr lang="en-US"/>
              <a:t>window</a:t>
            </a:r>
            <a:r>
              <a:rPr lang="ja-JP" altLang="en-US"/>
              <a:t>”</a:t>
            </a:r>
            <a:r>
              <a:rPr lang="en-US"/>
              <a:t> of an application with its different controls</a:t>
            </a:r>
          </a:p>
          <a:p>
            <a:pPr lvl="1" eaLnBrk="1" hangingPunct="1">
              <a:defRPr/>
            </a:pPr>
            <a:r>
              <a:rPr lang="en-US"/>
              <a:t>Specify once as layer and reuse in subsequent screens</a:t>
            </a:r>
          </a:p>
          <a:p>
            <a:pPr eaLnBrk="1" hangingPunct="1">
              <a:defRPr/>
            </a:pPr>
            <a:r>
              <a:rPr lang="en-US"/>
              <a:t>Use stencils, templates, and libraries of widgets</a:t>
            </a:r>
          </a:p>
          <a:p>
            <a:pPr lvl="1" eaLnBrk="1" hangingPunct="1">
              <a:defRPr/>
            </a:pPr>
            <a:r>
              <a:rPr lang="en-US"/>
              <a:t>Avoid re-inventing widgets</a:t>
            </a:r>
          </a:p>
          <a:p>
            <a:pPr eaLnBrk="1" hangingPunct="1">
              <a:defRPr/>
            </a:pPr>
            <a:r>
              <a:rPr lang="en-US"/>
              <a:t>Find shared objects in tool libraries</a:t>
            </a:r>
          </a:p>
        </p:txBody>
      </p:sp>
      <p:sp>
        <p:nvSpPr>
          <p:cNvPr id="5120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3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9DEB4FE-7839-664E-ACBD-7D6D8B1978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31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53250" name="Picture 3" descr="A close up of text on a white background&#13;&#10;&#13;&#10;Description automatically generated">
            <a:extLst>
              <a:ext uri="{FF2B5EF4-FFF2-40B4-BE49-F238E27FC236}">
                <a16:creationId xmlns:a16="http://schemas.microsoft.com/office/drawing/2014/main" id="{A09FC48B-B07F-D544-94BD-064F385A2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4" y="0"/>
            <a:ext cx="89988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657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FAAC-86C6-A641-B87F-1A6DE1BFA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03" y="232172"/>
            <a:ext cx="8188523" cy="1714500"/>
          </a:xfrm>
        </p:spPr>
        <p:txBody>
          <a:bodyPr/>
          <a:lstStyle/>
          <a:p>
            <a:pPr>
              <a:defRPr/>
            </a:pPr>
            <a:r>
              <a:rPr lang="en-US" dirty="0">
                <a:sym typeface="Gill Sans" charset="0"/>
              </a:rPr>
              <a:t>Designing the interaction</a:t>
            </a:r>
            <a:r>
              <a:rPr lang="en-US" altLang="x-none" dirty="0">
                <a:sym typeface="Gill Sans" charset="0"/>
              </a:rPr>
              <a:t> (1)</a:t>
            </a:r>
            <a:r>
              <a:rPr lang="en-US" dirty="0">
                <a:sym typeface="Gill Sans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8744A-824C-E248-921E-7D3A6B3CF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35" y="1457020"/>
            <a:ext cx="7788275" cy="2308324"/>
          </a:xfrm>
        </p:spPr>
        <p:txBody>
          <a:bodyPr/>
          <a:lstStyle/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It’s all about supporting user tasks</a:t>
            </a:r>
          </a:p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It’s where the user looks at displays and manipulates controls </a:t>
            </a:r>
          </a:p>
          <a:p>
            <a:pPr lvl="1"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Doing sensory, cognitive, and physical actions</a:t>
            </a:r>
          </a:p>
          <a:p>
            <a:pPr lvl="1"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iTunes example: signing up, logging in, searching, browsing for songs by artist, title, genres, rating music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FC9CA-09F2-C846-B384-2CD1179ACD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32</a:t>
            </a:fld>
            <a:endParaRPr lang="en-US" altLang="en-US" sz="112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01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F93D0-7297-BC4A-8BFF-C0B09A08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71" y="232172"/>
            <a:ext cx="8358188" cy="1714500"/>
          </a:xfrm>
        </p:spPr>
        <p:txBody>
          <a:bodyPr/>
          <a:lstStyle/>
          <a:p>
            <a:pPr>
              <a:defRPr/>
            </a:pPr>
            <a:r>
              <a:rPr lang="en-US" dirty="0">
                <a:sym typeface="Gill Sans" charset="0"/>
              </a:rPr>
              <a:t>Designing for interaction</a:t>
            </a:r>
            <a:r>
              <a:rPr lang="en-US" altLang="x-none" dirty="0">
                <a:sym typeface="Gill Sans" charset="0"/>
              </a:rPr>
              <a:t> (2)</a:t>
            </a:r>
            <a:r>
              <a:rPr lang="en-US" dirty="0">
                <a:sym typeface="Gill Sans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896F5-87F1-9241-97B3-564933E5F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35" y="1457020"/>
            <a:ext cx="7788275" cy="3447098"/>
          </a:xfrm>
        </p:spPr>
        <p:txBody>
          <a:bodyPr/>
          <a:lstStyle/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Possibly need different variation of interaction design for each device in the ecology </a:t>
            </a:r>
          </a:p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Establish good conceptual design for the interaction design</a:t>
            </a:r>
          </a:p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Example: Analogy of reading a book on device, using a calendar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4023F-D3F0-0745-9487-C5F4104EE3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33</a:t>
            </a:fld>
            <a:endParaRPr lang="en-US" altLang="en-US" sz="112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63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00D01-C3A0-8D4C-8103-85E6CF07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097" y="466166"/>
            <a:ext cx="4274820" cy="3323987"/>
          </a:xfrm>
        </p:spPr>
        <p:txBody>
          <a:bodyPr/>
          <a:lstStyle/>
          <a:p>
            <a:pPr>
              <a:defRPr/>
            </a:pPr>
            <a:r>
              <a:rPr lang="en-US" dirty="0">
                <a:sym typeface="Gill Sans" charset="0"/>
              </a:rPr>
              <a:t>Conceptual design for TKS interaction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CB4DD-122E-564C-9863-6587EC43E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484" y="2143125"/>
            <a:ext cx="2714625" cy="2462213"/>
          </a:xfrm>
        </p:spPr>
        <p:txBody>
          <a:bodyPr/>
          <a:lstStyle/>
          <a:p>
            <a:pPr marL="151799">
              <a:defRPr/>
            </a:pPr>
            <a:r>
              <a:rPr lang="en-US" dirty="0">
                <a:sym typeface="Gill Sans" charset="0"/>
              </a:rPr>
              <a:t>Three-panel design that surrounds and immerses the user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4EB3F-C8EC-7A42-BD28-26F4EA4842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34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56324" name="Picture 5">
            <a:extLst>
              <a:ext uri="{FF2B5EF4-FFF2-40B4-BE49-F238E27FC236}">
                <a16:creationId xmlns:a16="http://schemas.microsoft.com/office/drawing/2014/main" id="{ED32473F-92A4-534F-9434-EB26C9BE8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066" y="2035969"/>
            <a:ext cx="6951762" cy="429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693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B76E6-9FD9-BA47-B3A0-BDCFB289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097" y="466166"/>
            <a:ext cx="4274820" cy="2492990"/>
          </a:xfrm>
        </p:spPr>
        <p:txBody>
          <a:bodyPr/>
          <a:lstStyle/>
          <a:p>
            <a:pPr>
              <a:defRPr/>
            </a:pPr>
            <a:r>
              <a:rPr lang="en-US" dirty="0">
                <a:sym typeface="Gill Sans" charset="0"/>
              </a:rPr>
              <a:t>Example more specific to interaction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CDDA77-9CE0-AE4A-A27E-C1F24F83D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978" y="1946672"/>
            <a:ext cx="7127006" cy="53455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9173F-8B63-3F44-8CCB-A8BB2F56CD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35</a:t>
            </a:fld>
            <a:endParaRPr lang="en-US" altLang="en-US" sz="112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58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74ED7-BCB0-D642-984E-9C6F60A73F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36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40961" name="Rectangle 1">
            <a:extLst>
              <a:ext uri="{FF2B5EF4-FFF2-40B4-BE49-F238E27FC236}">
                <a16:creationId xmlns:a16="http://schemas.microsoft.com/office/drawing/2014/main" id="{6C87A471-6DD0-D343-B02F-64B670C24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2969" y="-53578"/>
            <a:ext cx="7366992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Storyboards in interaction design 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A803B597-F4F9-7447-822A-FE030E6EB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2969" y="2348508"/>
            <a:ext cx="7366992" cy="2954655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Freeze-frame representations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Graphical clips 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Hand-sketched pictures annotated with a few words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Stories of how people work with system </a:t>
            </a:r>
          </a:p>
        </p:txBody>
      </p:sp>
    </p:spTree>
    <p:extLst>
      <p:ext uri="{BB962C8B-B14F-4D97-AF65-F5344CB8AC3E}">
        <p14:creationId xmlns:p14="http://schemas.microsoft.com/office/powerpoint/2010/main" val="1615434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C0DEA-4C76-BF4F-9A68-3B8D80B4B4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37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41985" name="Rectangle 1">
            <a:extLst>
              <a:ext uri="{FF2B5EF4-FFF2-40B4-BE49-F238E27FC236}">
                <a16:creationId xmlns:a16="http://schemas.microsoft.com/office/drawing/2014/main" id="{B71CB63C-CE3A-534E-8084-EFD52E1BA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8097" y="466166"/>
            <a:ext cx="4274820" cy="249299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>
                <a:sym typeface="Gill Sans" charset="0"/>
              </a:rPr>
              <a:t>Things to include in storyboards</a:t>
            </a: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519D62BC-E0DC-3F43-9B66-918B0E1DA9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736" y="2411016"/>
            <a:ext cx="7366992" cy="4708981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All work practice that is part of task, not just interaction with system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Example, include telephone conversations with agents outside system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Sketches of devices and screens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en-US" dirty="0">
                <a:sym typeface="Gill Sans" charset="0"/>
              </a:rPr>
              <a:t>Any connections with system internals, for example, flow to and from a database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en-US" dirty="0">
                <a:sym typeface="Gill Sans" charset="0"/>
              </a:rPr>
              <a:t>Extra-system activities, such as talking with a friend about what ticket to buy</a:t>
            </a:r>
          </a:p>
        </p:txBody>
      </p:sp>
    </p:spTree>
    <p:extLst>
      <p:ext uri="{BB962C8B-B14F-4D97-AF65-F5344CB8AC3E}">
        <p14:creationId xmlns:p14="http://schemas.microsoft.com/office/powerpoint/2010/main" val="1375870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DCF9037-02B8-D240-8816-153A0AAE97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38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8F8BDEC7-D5CA-E14E-BE42-044DBC3AA2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8688" y="2035969"/>
            <a:ext cx="7366992" cy="249299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Example: Interaction storyboard sketches for the Ticket Kiosk System </a:t>
            </a:r>
          </a:p>
        </p:txBody>
      </p:sp>
    </p:spTree>
    <p:extLst>
      <p:ext uri="{BB962C8B-B14F-4D97-AF65-F5344CB8AC3E}">
        <p14:creationId xmlns:p14="http://schemas.microsoft.com/office/powerpoint/2010/main" val="242723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10633-FAE4-594B-B84F-D3FD8B284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39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61442" name="Picture 1">
            <a:extLst>
              <a:ext uri="{FF2B5EF4-FFF2-40B4-BE49-F238E27FC236}">
                <a16:creationId xmlns:a16="http://schemas.microsoft.com/office/drawing/2014/main" id="{BFDAC3DF-6E1C-FD49-B4E5-62B78F74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42" y="71438"/>
            <a:ext cx="8675191" cy="670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2">
            <a:extLst>
              <a:ext uri="{FF2B5EF4-FFF2-40B4-BE49-F238E27FC236}">
                <a16:creationId xmlns:a16="http://schemas.microsoft.com/office/drawing/2014/main" id="{311BDDE0-56BF-FE40-B9B5-E2F2A345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844" y="6554391"/>
            <a:ext cx="205383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1pPr>
            <a:lvl2pPr marL="742950" indent="-28575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2pPr>
            <a:lvl3pPr marL="1143000" indent="-22860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3pPr>
            <a:lvl4pPr marL="1600200" indent="-22860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4pPr>
            <a:lvl5pPr marL="2057400" indent="-22860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9pPr>
          </a:lstStyle>
          <a:p>
            <a:pPr algn="ctr" eaLnBrk="1" hangingPunct="1"/>
            <a:fld id="{8B06CE65-FC3C-B24B-B3FC-820EAC2BAC1C}" type="slidenum">
              <a:rPr lang="en-US" altLang="en-US" sz="1125">
                <a:solidFill>
                  <a:schemeClr val="tx1"/>
                </a:solidFill>
                <a:cs typeface="Gill Sans" panose="020B0502020104020203" pitchFamily="34" charset="-79"/>
              </a:rPr>
              <a:pPr algn="ctr" eaLnBrk="1" hangingPunct="1"/>
              <a:t>39</a:t>
            </a:fld>
            <a:endParaRPr lang="en-US" altLang="en-US" sz="1125">
              <a:solidFill>
                <a:schemeClr val="tx1"/>
              </a:solidFill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1128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Ideation Iteration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Arial" charset="0"/>
              </a:rPr>
              <a:t>Lightning-fast</a:t>
            </a:r>
          </a:p>
          <a:p>
            <a:pPr eaLnBrk="1" hangingPunct="1">
              <a:defRPr/>
            </a:pPr>
            <a:r>
              <a:rPr lang="en-US" sz="2400" dirty="0">
                <a:latin typeface="Arial" charset="0"/>
              </a:rPr>
              <a:t>Loosely structured iteration </a:t>
            </a:r>
          </a:p>
          <a:p>
            <a:pPr eaLnBrk="1" hangingPunct="1">
              <a:defRPr/>
            </a:pPr>
            <a:r>
              <a:rPr lang="en-US" sz="2400" dirty="0">
                <a:latin typeface="Arial" charset="0"/>
              </a:rPr>
              <a:t>For purpose of exploring design ideas</a:t>
            </a:r>
          </a:p>
          <a:p>
            <a:pPr eaLnBrk="1" hangingPunct="1">
              <a:defRPr/>
            </a:pPr>
            <a:r>
              <a:rPr lang="en-US" sz="2400" dirty="0">
                <a:latin typeface="Arial" charset="0"/>
              </a:rPr>
              <a:t>Role of prototype played by sketches</a:t>
            </a:r>
          </a:p>
        </p:txBody>
      </p:sp>
      <p:sp>
        <p:nvSpPr>
          <p:cNvPr id="1945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19461" name="Picture 4" descr="9-2A Macro view of lifecycle iterations in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879230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B477C-DB34-6F4F-A443-C2A794DAEF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40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62466" name="Picture 1">
            <a:extLst>
              <a:ext uri="{FF2B5EF4-FFF2-40B4-BE49-F238E27FC236}">
                <a16:creationId xmlns:a16="http://schemas.microsoft.com/office/drawing/2014/main" id="{591D39DF-C811-C94C-AB08-FFD08F9B0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2" y="0"/>
            <a:ext cx="7963049" cy="684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2467" name="Text Box 2">
            <a:extLst>
              <a:ext uri="{FF2B5EF4-FFF2-40B4-BE49-F238E27FC236}">
                <a16:creationId xmlns:a16="http://schemas.microsoft.com/office/drawing/2014/main" id="{723900DB-D52F-B840-AF4E-BBFFDF6D2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844" y="6554391"/>
            <a:ext cx="205383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1pPr>
            <a:lvl2pPr marL="742950" indent="-28575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2pPr>
            <a:lvl3pPr marL="1143000" indent="-22860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3pPr>
            <a:lvl4pPr marL="1600200" indent="-22860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4pPr>
            <a:lvl5pPr marL="2057400" indent="-22860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9pPr>
          </a:lstStyle>
          <a:p>
            <a:pPr algn="r" eaLnBrk="1" hangingPunct="1"/>
            <a:fld id="{F292E6EC-0184-CE47-AFB6-04CD4AFB3BBD}" type="slidenum">
              <a:rPr lang="en-US" altLang="en-US" sz="1266">
                <a:solidFill>
                  <a:schemeClr val="tx1"/>
                </a:solidFill>
                <a:cs typeface="Gill Sans" panose="020B0502020104020203" pitchFamily="34" charset="-79"/>
              </a:rPr>
              <a:pPr algn="r" eaLnBrk="1" hangingPunct="1"/>
              <a:t>40</a:t>
            </a:fld>
            <a:endParaRPr lang="en-US" altLang="en-US" sz="1266">
              <a:solidFill>
                <a:schemeClr val="tx1"/>
              </a:solidFill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48949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302FADC-465D-1049-B932-94683BF206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41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63490" name="Picture 1">
            <a:extLst>
              <a:ext uri="{FF2B5EF4-FFF2-40B4-BE49-F238E27FC236}">
                <a16:creationId xmlns:a16="http://schemas.microsoft.com/office/drawing/2014/main" id="{62344D70-DE87-6140-94A3-67A21DB61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8" y="138411"/>
            <a:ext cx="7886031" cy="656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983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20FC4-A6A5-C04C-AA8F-41213FEB8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42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64514" name="Picture 1">
            <a:extLst>
              <a:ext uri="{FF2B5EF4-FFF2-40B4-BE49-F238E27FC236}">
                <a16:creationId xmlns:a16="http://schemas.microsoft.com/office/drawing/2014/main" id="{CDB3943D-9C5C-6E45-84E7-25BF0470F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7906"/>
            <a:ext cx="8280053" cy="679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2">
            <a:extLst>
              <a:ext uri="{FF2B5EF4-FFF2-40B4-BE49-F238E27FC236}">
                <a16:creationId xmlns:a16="http://schemas.microsoft.com/office/drawing/2014/main" id="{84A976A1-103F-4647-AA63-E10ECEA8B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844" y="6554391"/>
            <a:ext cx="205383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1pPr>
            <a:lvl2pPr marL="742950" indent="-28575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2pPr>
            <a:lvl3pPr marL="1143000" indent="-22860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3pPr>
            <a:lvl4pPr marL="1600200" indent="-22860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4pPr>
            <a:lvl5pPr marL="2057400" indent="-22860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9pPr>
          </a:lstStyle>
          <a:p>
            <a:pPr algn="ctr" eaLnBrk="1" hangingPunct="1"/>
            <a:fld id="{B822199C-6BA6-0541-8E19-7FBB9EEF06C8}" type="slidenum">
              <a:rPr lang="en-US" altLang="en-US" sz="1125">
                <a:solidFill>
                  <a:schemeClr val="tx1"/>
                </a:solidFill>
                <a:cs typeface="Gill Sans" panose="020B0502020104020203" pitchFamily="34" charset="-79"/>
              </a:rPr>
              <a:pPr algn="ctr" eaLnBrk="1" hangingPunct="1"/>
              <a:t>42</a:t>
            </a:fld>
            <a:endParaRPr lang="en-US" altLang="en-US" sz="1125">
              <a:solidFill>
                <a:schemeClr val="tx1"/>
              </a:solidFill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802250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52F8B5C-2D35-5E4F-8019-F197385041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43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65538" name="Picture 1">
            <a:extLst>
              <a:ext uri="{FF2B5EF4-FFF2-40B4-BE49-F238E27FC236}">
                <a16:creationId xmlns:a16="http://schemas.microsoft.com/office/drawing/2014/main" id="{06304BFE-7D84-3348-8A6E-58C5267F5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83" y="357187"/>
            <a:ext cx="8626078" cy="615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359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5B97DC7-5CD4-CB4C-AFE8-43DA9B44DD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44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66562" name="Picture 1">
            <a:extLst>
              <a:ext uri="{FF2B5EF4-FFF2-40B4-BE49-F238E27FC236}">
                <a16:creationId xmlns:a16="http://schemas.microsoft.com/office/drawing/2014/main" id="{5ED4D956-1069-0147-9E6A-5D0AE8EB7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8" y="116086"/>
            <a:ext cx="7483078" cy="662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0767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F0B744D-9B4E-3F49-8BB1-911FE700A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45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67586" name="Picture 1">
            <a:extLst>
              <a:ext uri="{FF2B5EF4-FFF2-40B4-BE49-F238E27FC236}">
                <a16:creationId xmlns:a16="http://schemas.microsoft.com/office/drawing/2014/main" id="{ADC8623D-68B9-8341-8D83-24C238A6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27" y="341560"/>
            <a:ext cx="7795617" cy="617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6807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B0FA206-17B7-D94B-9E33-278BDF88F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46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68610" name="Picture 1">
            <a:extLst>
              <a:ext uri="{FF2B5EF4-FFF2-40B4-BE49-F238E27FC236}">
                <a16:creationId xmlns:a16="http://schemas.microsoft.com/office/drawing/2014/main" id="{C457B116-105C-E04C-BDE1-DE7C77CE5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17" y="821531"/>
            <a:ext cx="8390558" cy="520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672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C18135-A5A8-E94C-8F20-B2F30C218B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47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F029E2C1-6716-B345-8F06-C985CB9B0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2723" y="232172"/>
            <a:ext cx="8447484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Importance of between-frame transitions (1) </a:t>
            </a: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1D0C4685-7ED2-F74B-AD07-7342E0926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6619" y="1024468"/>
            <a:ext cx="5476131" cy="2523768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Storyboard frames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Individual states 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Static screenshots 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Frame-to-frame progression of interaction over time </a:t>
            </a:r>
          </a:p>
        </p:txBody>
      </p:sp>
    </p:spTree>
    <p:extLst>
      <p:ext uri="{BB962C8B-B14F-4D97-AF65-F5344CB8AC3E}">
        <p14:creationId xmlns:p14="http://schemas.microsoft.com/office/powerpoint/2010/main" val="18629622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2151B-0FB8-D04F-87E4-2309DCA0BB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48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65537" name="Rectangle 1">
            <a:extLst>
              <a:ext uri="{FF2B5EF4-FFF2-40B4-BE49-F238E27FC236}">
                <a16:creationId xmlns:a16="http://schemas.microsoft.com/office/drawing/2014/main" id="{26ED994F-6F58-CC44-ACB6-442A2B705B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328" y="178594"/>
            <a:ext cx="8465344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Importance of between-frame transitions (2) </a:t>
            </a: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17CCB64A-2B14-5E47-B470-356A5215F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2969" y="1946672"/>
            <a:ext cx="7366992" cy="3115725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 sz="2531">
                <a:sym typeface="Gill Sans" charset="0"/>
              </a:rPr>
              <a:t>The dynamics in transitions between frames is where user experience lives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sz="2531">
                <a:sym typeface="Gill Sans" charset="0"/>
              </a:rPr>
              <a:t>Transitions are where users think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sz="2531">
                <a:sym typeface="Gill Sans" charset="0"/>
              </a:rPr>
              <a:t>Cognitive affordances in your design earn their keep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sz="2531">
                <a:sym typeface="Gill Sans" charset="0"/>
              </a:rPr>
              <a:t>Help users think about what to do next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sz="2531">
                <a:sym typeface="Gill Sans" charset="0"/>
              </a:rPr>
              <a:t>Where most problems exist for users, challenges for designers</a:t>
            </a:r>
          </a:p>
        </p:txBody>
      </p:sp>
    </p:spTree>
    <p:extLst>
      <p:ext uri="{BB962C8B-B14F-4D97-AF65-F5344CB8AC3E}">
        <p14:creationId xmlns:p14="http://schemas.microsoft.com/office/powerpoint/2010/main" val="515537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EBBEFE-3B33-BB49-A6E1-0F421E7A94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49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FC11975E-24EB-FB4C-90DE-80D9F3A47D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0949" y="215429"/>
            <a:ext cx="8251031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Importance of between-frame transitions (3)</a:t>
            </a: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3F588DCB-A8E5-AA45-A565-526512B6E3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6619" y="1024468"/>
            <a:ext cx="5476131" cy="2800767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Make actions between frames part of what is sketched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How?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Add frames that show circumstances that lead to transitions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User thought bubbles, gestures, reactions</a:t>
            </a:r>
          </a:p>
        </p:txBody>
      </p:sp>
    </p:spTree>
    <p:extLst>
      <p:ext uri="{BB962C8B-B14F-4D97-AF65-F5344CB8AC3E}">
        <p14:creationId xmlns:p14="http://schemas.microsoft.com/office/powerpoint/2010/main" val="682448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76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Conceptual Design Iteration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Critique and compare multiple design concepts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Sort out best one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Weigh concept feasibility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Prototypes: low-fidelity paper, storyboards </a:t>
            </a:r>
          </a:p>
        </p:txBody>
      </p:sp>
      <p:sp>
        <p:nvSpPr>
          <p:cNvPr id="20483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/>
              <a:t>© Kristian Secor 2014 UC San Diego Extension Online Learning Course: Principles of User Experience</a:t>
            </a:r>
          </a:p>
        </p:txBody>
      </p:sp>
      <p:pic>
        <p:nvPicPr>
          <p:cNvPr id="20485" name="Picture 4" descr="9-2B Macro view of lifecycle iterations in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36062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9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E5B46-B741-4143-A825-DDDBB9633F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50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67585" name="Rectangle 1">
            <a:extLst>
              <a:ext uri="{FF2B5EF4-FFF2-40B4-BE49-F238E27FC236}">
                <a16:creationId xmlns:a16="http://schemas.microsoft.com/office/drawing/2014/main" id="{20D4630C-33C6-564F-8747-28976EA84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2969" y="1687711"/>
            <a:ext cx="7366992" cy="166199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>
                <a:sym typeface="Gill Sans" charset="0"/>
              </a:rPr>
              <a:t>Example, storyboard transition frame</a:t>
            </a: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C2EA3444-AB20-ED4C-AA64-63C478D7859C}"/>
              </a:ext>
            </a:extLst>
          </p:cNvPr>
          <p:cNvSpPr>
            <a:spLocks/>
          </p:cNvSpPr>
          <p:nvPr/>
        </p:nvSpPr>
        <p:spPr bwMode="auto">
          <a:xfrm>
            <a:off x="892969" y="4143375"/>
            <a:ext cx="7366992" cy="102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1pPr>
            <a:lvl2pPr marL="742950" indent="-28575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2pPr>
            <a:lvl3pPr marL="1143000" indent="-22860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3pPr>
            <a:lvl4pPr marL="1600200" indent="-22860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4pPr>
            <a:lvl5pPr marL="2057400" indent="-228600"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9pPr>
          </a:lstStyle>
          <a:p>
            <a:pPr algn="ctr">
              <a:spcBef>
                <a:spcPts val="1617"/>
              </a:spcBef>
            </a:pPr>
            <a:r>
              <a:rPr lang="en-US" altLang="en-US" sz="2672">
                <a:solidFill>
                  <a:schemeClr val="tx1"/>
                </a:solidFill>
                <a:cs typeface="Gill Sans" panose="020B0502020104020203" pitchFamily="34" charset="-79"/>
              </a:rPr>
              <a:t>Thought bubble explaining state change</a:t>
            </a:r>
          </a:p>
        </p:txBody>
      </p:sp>
    </p:spTree>
    <p:extLst>
      <p:ext uri="{BB962C8B-B14F-4D97-AF65-F5344CB8AC3E}">
        <p14:creationId xmlns:p14="http://schemas.microsoft.com/office/powerpoint/2010/main" val="28402627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9725432-B63D-F141-A9A3-16B1478D97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51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73730" name="Picture 1">
            <a:extLst>
              <a:ext uri="{FF2B5EF4-FFF2-40B4-BE49-F238E27FC236}">
                <a16:creationId xmlns:a16="http://schemas.microsoft.com/office/drawing/2014/main" id="{3436F474-8D9E-B948-BA8B-3AEDA3FE3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299" y="472157"/>
            <a:ext cx="7154912" cy="592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3836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9C92A5D-4A2E-0C4D-B71D-EB26400A3A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52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74754" name="Picture 1">
            <a:extLst>
              <a:ext uri="{FF2B5EF4-FFF2-40B4-BE49-F238E27FC236}">
                <a16:creationId xmlns:a16="http://schemas.microsoft.com/office/drawing/2014/main" id="{C312C03E-4D32-234C-ADE8-C5765D0E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44" y="338212"/>
            <a:ext cx="7152680" cy="616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657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1EBBF4B-48BA-4F41-9447-8F2AEBF15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53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75778" name="Picture 1">
            <a:extLst>
              <a:ext uri="{FF2B5EF4-FFF2-40B4-BE49-F238E27FC236}">
                <a16:creationId xmlns:a16="http://schemas.microsoft.com/office/drawing/2014/main" id="{7DE7C007-658F-9141-832C-7E0353BAD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086" y="714376"/>
            <a:ext cx="6629177" cy="541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6614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3B5F9-4E01-EC46-90EE-528DF9F481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54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75777" name="Rectangle 1">
            <a:extLst>
              <a:ext uri="{FF2B5EF4-FFF2-40B4-BE49-F238E27FC236}">
                <a16:creationId xmlns:a16="http://schemas.microsoft.com/office/drawing/2014/main" id="{26084A56-8C27-6343-B903-2C2DDDBAF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>
                <a:sym typeface="Gill Sans" charset="0"/>
              </a:rPr>
              <a:t>Outside-class exercise </a:t>
            </a: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DFC911C5-8EDF-5A49-B964-EA812F5AA0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7219" y="1660922"/>
            <a:ext cx="7858125" cy="1969770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As a team, get together outside class and brainstorm and sketch a few storyboard sequences for your envisioned </a:t>
            </a:r>
            <a:r>
              <a:rPr lang="en-US" altLang="x-none" dirty="0" err="1">
                <a:sym typeface="Gill Sans" charset="0"/>
              </a:rPr>
              <a:t>SmartFridge</a:t>
            </a:r>
            <a:r>
              <a:rPr lang="en-US" altLang="x-none" dirty="0">
                <a:sym typeface="Gill Sans" charset="0"/>
              </a:rPr>
              <a:t> usage</a:t>
            </a:r>
          </a:p>
        </p:txBody>
      </p:sp>
    </p:spTree>
    <p:extLst>
      <p:ext uri="{BB962C8B-B14F-4D97-AF65-F5344CB8AC3E}">
        <p14:creationId xmlns:p14="http://schemas.microsoft.com/office/powerpoint/2010/main" val="35832350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8FBE6-AFBB-A942-A56B-FB7C0040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69" y="1928813"/>
            <a:ext cx="7366992" cy="2492990"/>
          </a:xfrm>
        </p:spPr>
        <p:txBody>
          <a:bodyPr/>
          <a:lstStyle/>
          <a:p>
            <a:pPr>
              <a:defRPr/>
            </a:pPr>
            <a:r>
              <a:rPr lang="en-US" dirty="0">
                <a:sym typeface="Gill Sans" charset="0"/>
              </a:rPr>
              <a:t>Wireframe prototypes for intermediate interaction design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6D021-B79C-0B40-8608-CA2DA6D9BF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55</a:t>
            </a:fld>
            <a:endParaRPr lang="en-US" altLang="en-US" sz="112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340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E425C57-7397-EF41-8E56-491A489B90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56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78850" name="Picture 1">
            <a:extLst>
              <a:ext uri="{FF2B5EF4-FFF2-40B4-BE49-F238E27FC236}">
                <a16:creationId xmlns:a16="http://schemas.microsoft.com/office/drawing/2014/main" id="{5313F02F-22B8-9847-AD4A-276903327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6797"/>
            <a:ext cx="9144000" cy="333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2">
            <a:extLst>
              <a:ext uri="{FF2B5EF4-FFF2-40B4-BE49-F238E27FC236}">
                <a16:creationId xmlns:a16="http://schemas.microsoft.com/office/drawing/2014/main" id="{BA54FB23-C08E-6B47-A04F-3FA5E1590A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Wireframes (1)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652819C-E626-E24C-A70B-9BBA2AE15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2969" y="1714500"/>
            <a:ext cx="7366992" cy="492443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The path to wireframes</a:t>
            </a:r>
          </a:p>
        </p:txBody>
      </p:sp>
      <p:sp>
        <p:nvSpPr>
          <p:cNvPr id="78853" name="Text Box 4">
            <a:extLst>
              <a:ext uri="{FF2B5EF4-FFF2-40B4-BE49-F238E27FC236}">
                <a16:creationId xmlns:a16="http://schemas.microsoft.com/office/drawing/2014/main" id="{6D7CC917-7152-2645-85C0-12794B8E0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6109" y="6572250"/>
            <a:ext cx="205383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ts val="2300"/>
              </a:spcBef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1pPr>
            <a:lvl2pPr marL="1003300" indent="-444500">
              <a:spcBef>
                <a:spcPts val="2300"/>
              </a:spcBef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2pPr>
            <a:lvl3pPr marL="1346200" indent="-444500">
              <a:spcBef>
                <a:spcPts val="2300"/>
              </a:spcBef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3pPr>
            <a:lvl4pPr marL="1701800" indent="-444500">
              <a:spcBef>
                <a:spcPts val="2300"/>
              </a:spcBef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4pPr>
            <a:lvl5pPr marL="2044700" indent="-444500">
              <a:spcBef>
                <a:spcPts val="2300"/>
              </a:spcBef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5pPr>
            <a:lvl6pPr marL="2501900" indent="-444500" eaLnBrk="0" fontAlgn="base" hangingPunct="0">
              <a:spcBef>
                <a:spcPts val="2300"/>
              </a:spcBef>
              <a:spcAft>
                <a:spcPct val="0"/>
              </a:spcAft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6pPr>
            <a:lvl7pPr marL="2959100" indent="-444500" eaLnBrk="0" fontAlgn="base" hangingPunct="0">
              <a:spcBef>
                <a:spcPts val="2300"/>
              </a:spcBef>
              <a:spcAft>
                <a:spcPct val="0"/>
              </a:spcAft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7pPr>
            <a:lvl8pPr marL="3416300" indent="-444500" eaLnBrk="0" fontAlgn="base" hangingPunct="0">
              <a:spcBef>
                <a:spcPts val="2300"/>
              </a:spcBef>
              <a:spcAft>
                <a:spcPct val="0"/>
              </a:spcAft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8pPr>
            <a:lvl9pPr marL="3873500" indent="-444500" eaLnBrk="0" fontAlgn="base" hangingPunct="0">
              <a:spcBef>
                <a:spcPts val="2300"/>
              </a:spcBef>
              <a:spcAft>
                <a:spcPct val="0"/>
              </a:spcAft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fld id="{B57608AE-FFF8-1845-986F-A9FF5725DCDD}" type="slidenum">
              <a:rPr lang="en-US" altLang="en-US" sz="1125">
                <a:cs typeface="Gill Sans" panose="020B0502020104020203" pitchFamily="34" charset="-79"/>
              </a:rPr>
              <a:pPr algn="ctr" eaLnBrk="1" hangingPunct="1">
                <a:spcBef>
                  <a:spcPct val="0"/>
                </a:spcBef>
                <a:buSzTx/>
                <a:buFontTx/>
                <a:buNone/>
              </a:pPr>
              <a:t>56</a:t>
            </a:fld>
            <a:endParaRPr lang="en-US" altLang="en-US" sz="1125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325309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6C441-90C6-074E-9E73-2E77E89818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57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AFE5C713-E422-3F49-875B-F9F4C9F82C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Wireframes (2)</a:t>
            </a: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466E7D13-F135-E549-91CA-C2512649D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6619" y="1024467"/>
            <a:ext cx="5476131" cy="2308324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De facto representation medium for UX design at this stage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Prototyping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Documenting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Communicating to implementers </a:t>
            </a:r>
          </a:p>
        </p:txBody>
      </p:sp>
    </p:spTree>
    <p:extLst>
      <p:ext uri="{BB962C8B-B14F-4D97-AF65-F5344CB8AC3E}">
        <p14:creationId xmlns:p14="http://schemas.microsoft.com/office/powerpoint/2010/main" val="39872675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E27F1-8547-BC43-ACCA-3DD75FBAB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58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32D20FE4-13BC-194B-B7FD-6DB5313A58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Wireframes (3) </a:t>
            </a: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9808B4B2-FF35-414B-B1CE-6616EA6E04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6619" y="1024467"/>
            <a:ext cx="5476131" cy="4431983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en-US">
                <a:sym typeface="Gill Sans" charset="0"/>
              </a:rPr>
              <a:t>Somewhat abstract schematic diagrams and “sketches”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en-US">
                <a:sym typeface="Gill Sans" charset="0"/>
              </a:rPr>
              <a:t>Define Web page or screen content and navigational flow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en-US">
                <a:sym typeface="Gill Sans" charset="0"/>
              </a:rPr>
              <a:t>Show approximate visual layout, behavior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en-US">
                <a:sym typeface="Gill Sans" charset="0"/>
              </a:rPr>
              <a:t>Sometimes look and feel </a:t>
            </a:r>
          </a:p>
        </p:txBody>
      </p:sp>
    </p:spTree>
    <p:extLst>
      <p:ext uri="{BB962C8B-B14F-4D97-AF65-F5344CB8AC3E}">
        <p14:creationId xmlns:p14="http://schemas.microsoft.com/office/powerpoint/2010/main" val="1064708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B1C37-77F7-B740-88B1-03158A90E3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59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35841" name="Rectangle 1">
            <a:extLst>
              <a:ext uri="{FF2B5EF4-FFF2-40B4-BE49-F238E27FC236}">
                <a16:creationId xmlns:a16="http://schemas.microsoft.com/office/drawing/2014/main" id="{56C1EDB7-6A00-A84E-96AF-F3238E7E43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" y="178594"/>
            <a:ext cx="8465344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Wireframes to represent design objects (1)</a:t>
            </a: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520534AF-E313-874B-A881-85F45651D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6619" y="1024467"/>
            <a:ext cx="5476131" cy="1754326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en-US">
                <a:sym typeface="Gill Sans" charset="0"/>
              </a:rPr>
              <a:t>Major bread-and-butter tool of UX designers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en-US">
                <a:sym typeface="Gill Sans" charset="0"/>
              </a:rPr>
              <a:t>Made of lines and outlines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en-US">
                <a:sym typeface="Gill Sans" charset="0"/>
              </a:rPr>
              <a:t>Hence the name “wire frame”</a:t>
            </a:r>
          </a:p>
        </p:txBody>
      </p:sp>
    </p:spTree>
    <p:extLst>
      <p:ext uri="{BB962C8B-B14F-4D97-AF65-F5344CB8AC3E}">
        <p14:creationId xmlns:p14="http://schemas.microsoft.com/office/powerpoint/2010/main" val="2427588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Intermediate design iteration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To arrive at one intermediate design for layout and navigation</a:t>
            </a:r>
          </a:p>
        </p:txBody>
      </p:sp>
      <p:sp>
        <p:nvSpPr>
          <p:cNvPr id="21507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7724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1509" name="Picture 4" descr="9-2C Macro view of lifecycle iterations in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276600"/>
            <a:ext cx="9136062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501B7-2D19-1044-8ED0-DD5876871A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60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36865" name="Rectangle 1">
            <a:extLst>
              <a:ext uri="{FF2B5EF4-FFF2-40B4-BE49-F238E27FC236}">
                <a16:creationId xmlns:a16="http://schemas.microsoft.com/office/drawing/2014/main" id="{3C7AD957-BBD1-3640-BC7C-88CF20448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485" y="178594"/>
            <a:ext cx="8251031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Wireframes to represent design objects (2) </a:t>
            </a: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D4C5C0E6-0DF9-6241-911E-DB339560C0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6619" y="1024467"/>
            <a:ext cx="5476131" cy="3508653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Boxes and other shapes to represent emerging design objects 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Drawing is usually simple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Often just rectangular objects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Objects can be labeled, moved, and resized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Early wireframes should look simple, unfinished</a:t>
            </a:r>
          </a:p>
        </p:txBody>
      </p:sp>
    </p:spTree>
    <p:extLst>
      <p:ext uri="{BB962C8B-B14F-4D97-AF65-F5344CB8AC3E}">
        <p14:creationId xmlns:p14="http://schemas.microsoft.com/office/powerpoint/2010/main" val="13607311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B2175-2E93-DA46-995E-5329B8B8E5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61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37889" name="Rectangle 1">
            <a:extLst>
              <a:ext uri="{FF2B5EF4-FFF2-40B4-BE49-F238E27FC236}">
                <a16:creationId xmlns:a16="http://schemas.microsoft.com/office/drawing/2014/main" id="{32265728-F67A-504C-BD79-DE6CA532A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8097" y="466166"/>
            <a:ext cx="4274820" cy="249299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>
                <a:sym typeface="Gill Sans" charset="0"/>
              </a:rPr>
              <a:t>Wireframes to represent navigation </a:t>
            </a: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BEF9C4EA-C4E2-4648-A5BA-69DC7AFBD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6619" y="1024467"/>
            <a:ext cx="5476131" cy="2739211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Maps of screen or other state transitions during usage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Depict envisioned task flows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In terms of user actions on user interface objects</a:t>
            </a:r>
          </a:p>
        </p:txBody>
      </p:sp>
    </p:spTree>
    <p:extLst>
      <p:ext uri="{BB962C8B-B14F-4D97-AF65-F5344CB8AC3E}">
        <p14:creationId xmlns:p14="http://schemas.microsoft.com/office/powerpoint/2010/main" val="17500005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9C4F5B40-652B-FD45-9425-24131C9CCA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38097" y="466166"/>
            <a:ext cx="4274820" cy="17269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4294" tIns="32147" rIns="64294" bIns="32147" numCol="1" anchor="t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altLang="en-US"/>
              <a:t>Example, wireframes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436D4C-2506-2E45-B9BB-637F055F2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969" y="1821657"/>
            <a:ext cx="7366992" cy="1969770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Web-based photo organizing and sharing application 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Illustrates high-level conceptual design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0DAC798-8638-7E4D-BE35-4ACEDF45D2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6350000" y="93218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4DC0ECD7-4F27-9243-97D8-7DF43A234362}" type="slidenum">
              <a:rPr lang="en-US" altLang="en-US" smtClean="0"/>
              <a:pPr/>
              <a:t>62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84996" name="Rectangle 1">
            <a:extLst>
              <a:ext uri="{FF2B5EF4-FFF2-40B4-BE49-F238E27FC236}">
                <a16:creationId xmlns:a16="http://schemas.microsoft.com/office/drawing/2014/main" id="{DFB39190-A492-5145-9106-2EA41101F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969" y="1410891"/>
            <a:ext cx="7366992" cy="402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98500">
              <a:spcBef>
                <a:spcPts val="4700"/>
              </a:spcBef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1pPr>
            <a:lvl2pPr marL="1003300" indent="-444500">
              <a:spcBef>
                <a:spcPts val="4700"/>
              </a:spcBef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2pPr>
            <a:lvl3pPr marL="1346200" indent="-444500">
              <a:spcBef>
                <a:spcPts val="4700"/>
              </a:spcBef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3pPr>
            <a:lvl4pPr marL="1701800" indent="-444500">
              <a:spcBef>
                <a:spcPts val="4700"/>
              </a:spcBef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4pPr>
            <a:lvl5pPr marL="2044700" indent="-444500">
              <a:spcBef>
                <a:spcPts val="4700"/>
              </a:spcBef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5pPr>
            <a:lvl6pPr marL="2501900" indent="-444500" eaLnBrk="0" fontAlgn="base" hangingPunct="0">
              <a:spcBef>
                <a:spcPts val="4700"/>
              </a:spcBef>
              <a:spcAft>
                <a:spcPct val="0"/>
              </a:spcAft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6pPr>
            <a:lvl7pPr marL="2959100" indent="-444500" eaLnBrk="0" fontAlgn="base" hangingPunct="0">
              <a:spcBef>
                <a:spcPts val="4700"/>
              </a:spcBef>
              <a:spcAft>
                <a:spcPct val="0"/>
              </a:spcAft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7pPr>
            <a:lvl8pPr marL="3416300" indent="-444500" eaLnBrk="0" fontAlgn="base" hangingPunct="0">
              <a:spcBef>
                <a:spcPts val="4700"/>
              </a:spcBef>
              <a:spcAft>
                <a:spcPct val="0"/>
              </a:spcAft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8pPr>
            <a:lvl9pPr marL="3873500" indent="-444500" eaLnBrk="0" fontAlgn="base" hangingPunct="0">
              <a:spcBef>
                <a:spcPts val="4700"/>
              </a:spcBef>
              <a:spcAft>
                <a:spcPct val="0"/>
              </a:spcAft>
              <a:buSzPct val="171000"/>
              <a:buFont typeface="Gill Sans" panose="020B0502020104020203" pitchFamily="34" charset="-79"/>
              <a:buChar char="•"/>
              <a:defRPr sz="38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sym typeface="Gill Sans" panose="020B0502020104020203" pitchFamily="34" charset="-79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 sz="2391"/>
          </a:p>
        </p:txBody>
      </p:sp>
    </p:spTree>
    <p:extLst>
      <p:ext uri="{BB962C8B-B14F-4D97-AF65-F5344CB8AC3E}">
        <p14:creationId xmlns:p14="http://schemas.microsoft.com/office/powerpoint/2010/main" val="39473906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F6522FF-FCC3-214A-99E4-08EAADD4DE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6350000" y="93218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415532BF-C9D9-AC47-8560-A780F8B34D10}" type="slidenum">
              <a:rPr lang="en-US" altLang="en-US" smtClean="0"/>
              <a:pPr/>
              <a:t>63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86018" name="Picture 1">
            <a:extLst>
              <a:ext uri="{FF2B5EF4-FFF2-40B4-BE49-F238E27FC236}">
                <a16:creationId xmlns:a16="http://schemas.microsoft.com/office/drawing/2014/main" id="{AD0BA0F7-CE25-0240-9DAF-142DF4021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44450"/>
            <a:ext cx="8431857" cy="635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2753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76EF34A-F55E-C446-AFA3-AA9C0ED8A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64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41985" name="Rectangle 1">
            <a:extLst>
              <a:ext uri="{FF2B5EF4-FFF2-40B4-BE49-F238E27FC236}">
                <a16:creationId xmlns:a16="http://schemas.microsoft.com/office/drawing/2014/main" id="{0A3AEEA2-066B-B24E-ABD6-F681A10E5B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2969" y="1410891"/>
            <a:ext cx="7366992" cy="3231654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Nav-bar on left shows all user’s photo collections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Center pane is main photo display area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Thumbnails or individual photos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Right-hand pane shows detailed information about any selected photo</a:t>
            </a:r>
          </a:p>
        </p:txBody>
      </p:sp>
    </p:spTree>
    <p:extLst>
      <p:ext uri="{BB962C8B-B14F-4D97-AF65-F5344CB8AC3E}">
        <p14:creationId xmlns:p14="http://schemas.microsoft.com/office/powerpoint/2010/main" val="19914638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DFF4F-7C96-BD4D-AFEA-61271A3385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65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88066" name="Picture 1">
            <a:extLst>
              <a:ext uri="{FF2B5EF4-FFF2-40B4-BE49-F238E27FC236}">
                <a16:creationId xmlns:a16="http://schemas.microsoft.com/office/drawing/2014/main" id="{438092A3-0B2F-3043-B79D-A1C6B3D6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43" y="1497955"/>
            <a:ext cx="8790161" cy="535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>
            <a:extLst>
              <a:ext uri="{FF2B5EF4-FFF2-40B4-BE49-F238E27FC236}">
                <a16:creationId xmlns:a16="http://schemas.microsoft.com/office/drawing/2014/main" id="{68761E2E-301C-0F4D-9CE0-A064026425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66992" cy="64915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2109">
                <a:sym typeface="Gill Sans" charset="0"/>
              </a:rPr>
              <a:t>Design further elaborated: Shows right-hand side information pane collapsed</a:t>
            </a:r>
          </a:p>
        </p:txBody>
      </p:sp>
    </p:spTree>
    <p:extLst>
      <p:ext uri="{BB962C8B-B14F-4D97-AF65-F5344CB8AC3E}">
        <p14:creationId xmlns:p14="http://schemas.microsoft.com/office/powerpoint/2010/main" val="27562790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620C62-1F4B-EC45-A09B-201CC214AC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66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89090" name="Picture 1">
            <a:extLst>
              <a:ext uri="{FF2B5EF4-FFF2-40B4-BE49-F238E27FC236}">
                <a16:creationId xmlns:a16="http://schemas.microsoft.com/office/drawing/2014/main" id="{147C37F0-A646-6141-9433-4C5F930D8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95" y="1242344"/>
            <a:ext cx="7152680" cy="540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E7E0B743-C026-3646-80EC-88D175E55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66992" cy="64915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2109">
                <a:sym typeface="Gill Sans" charset="0"/>
              </a:rPr>
              <a:t>Show behavior: What happens when a user clicks on vertical “Related information” bar</a:t>
            </a:r>
          </a:p>
        </p:txBody>
      </p:sp>
    </p:spTree>
    <p:extLst>
      <p:ext uri="{BB962C8B-B14F-4D97-AF65-F5344CB8AC3E}">
        <p14:creationId xmlns:p14="http://schemas.microsoft.com/office/powerpoint/2010/main" val="32549827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A98EA-DACF-4542-8352-FAE5B7A5F8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67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90114" name="Picture 1">
            <a:extLst>
              <a:ext uri="{FF2B5EF4-FFF2-40B4-BE49-F238E27FC236}">
                <a16:creationId xmlns:a16="http://schemas.microsoft.com/office/drawing/2014/main" id="{7668CB34-606B-5B40-8EB8-B25360FF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5" y="1417588"/>
            <a:ext cx="8916293" cy="54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>
            <a:extLst>
              <a:ext uri="{FF2B5EF4-FFF2-40B4-BE49-F238E27FC236}">
                <a16:creationId xmlns:a16="http://schemas.microsoft.com/office/drawing/2014/main" id="{DC390E2A-21FA-DD4F-9220-FDF90A783A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66992" cy="64915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2109">
                <a:sym typeface="Gill Sans" charset="0"/>
              </a:rPr>
              <a:t>Show behavior: What happens when user clicks “one-up” icon in upper right hand corner </a:t>
            </a:r>
          </a:p>
        </p:txBody>
      </p:sp>
    </p:spTree>
    <p:extLst>
      <p:ext uri="{BB962C8B-B14F-4D97-AF65-F5344CB8AC3E}">
        <p14:creationId xmlns:p14="http://schemas.microsoft.com/office/powerpoint/2010/main" val="5097238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FCB50-73DD-9146-A566-9408BF7B4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68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id="{BF83A3B9-621C-2044-A333-45C22C13A9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8097" y="466166"/>
            <a:ext cx="4274820" cy="249299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How are wireframes used? (1)</a:t>
            </a: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4BF0B7F8-5747-9E4A-ACDE-F38DEA86F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6619" y="1024467"/>
            <a:ext cx="5476131" cy="3939540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Conversational props to discuss design alternatives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To elicit feedback from potential users and other stakeholders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Helps you keep your eye on information architecture on screen</a:t>
            </a:r>
          </a:p>
        </p:txBody>
      </p:sp>
    </p:spTree>
    <p:extLst>
      <p:ext uri="{BB962C8B-B14F-4D97-AF65-F5344CB8AC3E}">
        <p14:creationId xmlns:p14="http://schemas.microsoft.com/office/powerpoint/2010/main" val="1448567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A95AB-8980-074E-A7F2-C16AAF24FC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69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D9D1BE21-FE6A-914C-A13B-E3A6257BDE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8097" y="466166"/>
            <a:ext cx="4274820" cy="249299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How are wireframes used? (2)</a:t>
            </a:r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2D99334D-D992-4947-9824-298362728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6619" y="1024467"/>
            <a:ext cx="5476131" cy="1815882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Designer can move through deck of wireframes 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One slide at a time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Simulating potential scenario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Pretending to click on interaction widgets</a:t>
            </a:r>
          </a:p>
        </p:txBody>
      </p:sp>
    </p:spTree>
    <p:extLst>
      <p:ext uri="{BB962C8B-B14F-4D97-AF65-F5344CB8AC3E}">
        <p14:creationId xmlns:p14="http://schemas.microsoft.com/office/powerpoint/2010/main" val="3594974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Intermediate design iteration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Prototypes might evolve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From low-fidelity to wireframes (coming soon)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Fully interactive high-fidelity mockups as vehicle for demonstrations and design reviews</a:t>
            </a:r>
          </a:p>
          <a:p>
            <a:pPr eaLnBrk="1" hangingPunct="1"/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2531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6264E-1908-0042-8CFB-06ACA629D6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70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id="{ACB8D02B-5EBA-C04D-ABB5-9EDE12955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9023" y="178594"/>
            <a:ext cx="7608094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How to build wireframes? (1)</a:t>
            </a: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2B39CA7E-8AEE-0840-8C50-5C6B27AE6A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2969" y="1946672"/>
            <a:ext cx="7366992" cy="3077766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Any drawing or word processing software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To support creating and manipulating shapes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Best: Tools designed specifically for this purpose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Sketch (for Mac)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OmniGraffle (for Mac)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Microsoft Visio (for PC)</a:t>
            </a:r>
          </a:p>
        </p:txBody>
      </p:sp>
    </p:spTree>
    <p:extLst>
      <p:ext uri="{BB962C8B-B14F-4D97-AF65-F5344CB8AC3E}">
        <p14:creationId xmlns:p14="http://schemas.microsoft.com/office/powerpoint/2010/main" val="12321236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E6464-0B6A-E64E-8A55-E0AB3ECF4E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71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id="{9DC23852-13FA-0D46-AB45-B6DE53285D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6883" y="178594"/>
            <a:ext cx="7590234" cy="1714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How to build wireframes? (2)</a:t>
            </a:r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816B5DB0-7A43-5244-AE15-AA055E1D7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6619" y="1024467"/>
            <a:ext cx="5476131" cy="3939540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Templates available for many basic shapes and UI objects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Some parts of wireframe can be generic, others detailed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Can add color, graphics, real fonts</a:t>
            </a:r>
          </a:p>
        </p:txBody>
      </p:sp>
    </p:spTree>
    <p:extLst>
      <p:ext uri="{BB962C8B-B14F-4D97-AF65-F5344CB8AC3E}">
        <p14:creationId xmlns:p14="http://schemas.microsoft.com/office/powerpoint/2010/main" val="16444520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632E4-FE7A-E240-9C57-FEAF74C81C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72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84A51A2D-8AC2-A04C-BB64-87E596E00E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8097" y="466166"/>
            <a:ext cx="4274820" cy="33239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Hints and tips for wireframing (1)</a:t>
            </a: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A048C82C-6793-D946-A178-F24921498E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2969" y="1946672"/>
            <a:ext cx="7366992" cy="3505190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 sz="2531">
                <a:sym typeface="Gill Sans" charset="0"/>
              </a:rPr>
              <a:t>Be able to create multiple design representations quickly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sz="2531">
                <a:sym typeface="Gill Sans" charset="0"/>
              </a:rPr>
              <a:t>Keep it modular—just as with any prototyping technique 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 sz="2531">
                <a:sym typeface="Gill Sans" charset="0"/>
              </a:rPr>
              <a:t>Not too many concepts or details “hard coded” in any one frame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 sz="2531">
                <a:sym typeface="Gill Sans" charset="0"/>
              </a:rPr>
              <a:t>Build up using layers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 sz="2531">
                <a:sym typeface="Gill Sans" charset="0"/>
              </a:rPr>
              <a:t>Use separate layer for each repeating set of widgets on screen</a:t>
            </a:r>
          </a:p>
        </p:txBody>
      </p:sp>
    </p:spTree>
    <p:extLst>
      <p:ext uri="{BB962C8B-B14F-4D97-AF65-F5344CB8AC3E}">
        <p14:creationId xmlns:p14="http://schemas.microsoft.com/office/powerpoint/2010/main" val="39689202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35C45-ED63-8346-9E63-91F8DB8CE1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73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ED42F332-E165-0645-89C5-95EB73CC9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8097" y="466166"/>
            <a:ext cx="4274820" cy="33239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Hints and tips for wireframing (2)</a:t>
            </a: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4140068F-1311-E14D-B69E-0CCF186454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2969" y="1946672"/>
            <a:ext cx="7366992" cy="3016210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Example, container “window” of an application with its different controls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Specify once as layer and reuse in subsequent screens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Use stencils, templates, and libraries of widgets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Avoid re-inventing widgets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>
                <a:sym typeface="Gill Sans" charset="0"/>
              </a:rPr>
              <a:t>Find shared objects in tool libraries</a:t>
            </a:r>
          </a:p>
        </p:txBody>
      </p:sp>
    </p:spTree>
    <p:extLst>
      <p:ext uri="{BB962C8B-B14F-4D97-AF65-F5344CB8AC3E}">
        <p14:creationId xmlns:p14="http://schemas.microsoft.com/office/powerpoint/2010/main" val="5790207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F294-7AF2-A849-9636-6BA74E22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5047"/>
            <a:ext cx="9144000" cy="1714500"/>
          </a:xfrm>
        </p:spPr>
        <p:txBody>
          <a:bodyPr/>
          <a:lstStyle/>
          <a:p>
            <a:pPr>
              <a:defRPr/>
            </a:pPr>
            <a:r>
              <a:rPr lang="en-US" dirty="0">
                <a:sym typeface="Gill Sans" charset="0"/>
              </a:rPr>
              <a:t>Example: Wireframes for a National Park Website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8EBD1-AE05-DC4D-A16C-B482A5D64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31" y="2455664"/>
            <a:ext cx="7366992" cy="3447098"/>
          </a:xfrm>
        </p:spPr>
        <p:txBody>
          <a:bodyPr/>
          <a:lstStyle/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Browse attractions, activities</a:t>
            </a:r>
          </a:p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Reserve campsites</a:t>
            </a:r>
          </a:p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Intermediate interaction design</a:t>
            </a:r>
          </a:p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Wireflow for exploring campsites</a:t>
            </a:r>
          </a:p>
          <a:p>
            <a:pPr>
              <a:buFont typeface="Gill Sans" charset="0"/>
              <a:buChar char="•"/>
              <a:defRPr/>
            </a:pPr>
            <a:endParaRPr lang="en-US" dirty="0">
              <a:sym typeface="Gill Sans" charset="0"/>
            </a:endParaRPr>
          </a:p>
          <a:p>
            <a:pPr marL="151799">
              <a:defRPr/>
            </a:pPr>
            <a:r>
              <a:rPr lang="en-US" dirty="0">
                <a:sym typeface="Gill Sans" charset="0"/>
              </a:rPr>
              <a:t>Courtesy of </a:t>
            </a:r>
            <a:r>
              <a:rPr lang="en-US" dirty="0" err="1">
                <a:sym typeface="Gill Sans" charset="0"/>
              </a:rPr>
              <a:t>Ame</a:t>
            </a:r>
            <a:r>
              <a:rPr lang="en-US" dirty="0">
                <a:sym typeface="Gill Sans" charset="0"/>
              </a:rPr>
              <a:t> </a:t>
            </a:r>
            <a:r>
              <a:rPr lang="en-US" dirty="0" err="1">
                <a:sym typeface="Gill Sans" charset="0"/>
              </a:rPr>
              <a:t>Wongsa</a:t>
            </a:r>
            <a:r>
              <a:rPr lang="en-US" dirty="0">
                <a:sym typeface="Gill Sans" charset="0"/>
              </a:rPr>
              <a:t>, Christina </a:t>
            </a:r>
            <a:r>
              <a:rPr lang="en-US" dirty="0" err="1">
                <a:sym typeface="Gill Sans" charset="0"/>
              </a:rPr>
              <a:t>Janczak</a:t>
            </a:r>
            <a:endParaRPr lang="en-US" dirty="0">
              <a:sym typeface="Gill Sans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FDC79-82ED-4845-950D-7CB885CE08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74</a:t>
            </a:fld>
            <a:endParaRPr lang="en-US" altLang="en-US" sz="112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9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E0902-6642-5D48-B1A0-522D472A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097" y="466166"/>
            <a:ext cx="4274820" cy="830997"/>
          </a:xfrm>
        </p:spPr>
        <p:txBody>
          <a:bodyPr/>
          <a:lstStyle/>
          <a:p>
            <a:pPr>
              <a:defRPr/>
            </a:pPr>
            <a:endParaRPr lang="en-US">
              <a:sym typeface="Gill Sans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44E5D8-8D30-D249-9E24-F70CE8C03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288" y="0"/>
            <a:ext cx="7982024" cy="72788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05A19-9F33-A542-BA6E-B44DB7D6FC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75</a:t>
            </a:fld>
            <a:endParaRPr lang="en-US" altLang="en-US" sz="112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528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1F921-1506-C54E-B507-A791BB53A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477" y="-1348383"/>
            <a:ext cx="7366992" cy="984885"/>
          </a:xfrm>
        </p:spPr>
        <p:txBody>
          <a:bodyPr/>
          <a:lstStyle/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Intermediate design for seeing details of a campsite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921F2-6BB6-0946-97F8-D6F8F50FCE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76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99331" name="Picture 4">
            <a:extLst>
              <a:ext uri="{FF2B5EF4-FFF2-40B4-BE49-F238E27FC236}">
                <a16:creationId xmlns:a16="http://schemas.microsoft.com/office/drawing/2014/main" id="{DDAC3AC5-A6D0-BF43-BF56-0177D1DD6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5" y="1178719"/>
            <a:ext cx="8011046" cy="567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8295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F2109-4ABD-494C-BB5B-50523E512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28" y="375047"/>
            <a:ext cx="3482578" cy="2336986"/>
          </a:xfrm>
        </p:spPr>
        <p:txBody>
          <a:bodyPr/>
          <a:lstStyle/>
          <a:p>
            <a:pPr algn="l">
              <a:defRPr/>
            </a:pPr>
            <a:r>
              <a:rPr lang="en-US" sz="5062" dirty="0">
                <a:sym typeface="Gill Sans" charset="0"/>
              </a:rPr>
              <a:t>Design production </a:t>
            </a:r>
            <a:r>
              <a:rPr lang="en-US" altLang="x-none" sz="5062" dirty="0">
                <a:sym typeface="Gill Sans" charset="0"/>
              </a:rPr>
              <a:t> (1)</a:t>
            </a:r>
            <a:r>
              <a:rPr lang="en-US" sz="5062" dirty="0">
                <a:sym typeface="Gill Sans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278E4-FA72-9F4B-B8E3-FCD902A88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28" y="2241352"/>
            <a:ext cx="3000375" cy="2800767"/>
          </a:xfrm>
        </p:spPr>
        <p:txBody>
          <a:bodyPr/>
          <a:lstStyle/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Design for viewing camping areas on a phone</a:t>
            </a:r>
          </a:p>
          <a:p>
            <a:pPr lvl="1"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Note emerging importance of graphic design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8ADD1-E351-5146-BF07-B8B9CD0C45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77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100356" name="Picture 4">
            <a:extLst>
              <a:ext uri="{FF2B5EF4-FFF2-40B4-BE49-F238E27FC236}">
                <a16:creationId xmlns:a16="http://schemas.microsoft.com/office/drawing/2014/main" id="{122AE56A-A7E3-8145-941C-396B57367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2" y="-53578"/>
            <a:ext cx="5888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9317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1A271-A8F0-D14E-9C7C-F705A90C8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4" y="535782"/>
            <a:ext cx="3643313" cy="2336986"/>
          </a:xfrm>
        </p:spPr>
        <p:txBody>
          <a:bodyPr/>
          <a:lstStyle/>
          <a:p>
            <a:pPr algn="l">
              <a:defRPr/>
            </a:pPr>
            <a:r>
              <a:rPr lang="en-US" sz="5062" dirty="0">
                <a:sym typeface="Gill Sans" charset="0"/>
              </a:rPr>
              <a:t>Design production</a:t>
            </a:r>
            <a:r>
              <a:rPr lang="en-US" altLang="x-none" sz="5062" dirty="0">
                <a:sym typeface="Gill Sans" charset="0"/>
              </a:rPr>
              <a:t> (2)</a:t>
            </a:r>
            <a:r>
              <a:rPr lang="en-US" sz="5062" dirty="0">
                <a:sym typeface="Gill Sans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BDD06-ECE0-B14D-94DF-950BEBF9B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28" y="2241352"/>
            <a:ext cx="3000375" cy="1477328"/>
          </a:xfrm>
        </p:spPr>
        <p:txBody>
          <a:bodyPr/>
          <a:lstStyle/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Design for reserving a camping 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828702-CE70-2849-862A-3A0C64C623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78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101380" name="Picture 5">
            <a:extLst>
              <a:ext uri="{FF2B5EF4-FFF2-40B4-BE49-F238E27FC236}">
                <a16:creationId xmlns:a16="http://schemas.microsoft.com/office/drawing/2014/main" id="{24E28A1E-DCDC-104E-8894-CDE2EBAB6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0"/>
            <a:ext cx="5888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5541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DFC6E-95AB-B545-8277-67D8F0F64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4" y="535782"/>
            <a:ext cx="3643313" cy="2336986"/>
          </a:xfrm>
        </p:spPr>
        <p:txBody>
          <a:bodyPr/>
          <a:lstStyle/>
          <a:p>
            <a:pPr algn="l">
              <a:defRPr/>
            </a:pPr>
            <a:r>
              <a:rPr lang="en-US" sz="5062" dirty="0">
                <a:sym typeface="Gill Sans" charset="0"/>
              </a:rPr>
              <a:t>Design production</a:t>
            </a:r>
            <a:r>
              <a:rPr lang="en-US" altLang="x-none" sz="5062" dirty="0">
                <a:sym typeface="Gill Sans" charset="0"/>
              </a:rPr>
              <a:t> (3)</a:t>
            </a:r>
            <a:r>
              <a:rPr lang="en-US" sz="5062" dirty="0">
                <a:sym typeface="Gill Sans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30BBE-7C1B-FE45-96A6-5B2942AD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28" y="2241352"/>
            <a:ext cx="3000375" cy="984885"/>
          </a:xfrm>
        </p:spPr>
        <p:txBody>
          <a:bodyPr/>
          <a:lstStyle/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Design for a park page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E8C0A-6731-564D-9986-D3B5EBD00F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79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pic>
        <p:nvPicPr>
          <p:cNvPr id="102404" name="Picture 4">
            <a:extLst>
              <a:ext uri="{FF2B5EF4-FFF2-40B4-BE49-F238E27FC236}">
                <a16:creationId xmlns:a16="http://schemas.microsoft.com/office/drawing/2014/main" id="{D87E5889-CBB4-9840-A0EA-FF9D7099A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894" y="0"/>
            <a:ext cx="54772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837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</a:rPr>
              <a:t>Detailed design iteration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To decide screen design and layout details</a:t>
            </a: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Includes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visual comps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(coming up soon) of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skin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  <a:p>
            <a:pPr eaLnBrk="1" hangingPunct="1">
              <a:defRPr/>
            </a:pPr>
            <a:r>
              <a:rPr lang="en-US" dirty="0">
                <a:latin typeface="Arial" charset="0"/>
              </a:rPr>
              <a:t>For look and feel appearance</a:t>
            </a:r>
          </a:p>
        </p:txBody>
      </p:sp>
      <p:pic>
        <p:nvPicPr>
          <p:cNvPr id="23555" name="Picture 4" descr="9-2D Macro view of lifecycle iterations in desig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91440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63C08-5083-EC4A-9439-5BD138E7D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28" y="178594"/>
            <a:ext cx="8358188" cy="1714500"/>
          </a:xfrm>
        </p:spPr>
        <p:txBody>
          <a:bodyPr/>
          <a:lstStyle/>
          <a:p>
            <a:pPr>
              <a:defRPr/>
            </a:pPr>
            <a:r>
              <a:rPr lang="en-US" dirty="0">
                <a:sym typeface="Gill Sans" charset="0"/>
              </a:rPr>
              <a:t>Maintain a custom style guide for each project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0BB2B-1E30-4A4B-8913-0F96C9312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35" y="1457020"/>
            <a:ext cx="7788275" cy="1969770"/>
          </a:xfrm>
        </p:spPr>
        <p:txBody>
          <a:bodyPr/>
          <a:lstStyle/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Documents design decisions </a:t>
            </a:r>
          </a:p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To avoid re-inventing</a:t>
            </a:r>
          </a:p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For consistency</a:t>
            </a:r>
          </a:p>
          <a:p>
            <a:pPr>
              <a:buFont typeface="Gill Sans" charset="0"/>
              <a:buChar char="•"/>
              <a:defRPr/>
            </a:pPr>
            <a:endParaRPr lang="en-US" dirty="0">
              <a:sym typeface="Gill Sans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510B1-8D01-6E4C-A026-A01290A2EC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80</a:t>
            </a:fld>
            <a:endParaRPr lang="en-US" altLang="en-US" sz="112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7691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9219F-7901-A142-86A2-B98D82DEA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69" y="-428625"/>
            <a:ext cx="7366992" cy="830997"/>
          </a:xfrm>
        </p:spPr>
        <p:txBody>
          <a:bodyPr/>
          <a:lstStyle/>
          <a:p>
            <a:pPr>
              <a:defRPr/>
            </a:pPr>
            <a:r>
              <a:rPr lang="en-US" dirty="0">
                <a:sym typeface="Gill Sans" charset="0"/>
              </a:rPr>
              <a:t>Custom style guide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15717-D4BB-3A4A-BA93-44797B0C4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969" y="1821656"/>
            <a:ext cx="7366992" cy="4247317"/>
          </a:xfrm>
        </p:spPr>
        <p:txBody>
          <a:bodyPr/>
          <a:lstStyle/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Everything you need standardized in design </a:t>
            </a:r>
          </a:p>
          <a:p>
            <a:pPr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Include all your wireframe elements:</a:t>
            </a:r>
          </a:p>
          <a:p>
            <a:pPr lvl="1"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Headers and footers </a:t>
            </a:r>
          </a:p>
          <a:p>
            <a:pPr lvl="1"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Content areas</a:t>
            </a:r>
          </a:p>
          <a:p>
            <a:pPr lvl="1"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Labeling</a:t>
            </a:r>
          </a:p>
          <a:p>
            <a:pPr lvl="1"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Menus, tabs, buttons, icons</a:t>
            </a:r>
          </a:p>
          <a:p>
            <a:pPr lvl="1"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Pop-ups</a:t>
            </a:r>
          </a:p>
          <a:p>
            <a:pPr lvl="1"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Messages</a:t>
            </a:r>
          </a:p>
          <a:p>
            <a:pPr lvl="1"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Navigation bar, navigation links</a:t>
            </a:r>
          </a:p>
          <a:p>
            <a:pPr lvl="1"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Placeholders for logos, branding</a:t>
            </a:r>
          </a:p>
          <a:p>
            <a:pPr lvl="1"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Search fields</a:t>
            </a:r>
          </a:p>
          <a:p>
            <a:pPr lvl="1">
              <a:buFont typeface="Gill Sans" charset="0"/>
              <a:buChar char="•"/>
              <a:defRPr/>
            </a:pPr>
            <a:r>
              <a:rPr lang="en-US" dirty="0">
                <a:sym typeface="Gill Sans" charset="0"/>
              </a:rPr>
              <a:t>Use of color and typography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3D201-D477-A647-A467-717B23EE6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81</a:t>
            </a:fld>
            <a:endParaRPr lang="en-US" altLang="en-US" sz="112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938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12214-1BE4-6643-973B-C2EBE7B65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69" y="0"/>
            <a:ext cx="7366992" cy="1714500"/>
          </a:xfrm>
        </p:spPr>
        <p:txBody>
          <a:bodyPr/>
          <a:lstStyle/>
          <a:p>
            <a:pPr>
              <a:defRPr/>
            </a:pPr>
            <a:r>
              <a:rPr lang="en-US" dirty="0">
                <a:sym typeface="Gill Sans" charset="0"/>
              </a:rPr>
              <a:t>Natural Parks Website example style guide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ACE5CE-0B74-634A-BCE9-BDB445C05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328" y="1780357"/>
            <a:ext cx="8319120" cy="50776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5ED59-DB5B-1646-BB18-D223663339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82</a:t>
            </a:fld>
            <a:endParaRPr lang="en-US" altLang="en-US" sz="1125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432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99784-394F-C649-A5D9-E28D5F0C05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83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52225" name="Rectangle 1">
            <a:extLst>
              <a:ext uri="{FF2B5EF4-FFF2-40B4-BE49-F238E27FC236}">
                <a16:creationId xmlns:a16="http://schemas.microsoft.com/office/drawing/2014/main" id="{819D2242-C07C-8A49-92B8-9D351FCAA6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8097" y="466166"/>
            <a:ext cx="4274820" cy="33239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In-class exercise: Wireframing (1)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D8FAE649-A7F4-954D-881A-AB9C3BE7A6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2969" y="1634133"/>
            <a:ext cx="7366992" cy="3077766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You will definitely need some kind of interaction interface, probably both on the  product itself and on a PC connected to the product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For that interaction, make wireframes for some of the screens to illustrate your intentions for that part of the UX design</a:t>
            </a:r>
          </a:p>
          <a:p>
            <a:pPr marL="732208" lvl="1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Examples: Setup work flow for new </a:t>
            </a:r>
            <a:r>
              <a:rPr lang="en-US" altLang="x-none" dirty="0" err="1">
                <a:sym typeface="Gill Sans" charset="0"/>
              </a:rPr>
              <a:t>SmartFridge</a:t>
            </a:r>
            <a:r>
              <a:rPr lang="en-US" altLang="x-none" dirty="0">
                <a:sym typeface="Gill Sans" charset="0"/>
              </a:rPr>
              <a:t>, customization work flow</a:t>
            </a:r>
          </a:p>
        </p:txBody>
      </p:sp>
    </p:spTree>
    <p:extLst>
      <p:ext uri="{BB962C8B-B14F-4D97-AF65-F5344CB8AC3E}">
        <p14:creationId xmlns:p14="http://schemas.microsoft.com/office/powerpoint/2010/main" val="7127759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BB95F-69E2-A549-AF18-3229104BE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84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A8737B5F-094B-744A-9081-131DA6956E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8097" y="466166"/>
            <a:ext cx="4274820" cy="33239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In-class exercise: Wireframing (2)</a:t>
            </a:r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4ABC2C4E-A447-5549-9AF4-849A2EBDB5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6619" y="1024467"/>
            <a:ext cx="5476131" cy="2954655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Be creative and try to provide enough detail so that you have something to use with a  physical mockup to evaluate in a later in-class exercise</a:t>
            </a:r>
          </a:p>
        </p:txBody>
      </p:sp>
    </p:spTree>
    <p:extLst>
      <p:ext uri="{BB962C8B-B14F-4D97-AF65-F5344CB8AC3E}">
        <p14:creationId xmlns:p14="http://schemas.microsoft.com/office/powerpoint/2010/main" val="32762090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75817-98DA-2A4F-928F-BAD9C75076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85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54273" name="Rectangle 1">
            <a:extLst>
              <a:ext uri="{FF2B5EF4-FFF2-40B4-BE49-F238E27FC236}">
                <a16:creationId xmlns:a16="http://schemas.microsoft.com/office/drawing/2014/main" id="{B349BB13-E619-E345-A6CA-18D8BB932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66992" cy="249299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Outside-class exercise: Preparation for prototyping (1)</a:t>
            </a:r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DE42669F-22C4-A741-A85F-F271E259D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2969" y="2321719"/>
            <a:ext cx="7366992" cy="2954655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Obtain a large cardboard box or something similar for building a physical mockup as a prototype of your </a:t>
            </a:r>
            <a:r>
              <a:rPr lang="en-US" altLang="x-none" dirty="0" err="1">
                <a:sym typeface="Gill Sans" charset="0"/>
              </a:rPr>
              <a:t>SmartFridge</a:t>
            </a:r>
            <a:r>
              <a:rPr lang="en-US" altLang="x-none" dirty="0">
                <a:sym typeface="Gill Sans" charset="0"/>
              </a:rPr>
              <a:t> product design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Bring it to class (we’ll talk about when we’re ready for the boxes)</a:t>
            </a:r>
          </a:p>
        </p:txBody>
      </p:sp>
    </p:spTree>
    <p:extLst>
      <p:ext uri="{BB962C8B-B14F-4D97-AF65-F5344CB8AC3E}">
        <p14:creationId xmlns:p14="http://schemas.microsoft.com/office/powerpoint/2010/main" val="1539147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FA691-5F22-7A4A-B3DD-ABCF6EC19E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2623800" y="9347200"/>
            <a:ext cx="2921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Gill Sans" panose="020B0502020104020203" pitchFamily="34" charset="-79"/>
                <a:sym typeface="Gill Sans" panose="020B0502020104020203" pitchFamily="34" charset="-79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5pPr>
            <a:lvl6pPr marL="22860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6pPr>
            <a:lvl7pPr marL="27432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7pPr>
            <a:lvl8pPr marL="32004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8pPr>
            <a:lvl9pPr marL="3657600" algn="l" defTabSz="914400" rtl="0" eaLnBrk="1" latinLnBrk="0" hangingPunct="1">
              <a:defRPr sz="3800" kern="1200">
                <a:solidFill>
                  <a:srgbClr val="000000"/>
                </a:solidFill>
                <a:latin typeface="Gill Sans" panose="020B0502020104020203" pitchFamily="34" charset="-79"/>
                <a:ea typeface="PingFang SC Regular" panose="020B0400000000000000" pitchFamily="34" charset="-122"/>
                <a:cs typeface="+mn-cs"/>
                <a:sym typeface="Gill Sans" panose="020B0502020104020203" pitchFamily="34" charset="-79"/>
              </a:defRPr>
            </a:lvl9pPr>
          </a:lstStyle>
          <a:p>
            <a:fld id="{8BC71F5B-0367-454B-9BB9-7BDBE857381F}" type="slidenum">
              <a:rPr lang="en-US" altLang="en-US" smtClean="0"/>
              <a:pPr/>
              <a:t>86</a:t>
            </a:fld>
            <a:endParaRPr lang="en-US" altLang="en-US" sz="1125">
              <a:solidFill>
                <a:schemeClr val="tx1"/>
              </a:solidFill>
            </a:endParaRPr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76EDA460-7A61-A14A-9A92-EB86DA776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2969" y="178594"/>
            <a:ext cx="7366992" cy="25003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dirty="0">
                <a:sym typeface="Gill Sans" charset="0"/>
              </a:rPr>
              <a:t>Outside-class exercise: Preparation for prototyping (2)</a:t>
            </a:r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D28C35B6-5EC4-CC47-BA69-5DCABBA2E6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2969" y="2071687"/>
            <a:ext cx="7366992" cy="2462213"/>
          </a:xfrm>
        </p:spPr>
        <p:txBody>
          <a:bodyPr/>
          <a:lstStyle/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Also bring any other materials and tools you might need, including marking pens straight-edge, tape, blank paper, scissors</a:t>
            </a:r>
          </a:p>
          <a:p>
            <a:pPr marL="491115">
              <a:buFont typeface="Gill Sans" charset="0"/>
              <a:buChar char="•"/>
              <a:defRPr/>
            </a:pPr>
            <a:r>
              <a:rPr lang="en-US" altLang="x-none" dirty="0">
                <a:sym typeface="Gill Sans" charset="0"/>
              </a:rPr>
              <a:t>We’ll have some box cutters</a:t>
            </a:r>
          </a:p>
        </p:txBody>
      </p:sp>
    </p:spTree>
    <p:extLst>
      <p:ext uri="{BB962C8B-B14F-4D97-AF65-F5344CB8AC3E}">
        <p14:creationId xmlns:p14="http://schemas.microsoft.com/office/powerpoint/2010/main" val="1714263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19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Arial" charset="0"/>
              </a:rPr>
              <a:t>Detailed design iteration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Design will be fully specified with complete descriptions of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Look and feel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Behavior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How all workflows, exception cases, and settings will be handled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4579" name="Footer Placeholder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248400"/>
            <a:ext cx="7848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© Kristian Secor 2014 UC San Diego Extension Online Learning Course: Principles of User Experience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2299</Words>
  <Application>Microsoft Macintosh PowerPoint</Application>
  <PresentationFormat>On-screen Show (4:3)</PresentationFormat>
  <Paragraphs>359</Paragraphs>
  <Slides>86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0" baseType="lpstr">
      <vt:lpstr>Arial</vt:lpstr>
      <vt:lpstr>Calibri</vt:lpstr>
      <vt:lpstr>Gill Sans</vt:lpstr>
      <vt:lpstr>Office Theme</vt:lpstr>
      <vt:lpstr>       Session #8: Wireframes/ Designing the Interaction</vt:lpstr>
      <vt:lpstr>Introduction </vt:lpstr>
      <vt:lpstr>PowerPoint Presentation</vt:lpstr>
      <vt:lpstr>Ideation Iteration</vt:lpstr>
      <vt:lpstr>Conceptual Design Iteration</vt:lpstr>
      <vt:lpstr>Intermediate design iteration</vt:lpstr>
      <vt:lpstr>Intermediate design iteration</vt:lpstr>
      <vt:lpstr>Detailed design iteration</vt:lpstr>
      <vt:lpstr>Detailed design iteration</vt:lpstr>
      <vt:lpstr>Doing intermediate design</vt:lpstr>
      <vt:lpstr>Doing detailed design </vt:lpstr>
      <vt:lpstr>Visual design and visual comps</vt:lpstr>
      <vt:lpstr>Visual comps</vt:lpstr>
      <vt:lpstr>Visual comps</vt:lpstr>
      <vt:lpstr>Wireframes </vt:lpstr>
      <vt:lpstr>Wireframes </vt:lpstr>
      <vt:lpstr>Wireframes</vt:lpstr>
      <vt:lpstr>Wireframes to represent design objects </vt:lpstr>
      <vt:lpstr>Wireframes to represent navigation </vt:lpstr>
      <vt:lpstr>Example, wireframes</vt:lpstr>
      <vt:lpstr>Example, wireframes</vt:lpstr>
      <vt:lpstr>Example, design further elaborated</vt:lpstr>
      <vt:lpstr>Example, show behavior</vt:lpstr>
      <vt:lpstr>Example, show behavior</vt:lpstr>
      <vt:lpstr>How are wireframes used?</vt:lpstr>
      <vt:lpstr>How are wireframes used?</vt:lpstr>
      <vt:lpstr>Tools for wireframe mockups</vt:lpstr>
      <vt:lpstr>How to build wireframes?</vt:lpstr>
      <vt:lpstr>Hints and tips for wireframing</vt:lpstr>
      <vt:lpstr>Hints and tips for wireframing</vt:lpstr>
      <vt:lpstr>PowerPoint Presentation</vt:lpstr>
      <vt:lpstr>Designing the interaction (1) </vt:lpstr>
      <vt:lpstr>Designing for interaction (2) </vt:lpstr>
      <vt:lpstr>Conceptual design for TKS interaction </vt:lpstr>
      <vt:lpstr>Example more specific to interaction </vt:lpstr>
      <vt:lpstr>Storyboards in interaction design </vt:lpstr>
      <vt:lpstr>Things to include in storyboards</vt:lpstr>
      <vt:lpstr>Example: Interaction storyboard sketches for the Ticket Kiosk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between-frame transitions (1) </vt:lpstr>
      <vt:lpstr>Importance of between-frame transitions (2) </vt:lpstr>
      <vt:lpstr>Importance of between-frame transitions (3)</vt:lpstr>
      <vt:lpstr>Example, storyboard transition frame</vt:lpstr>
      <vt:lpstr>PowerPoint Presentation</vt:lpstr>
      <vt:lpstr>PowerPoint Presentation</vt:lpstr>
      <vt:lpstr>PowerPoint Presentation</vt:lpstr>
      <vt:lpstr>Outside-class exercise </vt:lpstr>
      <vt:lpstr>Wireframe prototypes for intermediate interaction design </vt:lpstr>
      <vt:lpstr>Wireframes (1)</vt:lpstr>
      <vt:lpstr>Wireframes (2)</vt:lpstr>
      <vt:lpstr>Wireframes (3) </vt:lpstr>
      <vt:lpstr>Wireframes to represent design objects (1)</vt:lpstr>
      <vt:lpstr>Wireframes to represent design objects (2) </vt:lpstr>
      <vt:lpstr>Wireframes to represent navigation </vt:lpstr>
      <vt:lpstr>Example, wireframes</vt:lpstr>
      <vt:lpstr>PowerPoint Presentation</vt:lpstr>
      <vt:lpstr>PowerPoint Presentation</vt:lpstr>
      <vt:lpstr>Design further elaborated: Shows right-hand side information pane collapsed</vt:lpstr>
      <vt:lpstr>Show behavior: What happens when a user clicks on vertical “Related information” bar</vt:lpstr>
      <vt:lpstr>Show behavior: What happens when user clicks “one-up” icon in upper right hand corner </vt:lpstr>
      <vt:lpstr>How are wireframes used? (1)</vt:lpstr>
      <vt:lpstr>How are wireframes used? (2)</vt:lpstr>
      <vt:lpstr>How to build wireframes? (1)</vt:lpstr>
      <vt:lpstr>How to build wireframes? (2)</vt:lpstr>
      <vt:lpstr>Hints and tips for wireframing (1)</vt:lpstr>
      <vt:lpstr>Hints and tips for wireframing (2)</vt:lpstr>
      <vt:lpstr>Example: Wireframes for a National Park Website </vt:lpstr>
      <vt:lpstr>PowerPoint Presentation</vt:lpstr>
      <vt:lpstr>PowerPoint Presentation</vt:lpstr>
      <vt:lpstr>Design production  (1) </vt:lpstr>
      <vt:lpstr>Design production (2) </vt:lpstr>
      <vt:lpstr>Design production (3) </vt:lpstr>
      <vt:lpstr>Maintain a custom style guide for each project </vt:lpstr>
      <vt:lpstr>Custom style guide </vt:lpstr>
      <vt:lpstr>Natural Parks Website example style guide</vt:lpstr>
      <vt:lpstr>In-class exercise: Wireframing (1)</vt:lpstr>
      <vt:lpstr>In-class exercise: Wireframing (2)</vt:lpstr>
      <vt:lpstr>Outside-class exercise: Preparation for prototyping (1)</vt:lpstr>
      <vt:lpstr>Outside-class exercise: Preparation for prototyping (2)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Session #4: Models User/Usage</dc:title>
  <dc:creator>Kristian Secor</dc:creator>
  <cp:lastModifiedBy>Kristian Secor</cp:lastModifiedBy>
  <cp:revision>21</cp:revision>
  <dcterms:created xsi:type="dcterms:W3CDTF">2020-10-18T19:14:17Z</dcterms:created>
  <dcterms:modified xsi:type="dcterms:W3CDTF">2020-11-15T16:59:24Z</dcterms:modified>
</cp:coreProperties>
</file>