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1"/>
  </p:notesMasterIdLst>
  <p:handoutMasterIdLst>
    <p:handoutMasterId r:id="rId32"/>
  </p:handoutMasterIdLst>
  <p:sldIdLst>
    <p:sldId id="257" r:id="rId2"/>
    <p:sldId id="259" r:id="rId3"/>
    <p:sldId id="258" r:id="rId4"/>
    <p:sldId id="260" r:id="rId5"/>
    <p:sldId id="261" r:id="rId6"/>
    <p:sldId id="262" r:id="rId7"/>
    <p:sldId id="285" r:id="rId8"/>
    <p:sldId id="284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6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43038" autoAdjust="0"/>
    <p:restoredTop sz="93132" autoAdjust="0"/>
  </p:normalViewPr>
  <p:slideViewPr>
    <p:cSldViewPr>
      <p:cViewPr varScale="1">
        <p:scale>
          <a:sx n="95" d="100"/>
          <a:sy n="95" d="100"/>
        </p:scale>
        <p:origin x="-4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3/5/14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602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0"/>
            <a:ext cx="7772400" cy="553998"/>
          </a:xfrm>
        </p:spPr>
        <p:txBody>
          <a:bodyPr lIns="0" tIns="0" rIns="0" bIns="0" anchor="t" anchorCtr="0">
            <a:spAutoFit/>
          </a:bodyPr>
          <a:lstStyle>
            <a:lvl1pPr>
              <a:defRPr sz="3600" b="1" i="0" baseline="0">
                <a:solidFill>
                  <a:srgbClr val="0033CC"/>
                </a:solidFill>
              </a:defRPr>
            </a:lvl1pPr>
          </a:lstStyle>
          <a:p>
            <a:r>
              <a:rPr lang="en-US" dirty="0" smtClean="0"/>
              <a:t>Chapter number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© 2012,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38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0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762000" y="6248400"/>
            <a:ext cx="1981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2895600" y="6248400"/>
            <a:ext cx="3352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900"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package" Target="../embeddings/Microsoft_Word_Document1.docx"/><Relationship Id="rId6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package" Target="../embeddings/Microsoft_Word_Document10.docx"/><Relationship Id="rId5" Type="http://schemas.openxmlformats.org/officeDocument/2006/relationships/image" Target="../media/image11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package" Target="../embeddings/Microsoft_Word_Document11.docx"/><Relationship Id="rId5" Type="http://schemas.openxmlformats.org/officeDocument/2006/relationships/image" Target="../media/image13.emf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package" Target="../embeddings/Microsoft_Word_Document12.docx"/><Relationship Id="rId5" Type="http://schemas.openxmlformats.org/officeDocument/2006/relationships/image" Target="../media/image15.emf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4" Type="http://schemas.openxmlformats.org/officeDocument/2006/relationships/package" Target="../embeddings/Microsoft_Word_Document13.docx"/><Relationship Id="rId5" Type="http://schemas.openxmlformats.org/officeDocument/2006/relationships/image" Target="../media/image16.emf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4" Type="http://schemas.openxmlformats.org/officeDocument/2006/relationships/package" Target="../embeddings/Microsoft_Word_Document14.docx"/><Relationship Id="rId5" Type="http://schemas.openxmlformats.org/officeDocument/2006/relationships/image" Target="../media/image19.emf"/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package" Target="../embeddings/Microsoft_Word_Document15.docx"/><Relationship Id="rId5" Type="http://schemas.openxmlformats.org/officeDocument/2006/relationships/image" Target="../media/image20.emf"/><Relationship Id="rId1" Type="http://schemas.openxmlformats.org/officeDocument/2006/relationships/vmlDrawing" Target="../drawings/vmlDrawing15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4" Type="http://schemas.openxmlformats.org/officeDocument/2006/relationships/package" Target="../embeddings/Microsoft_Word_Document16.docx"/><Relationship Id="rId5" Type="http://schemas.openxmlformats.org/officeDocument/2006/relationships/image" Target="../media/image21.emf"/><Relationship Id="rId1" Type="http://schemas.openxmlformats.org/officeDocument/2006/relationships/vmlDrawing" Target="../drawings/vmlDrawing16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package" Target="../embeddings/Microsoft_Word_Document2.docx"/><Relationship Id="rId5" Type="http://schemas.openxmlformats.org/officeDocument/2006/relationships/image" Target="../media/image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4" Type="http://schemas.openxmlformats.org/officeDocument/2006/relationships/package" Target="../embeddings/Microsoft_Word_Document17.docx"/><Relationship Id="rId5" Type="http://schemas.openxmlformats.org/officeDocument/2006/relationships/image" Target="../media/image22.emf"/><Relationship Id="rId1" Type="http://schemas.openxmlformats.org/officeDocument/2006/relationships/vmlDrawing" Target="../drawings/vmlDrawing17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package" Target="../embeddings/Microsoft_Word_Document18.docx"/><Relationship Id="rId5" Type="http://schemas.openxmlformats.org/officeDocument/2006/relationships/image" Target="../media/image23.emf"/><Relationship Id="rId1" Type="http://schemas.openxmlformats.org/officeDocument/2006/relationships/vmlDrawing" Target="../drawings/vmlDrawing18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4" Type="http://schemas.openxmlformats.org/officeDocument/2006/relationships/package" Target="../embeddings/Microsoft_Word_Document19.docx"/><Relationship Id="rId5" Type="http://schemas.openxmlformats.org/officeDocument/2006/relationships/image" Target="../media/image25.emf"/><Relationship Id="rId1" Type="http://schemas.openxmlformats.org/officeDocument/2006/relationships/vmlDrawing" Target="../drawings/vmlDrawing19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4" Type="http://schemas.openxmlformats.org/officeDocument/2006/relationships/package" Target="../embeddings/Microsoft_Word_Document20.docx"/><Relationship Id="rId5" Type="http://schemas.openxmlformats.org/officeDocument/2006/relationships/image" Target="../media/image26.emf"/><Relationship Id="rId1" Type="http://schemas.openxmlformats.org/officeDocument/2006/relationships/vmlDrawing" Target="../drawings/vmlDrawing20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package" Target="../embeddings/Microsoft_Word_Document21.docx"/><Relationship Id="rId5" Type="http://schemas.openxmlformats.org/officeDocument/2006/relationships/image" Target="../media/image27.emf"/><Relationship Id="rId1" Type="http://schemas.openxmlformats.org/officeDocument/2006/relationships/vmlDrawing" Target="../drawings/vmlDrawing21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4" Type="http://schemas.openxmlformats.org/officeDocument/2006/relationships/package" Target="../embeddings/Microsoft_Word_Document22.docx"/><Relationship Id="rId5" Type="http://schemas.openxmlformats.org/officeDocument/2006/relationships/image" Target="../media/image31.emf"/><Relationship Id="rId6" Type="http://schemas.openxmlformats.org/officeDocument/2006/relationships/image" Target="../media/image32.png"/><Relationship Id="rId1" Type="http://schemas.openxmlformats.org/officeDocument/2006/relationships/vmlDrawing" Target="../drawings/vmlDrawing22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package" Target="../embeddings/Microsoft_Word_Document3.docx"/><Relationship Id="rId5" Type="http://schemas.openxmlformats.org/officeDocument/2006/relationships/image" Target="../media/image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package" Target="../embeddings/Microsoft_Word_Document4.docx"/><Relationship Id="rId5" Type="http://schemas.openxmlformats.org/officeDocument/2006/relationships/image" Target="../media/image4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package" Target="../embeddings/Microsoft_Word_Document5.docx"/><Relationship Id="rId5" Type="http://schemas.openxmlformats.org/officeDocument/2006/relationships/image" Target="../media/image5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package" Target="../embeddings/Microsoft_Word_Document6.docx"/><Relationship Id="rId5" Type="http://schemas.openxmlformats.org/officeDocument/2006/relationships/image" Target="../media/image6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package" Target="../embeddings/Microsoft_Word_Document7.docx"/><Relationship Id="rId5" Type="http://schemas.openxmlformats.org/officeDocument/2006/relationships/image" Target="../media/image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package" Target="../embeddings/Microsoft_Word_Document8.docx"/><Relationship Id="rId5" Type="http://schemas.openxmlformats.org/officeDocument/2006/relationships/image" Target="../media/image8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package" Target="../embeddings/Microsoft_Word_Document9.docx"/><Relationship Id="rId5" Type="http://schemas.openxmlformats.org/officeDocument/2006/relationships/image" Target="../media/image9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smtClean="0">
              <a:latin typeface="Times New Roman"/>
            </a:endParaRPr>
          </a:p>
          <a:p>
            <a:pPr>
              <a:defRPr/>
            </a:pPr>
            <a:r>
              <a:rPr lang="en-US" smtClean="0"/>
              <a:t>Slide </a:t>
            </a:r>
            <a:fld id="{BF5C1183-B085-4070-A402-C03A3F977D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742601"/>
              </p:ext>
            </p:extLst>
          </p:nvPr>
        </p:nvGraphicFramePr>
        <p:xfrm>
          <a:off x="914400" y="1264593"/>
          <a:ext cx="7385331" cy="1783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5" imgW="7385331" imgH="1783407" progId="Word.Document.12">
                  <p:embed/>
                </p:oleObj>
              </mc:Choice>
              <mc:Fallback>
                <p:oleObj name="Document" r:id="rId5" imgW="7385331" imgH="1783407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64593"/>
                        <a:ext cx="7385331" cy="17834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8727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message that’s </a:t>
            </a:r>
            <a:r>
              <a:rPr lang="en-US" dirty="0" smtClean="0"/>
              <a:t>displayed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10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Description: M:\Current projects\jQuery\Manuscript\Chapter 05\5-3a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461" y="1193800"/>
            <a:ext cx="3847939" cy="223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7618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848600" cy="800219"/>
          </a:xfrm>
        </p:spPr>
        <p:txBody>
          <a:bodyPr/>
          <a:lstStyle/>
          <a:p>
            <a:r>
              <a:rPr lang="en-US" dirty="0"/>
              <a:t>Code that gets the sum and average of an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381903"/>
              </p:ext>
            </p:extLst>
          </p:nvPr>
        </p:nvGraphicFramePr>
        <p:xfrm>
          <a:off x="920469" y="1143000"/>
          <a:ext cx="7385331" cy="3778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Document" r:id="rId4" imgW="7385331" imgH="3778532" progId="Word.Document.12">
                  <p:embed/>
                </p:oleObj>
              </mc:Choice>
              <mc:Fallback>
                <p:oleObj name="Document" r:id="rId4" imgW="7385331" imgH="3778532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43000"/>
                        <a:ext cx="7385331" cy="37785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1695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message that’s </a:t>
            </a:r>
            <a:r>
              <a:rPr lang="en-US" dirty="0" smtClean="0"/>
              <a:t>displayed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12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Description: M:\Current projects\jQuery\Manuscript\Chapter 05\5-3b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100" y="1219200"/>
            <a:ext cx="3492500" cy="31679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3617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syntax of a for-in </a:t>
            </a:r>
            <a:r>
              <a:rPr lang="en-US" dirty="0" smtClean="0"/>
              <a:t>loop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233083"/>
              </p:ext>
            </p:extLst>
          </p:nvPr>
        </p:nvGraphicFramePr>
        <p:xfrm>
          <a:off x="914400" y="1143000"/>
          <a:ext cx="7385331" cy="2857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Document" r:id="rId4" imgW="7385331" imgH="2857483" progId="Word.Document.12">
                  <p:embed/>
                </p:oleObj>
              </mc:Choice>
              <mc:Fallback>
                <p:oleObj name="Document" r:id="rId4" imgW="7385331" imgH="2857483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7385331" cy="28574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484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message that’s </a:t>
            </a:r>
            <a:r>
              <a:rPr lang="en-US" dirty="0" smtClean="0"/>
              <a:t>displayed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14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Description: M:\Current projects\jQuery\Manuscript\Chapter 05\5-4a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1219200"/>
            <a:ext cx="3683000" cy="2215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4400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difference between for and for-in </a:t>
            </a:r>
            <a:r>
              <a:rPr lang="en-US" dirty="0" smtClean="0"/>
              <a:t>loops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618892"/>
              </p:ext>
            </p:extLst>
          </p:nvPr>
        </p:nvGraphicFramePr>
        <p:xfrm>
          <a:off x="920469" y="1143000"/>
          <a:ext cx="7385331" cy="4932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Document" r:id="rId4" imgW="7385331" imgH="4932183" progId="Word.Document.12">
                  <p:embed/>
                </p:oleObj>
              </mc:Choice>
              <mc:Fallback>
                <p:oleObj name="Document" r:id="rId4" imgW="7385331" imgH="4932183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43000"/>
                        <a:ext cx="7385331" cy="49321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8746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messages that are created by the </a:t>
            </a:r>
            <a:r>
              <a:rPr lang="en-US" dirty="0" smtClean="0"/>
              <a:t>loops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902294"/>
              </p:ext>
            </p:extLst>
          </p:nvPr>
        </p:nvGraphicFramePr>
        <p:xfrm>
          <a:off x="920469" y="1143000"/>
          <a:ext cx="7385331" cy="729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Document" r:id="rId4" imgW="7385331" imgH="729854" progId="Word.Document.12">
                  <p:embed/>
                </p:oleObj>
              </mc:Choice>
              <mc:Fallback>
                <p:oleObj name="Document" r:id="rId4" imgW="7385331" imgH="729854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43000"/>
                        <a:ext cx="7385331" cy="7298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Description: M:\Current projects\jQuery\Manuscript\Chapter 05\5-4b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1625600"/>
            <a:ext cx="2921000" cy="248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Description: M:\Current projects\jQuery\Manuscript\Chapter 05\5-4c.pn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1200"/>
            <a:ext cx="3060700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8158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 smtClean="0"/>
              <a:t>Terms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282123"/>
              </p:ext>
            </p:extLst>
          </p:nvPr>
        </p:nvGraphicFramePr>
        <p:xfrm>
          <a:off x="914400" y="1143000"/>
          <a:ext cx="7301323" cy="23195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Document" r:id="rId4" imgW="7301323" imgH="2319545" progId="Word.Document.12">
                  <p:embed/>
                </p:oleObj>
              </mc:Choice>
              <mc:Fallback>
                <p:oleObj name="Document" r:id="rId4" imgW="7301323" imgH="2319545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7301323" cy="23195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1119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Six of the methods of an Array </a:t>
            </a:r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085390"/>
              </p:ext>
            </p:extLst>
          </p:nvPr>
        </p:nvGraphicFramePr>
        <p:xfrm>
          <a:off x="925513" y="1155700"/>
          <a:ext cx="7324725" cy="483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Document" r:id="rId4" imgW="7385331" imgH="4869892" progId="Word.Document.12">
                  <p:embed/>
                </p:oleObj>
              </mc:Choice>
              <mc:Fallback>
                <p:oleObj name="Document" r:id="rId4" imgW="7385331" imgH="4869892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1155700"/>
                        <a:ext cx="7324725" cy="483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3048000"/>
            <a:ext cx="7868974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800" dirty="0" smtClean="0"/>
              <a:t>Push(</a:t>
            </a:r>
            <a:r>
              <a:rPr lang="en-US" sz="1800" dirty="0" err="1" smtClean="0"/>
              <a:t>element_list</a:t>
            </a:r>
            <a:r>
              <a:rPr lang="en-US" sz="1800" dirty="0" smtClean="0"/>
              <a:t>) – Adds one or more elements to the end of the array, and </a:t>
            </a:r>
            <a:br>
              <a:rPr lang="en-US" sz="1800" dirty="0" smtClean="0"/>
            </a:br>
            <a:r>
              <a:rPr lang="en-US" sz="1800" dirty="0" smtClean="0"/>
              <a:t>returns the new length of the array. 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/>
              <a:t>Pop() – removes the last element in the array, decrements the length, and</a:t>
            </a:r>
            <a:br>
              <a:rPr lang="en-US" sz="1800" dirty="0" smtClean="0"/>
            </a:br>
            <a:r>
              <a:rPr lang="en-US" sz="1800" dirty="0" smtClean="0"/>
              <a:t>the element that it removed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err="1" smtClean="0"/>
              <a:t>Unshift</a:t>
            </a:r>
            <a:r>
              <a:rPr lang="en-US" sz="1800" dirty="0" smtClean="0"/>
              <a:t>(</a:t>
            </a:r>
            <a:r>
              <a:rPr lang="en-US" sz="1800" dirty="0" err="1" smtClean="0"/>
              <a:t>elements_list</a:t>
            </a:r>
            <a:r>
              <a:rPr lang="en-US" sz="1800" dirty="0" smtClean="0"/>
              <a:t>) – adds one or more elements to the beginning of the</a:t>
            </a:r>
            <a:br>
              <a:rPr lang="en-US" sz="1800" dirty="0" smtClean="0"/>
            </a:br>
            <a:r>
              <a:rPr lang="en-US" sz="1800" dirty="0" smtClean="0"/>
              <a:t>array and returns the new length of the array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/>
              <a:t>Shift() – Removes the first element in the array, decrements the array length, </a:t>
            </a:r>
            <a:br>
              <a:rPr lang="en-US" sz="1800" dirty="0" smtClean="0"/>
            </a:br>
            <a:r>
              <a:rPr lang="en-US" sz="1800" dirty="0" smtClean="0"/>
              <a:t>and returns the element that it removed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smtClean="0"/>
              <a:t>Join(</a:t>
            </a:r>
            <a:r>
              <a:rPr lang="en-US" sz="1800" dirty="0" err="1" smtClean="0"/>
              <a:t>seperator</a:t>
            </a:r>
            <a:r>
              <a:rPr lang="en-US" sz="1800" dirty="0" smtClean="0"/>
              <a:t>) – when no parameter is passed, this method converts all the </a:t>
            </a:r>
            <a:br>
              <a:rPr lang="en-US" sz="1800" dirty="0" smtClean="0"/>
            </a:br>
            <a:r>
              <a:rPr lang="en-US" sz="1800" dirty="0" smtClean="0"/>
              <a:t>elements of the array to strings and concatenates them </a:t>
            </a:r>
            <a:r>
              <a:rPr lang="en-US" sz="1800" dirty="0" err="1" smtClean="0"/>
              <a:t>seperated</a:t>
            </a:r>
            <a:r>
              <a:rPr lang="en-US" sz="1800" dirty="0" smtClean="0"/>
              <a:t> by commas. To</a:t>
            </a:r>
            <a:br>
              <a:rPr lang="en-US" sz="1800" dirty="0" smtClean="0"/>
            </a:br>
            <a:r>
              <a:rPr lang="en-US" sz="1800" dirty="0" smtClean="0"/>
              <a:t>change the </a:t>
            </a:r>
            <a:r>
              <a:rPr lang="en-US" sz="1800" dirty="0" err="1" smtClean="0"/>
              <a:t>seperator</a:t>
            </a:r>
            <a:r>
              <a:rPr lang="en-US" sz="1800" dirty="0" smtClean="0"/>
              <a:t>, you can pass this method a string literal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 err="1" smtClean="0"/>
              <a:t>toString</a:t>
            </a:r>
            <a:r>
              <a:rPr lang="en-US" sz="1800" dirty="0" smtClean="0"/>
              <a:t>() – Same as the join method without any parameter passed to it. 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43100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use the push and pop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19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903475"/>
              </p:ext>
            </p:extLst>
          </p:nvPr>
        </p:nvGraphicFramePr>
        <p:xfrm>
          <a:off x="914400" y="1143000"/>
          <a:ext cx="7300912" cy="2309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0" name="Document" r:id="rId4" imgW="7301323" imgH="2310183" progId="Word.Document.12">
                  <p:embed/>
                </p:oleObj>
              </mc:Choice>
              <mc:Fallback>
                <p:oleObj name="Document" r:id="rId4" imgW="7301323" imgH="231018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143000"/>
                        <a:ext cx="7300912" cy="2309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414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48326"/>
              </p:ext>
            </p:extLst>
          </p:nvPr>
        </p:nvGraphicFramePr>
        <p:xfrm>
          <a:off x="914400" y="1143000"/>
          <a:ext cx="7385331" cy="3990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Document" r:id="rId4" imgW="7385331" imgH="3990251" progId="Word.Document.12">
                  <p:embed/>
                </p:oleObj>
              </mc:Choice>
              <mc:Fallback>
                <p:oleObj name="Document" r:id="rId4" imgW="7385331" imgH="3990251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7385331" cy="39902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2125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use the </a:t>
            </a:r>
            <a:r>
              <a:rPr lang="en-US" dirty="0" err="1"/>
              <a:t>unshift</a:t>
            </a:r>
            <a:r>
              <a:rPr lang="en-US" dirty="0"/>
              <a:t> and shift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20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935816"/>
              </p:ext>
            </p:extLst>
          </p:nvPr>
        </p:nvGraphicFramePr>
        <p:xfrm>
          <a:off x="920469" y="1153434"/>
          <a:ext cx="7385331" cy="2656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Document" r:id="rId4" imgW="7385331" imgH="2656206" progId="Word.Document.12">
                  <p:embed/>
                </p:oleObj>
              </mc:Choice>
              <mc:Fallback>
                <p:oleObj name="Document" r:id="rId4" imgW="7385331" imgH="265620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53434"/>
                        <a:ext cx="7385331" cy="26565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2000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use the join and </a:t>
            </a:r>
            <a:r>
              <a:rPr lang="en-US" dirty="0" err="1"/>
              <a:t>toString</a:t>
            </a:r>
            <a:r>
              <a:rPr lang="en-US" dirty="0"/>
              <a:t>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21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146088"/>
              </p:ext>
            </p:extLst>
          </p:nvPr>
        </p:nvGraphicFramePr>
        <p:xfrm>
          <a:off x="920469" y="1143000"/>
          <a:ext cx="7385331" cy="2709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Document" r:id="rId4" imgW="7385331" imgH="2709496" progId="Word.Document.12">
                  <p:embed/>
                </p:oleObj>
              </mc:Choice>
              <mc:Fallback>
                <p:oleObj name="Document" r:id="rId4" imgW="7385331" imgH="270949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43000"/>
                        <a:ext cx="7385331" cy="2709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974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Email List app with state code </a:t>
            </a:r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22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Description: M:\Current projects\jQuery\Manuscript\Chapter 05\5-6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7296634" cy="274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8372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HTML file for the </a:t>
            </a:r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57454"/>
              </p:ext>
            </p:extLst>
          </p:nvPr>
        </p:nvGraphicFramePr>
        <p:xfrm>
          <a:off x="914400" y="1146175"/>
          <a:ext cx="7315200" cy="509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Document" r:id="rId4" imgW="7385331" imgH="5144622" progId="Word.Document.12">
                  <p:embed/>
                </p:oleObj>
              </mc:Choice>
              <mc:Fallback>
                <p:oleObj name="Document" r:id="rId4" imgW="7385331" imgH="5144622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6175"/>
                        <a:ext cx="7315200" cy="5094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6605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JavaScript for the </a:t>
            </a:r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31204"/>
              </p:ext>
            </p:extLst>
          </p:nvPr>
        </p:nvGraphicFramePr>
        <p:xfrm>
          <a:off x="920469" y="1143000"/>
          <a:ext cx="7385331" cy="3503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Document" r:id="rId4" imgW="7385331" imgH="3503442" progId="Word.Document.12">
                  <p:embed/>
                </p:oleObj>
              </mc:Choice>
              <mc:Fallback>
                <p:oleObj name="Document" r:id="rId4" imgW="7385331" imgH="3503442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43000"/>
                        <a:ext cx="7385331" cy="3503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7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JavaScript for the application (continued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681273"/>
              </p:ext>
            </p:extLst>
          </p:nvPr>
        </p:nvGraphicFramePr>
        <p:xfrm>
          <a:off x="914400" y="1143000"/>
          <a:ext cx="7300912" cy="484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Document" r:id="rId4" imgW="7301323" imgH="4842887" progId="Word.Document.12">
                  <p:embed/>
                </p:oleObj>
              </mc:Choice>
              <mc:Fallback>
                <p:oleObj name="Document" r:id="rId4" imgW="7301323" imgH="4842887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7300912" cy="484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3778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Extra 5-1: Use a Test Score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26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Description: M:\Current projects\jQuery Instructor's CD\extra_exercises\5-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115" y="1219200"/>
            <a:ext cx="6318885" cy="426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2819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Extra 5-2: Develop a To Do List </a:t>
            </a:r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27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Description: M:\Current projects\jQuery Instructor's CD\extra_exercises\5-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19200"/>
            <a:ext cx="6858000" cy="3429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4045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Extra 5-3: Use Sales </a:t>
            </a:r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28</a:t>
            </a:fld>
            <a:endParaRPr lang="en-US" sz="900">
              <a:latin typeface="Arial Narrow" pitchFamily="34" charset="0"/>
            </a:endParaRPr>
          </a:p>
        </p:txBody>
      </p:sp>
      <p:pic>
        <p:nvPicPr>
          <p:cNvPr id="6" name="Picture 5" descr="Description: M:\Current projects\jQuery Instructor's CD\short_exercises\5-2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160" y="1231900"/>
            <a:ext cx="6826870" cy="4025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6655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Short 5-1: Use Test Score </a:t>
            </a:r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29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151105"/>
              </p:ext>
            </p:extLst>
          </p:nvPr>
        </p:nvGraphicFramePr>
        <p:xfrm>
          <a:off x="920469" y="1143000"/>
          <a:ext cx="7385331" cy="1005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Document" r:id="rId4" imgW="7385331" imgH="1005304" progId="Word.Document.12">
                  <p:embed/>
                </p:oleObj>
              </mc:Choice>
              <mc:Fallback>
                <p:oleObj name="Document" r:id="rId4" imgW="7385331" imgH="1005304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43000"/>
                        <a:ext cx="7385331" cy="1005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Description: M:\Current projects\jQuery Instructor's CD\short_exercises\5-1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1574800"/>
            <a:ext cx="6362700" cy="444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138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The syntax for creating an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3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667106"/>
              </p:ext>
            </p:extLst>
          </p:nvPr>
        </p:nvGraphicFramePr>
        <p:xfrm>
          <a:off x="914400" y="1143000"/>
          <a:ext cx="7385331" cy="2762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Document" r:id="rId4" imgW="7385331" imgH="2762426" progId="Word.Document.12">
                  <p:embed/>
                </p:oleObj>
              </mc:Choice>
              <mc:Fallback>
                <p:oleObj name="Document" r:id="rId4" imgW="7385331" imgH="2762426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7385331" cy="27624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6080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800219"/>
          </a:xfrm>
        </p:spPr>
        <p:txBody>
          <a:bodyPr/>
          <a:lstStyle/>
          <a:p>
            <a:r>
              <a:rPr lang="en-US" dirty="0"/>
              <a:t>The syntax for creating an array </a:t>
            </a:r>
            <a:br>
              <a:rPr lang="en-US" dirty="0"/>
            </a:br>
            <a:r>
              <a:rPr lang="en-US" dirty="0"/>
              <a:t>and assigning values in one </a:t>
            </a: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4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599036"/>
              </p:ext>
            </p:extLst>
          </p:nvPr>
        </p:nvGraphicFramePr>
        <p:xfrm>
          <a:off x="914400" y="1555317"/>
          <a:ext cx="7385331" cy="2635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Document" r:id="rId4" imgW="7385331" imgH="2635683" progId="Word.Document.12">
                  <p:embed/>
                </p:oleObj>
              </mc:Choice>
              <mc:Fallback>
                <p:oleObj name="Document" r:id="rId4" imgW="7385331" imgH="2635683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555317"/>
                        <a:ext cx="7385331" cy="26356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9582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5746"/>
            <a:ext cx="7848600" cy="800219"/>
          </a:xfrm>
        </p:spPr>
        <p:txBody>
          <a:bodyPr/>
          <a:lstStyle/>
          <a:p>
            <a:r>
              <a:rPr lang="en-US" dirty="0"/>
              <a:t>The syntax for referring to an element of an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5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216796"/>
              </p:ext>
            </p:extLst>
          </p:nvPr>
        </p:nvGraphicFramePr>
        <p:xfrm>
          <a:off x="920750" y="1143000"/>
          <a:ext cx="7385050" cy="459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Document" r:id="rId4" imgW="7385331" imgH="4593361" progId="Word.Document.12">
                  <p:embed/>
                </p:oleObj>
              </mc:Choice>
              <mc:Fallback>
                <p:oleObj name="Document" r:id="rId4" imgW="7385331" imgH="4593361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0" y="1143000"/>
                        <a:ext cx="7385050" cy="4592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482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One property and one operator for an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6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017842"/>
              </p:ext>
            </p:extLst>
          </p:nvPr>
        </p:nvGraphicFramePr>
        <p:xfrm>
          <a:off x="925513" y="1146175"/>
          <a:ext cx="7324725" cy="419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Document" r:id="rId4" imgW="7385331" imgH="4223573" progId="Word.Document.12">
                  <p:embed/>
                </p:oleObj>
              </mc:Choice>
              <mc:Fallback>
                <p:oleObj name="Document" r:id="rId4" imgW="7385331" imgH="4223573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1146175"/>
                        <a:ext cx="7324725" cy="419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828800"/>
            <a:ext cx="72378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length – the number of elements in the array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delete – deletes the contents of an element and sets the</a:t>
            </a:r>
            <a:br>
              <a:rPr lang="en-US" dirty="0" smtClean="0"/>
            </a:br>
            <a:r>
              <a:rPr lang="en-US" dirty="0" smtClean="0"/>
              <a:t>element to undefined, but doesn’t remove the element</a:t>
            </a:r>
            <a:br>
              <a:rPr lang="en-US" dirty="0" smtClean="0"/>
            </a:br>
            <a:r>
              <a:rPr lang="en-US" dirty="0" smtClean="0"/>
              <a:t>from the array. </a:t>
            </a:r>
          </a:p>
        </p:txBody>
      </p:sp>
    </p:spTree>
    <p:extLst>
      <p:ext uri="{BB962C8B-B14F-4D97-AF65-F5344CB8AC3E}">
        <p14:creationId xmlns:p14="http://schemas.microsoft.com/office/powerpoint/2010/main" val="514614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add an element to an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7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493293"/>
              </p:ext>
            </p:extLst>
          </p:nvPr>
        </p:nvGraphicFramePr>
        <p:xfrm>
          <a:off x="914400" y="1066800"/>
          <a:ext cx="7300912" cy="319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8" name="Document" r:id="rId4" imgW="7301323" imgH="3199546" progId="Word.Document.12">
                  <p:embed/>
                </p:oleObj>
              </mc:Choice>
              <mc:Fallback>
                <p:oleObj name="Document" r:id="rId4" imgW="7301323" imgH="31995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14400" y="1066800"/>
                        <a:ext cx="7300912" cy="3198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8882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How to delete </a:t>
            </a:r>
            <a:r>
              <a:rPr lang="en-US" dirty="0" smtClean="0"/>
              <a:t>an element </a:t>
            </a:r>
            <a:r>
              <a:rPr lang="en-US" dirty="0"/>
              <a:t>at a specific index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8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246038"/>
              </p:ext>
            </p:extLst>
          </p:nvPr>
        </p:nvGraphicFramePr>
        <p:xfrm>
          <a:off x="914400" y="1143000"/>
          <a:ext cx="7385331" cy="1470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Document" r:id="rId4" imgW="7385331" imgH="1471950" progId="Word.Document.12">
                  <p:embed/>
                </p:oleObj>
              </mc:Choice>
              <mc:Fallback>
                <p:oleObj name="Document" r:id="rId4" imgW="7385331" imgH="1471950" progId="Word.Documen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7385331" cy="14708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0323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315200" cy="400110"/>
          </a:xfrm>
        </p:spPr>
        <p:txBody>
          <a:bodyPr/>
          <a:lstStyle/>
          <a:p>
            <a:r>
              <a:rPr lang="en-US" dirty="0"/>
              <a:t>Code that puts 1 through 10 into an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Murach's JavaScript and jQuery, C1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2012, Mike Murach &amp; Associates,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 algn="r">
              <a:defRPr/>
            </a:pPr>
            <a:r>
              <a:rPr lang="en-US" sz="900" smtClean="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 smtClean="0">
                <a:latin typeface="Arial Narrow" pitchFamily="34" charset="0"/>
              </a:rPr>
              <a:pPr algn="r">
                <a:defRPr/>
              </a:pPr>
              <a:t>9</a:t>
            </a:fld>
            <a:endParaRPr lang="en-US" sz="900">
              <a:latin typeface="Arial Narrow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82701"/>
              </p:ext>
            </p:extLst>
          </p:nvPr>
        </p:nvGraphicFramePr>
        <p:xfrm>
          <a:off x="920469" y="1143000"/>
          <a:ext cx="7385331" cy="2995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Document" r:id="rId4" imgW="7385331" imgH="2995028" progId="Word.Document.12">
                  <p:embed/>
                </p:oleObj>
              </mc:Choice>
              <mc:Fallback>
                <p:oleObj name="Document" r:id="rId4" imgW="7385331" imgH="2995028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469" y="1143000"/>
                        <a:ext cx="7385331" cy="29950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822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ster slides_withTitles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slides_withTitles</Template>
  <TotalTime>66</TotalTime>
  <Words>765</Words>
  <Application>Microsoft Macintosh PowerPoint</Application>
  <PresentationFormat>On-screen Show (4:3)</PresentationFormat>
  <Paragraphs>154</Paragraphs>
  <Slides>29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Master slides_withTitles</vt:lpstr>
      <vt:lpstr>Document</vt:lpstr>
      <vt:lpstr>Chapter 5</vt:lpstr>
      <vt:lpstr>Objectives</vt:lpstr>
      <vt:lpstr>The syntax for creating an array</vt:lpstr>
      <vt:lpstr>The syntax for creating an array  and assigning values in one statement</vt:lpstr>
      <vt:lpstr>The syntax for referring to an element of an array</vt:lpstr>
      <vt:lpstr>One property and one operator for an array</vt:lpstr>
      <vt:lpstr>How to add an element to an array</vt:lpstr>
      <vt:lpstr>How to delete an element at a specific index</vt:lpstr>
      <vt:lpstr>Code that puts 1 through 10 into an array</vt:lpstr>
      <vt:lpstr>The message that’s displayed</vt:lpstr>
      <vt:lpstr>Code that gets the sum and average of an array</vt:lpstr>
      <vt:lpstr>The message that’s displayed</vt:lpstr>
      <vt:lpstr>The syntax of a for-in loop</vt:lpstr>
      <vt:lpstr>The message that’s displayed</vt:lpstr>
      <vt:lpstr>The difference between for and for-in loops</vt:lpstr>
      <vt:lpstr>The messages that are created by the loops</vt:lpstr>
      <vt:lpstr>Terms</vt:lpstr>
      <vt:lpstr>Six of the methods of an Array object</vt:lpstr>
      <vt:lpstr>How to use the push and pop methods</vt:lpstr>
      <vt:lpstr>How to use the unshift and shift methods</vt:lpstr>
      <vt:lpstr>How to use the join and toString methods</vt:lpstr>
      <vt:lpstr>The Email List app with state code validation</vt:lpstr>
      <vt:lpstr>The HTML file for the page</vt:lpstr>
      <vt:lpstr>The JavaScript for the application</vt:lpstr>
      <vt:lpstr>The JavaScript for the application (continued)</vt:lpstr>
      <vt:lpstr>Extra 5-1: Use a Test Score array</vt:lpstr>
      <vt:lpstr>Extra 5-2: Develop a To Do List application</vt:lpstr>
      <vt:lpstr>Extra 5-3: Use Sales arrays</vt:lpstr>
      <vt:lpstr>Short 5-1: Use Test Score arrays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David</dc:creator>
  <cp:lastModifiedBy>Kinnis Gosha</cp:lastModifiedBy>
  <cp:revision>9</cp:revision>
  <dcterms:created xsi:type="dcterms:W3CDTF">2012-11-20T22:39:53Z</dcterms:created>
  <dcterms:modified xsi:type="dcterms:W3CDTF">2014-03-05T17:10:04Z</dcterms:modified>
</cp:coreProperties>
</file>