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3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0AEF-9D79-1640-9230-3572D69FB677}" type="datetimeFigureOut">
              <a:rPr lang="en-US" smtClean="0"/>
              <a:t>4/4/21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EB4DB-D9EF-EB44-A842-55E62950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6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9F1A-EFE4-BD44-8B18-7B9B2E961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66F-607C-C84C-87FA-35C53B58759B}" type="datetime1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8580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6A02-EB18-4548-AF3A-2606D07761F3}" type="datetime1">
              <a:rPr lang="en-US" smtClean="0"/>
              <a:t>4/4/21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3081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5512-34D7-534A-B162-4038A13994C8}" type="datetime1">
              <a:rPr lang="en-US" smtClean="0"/>
              <a:t>4/4/21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0883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371-EF47-5F43-A655-33B08C1AD48F}" type="datetime1">
              <a:rPr lang="en-US" smtClean="0"/>
              <a:t>4/4/21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931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695825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4296728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D3F6-4288-2D4D-8DFC-0C6336E60A27}" type="datetime1">
              <a:rPr lang="en-US" smtClean="0"/>
              <a:t>4/4/21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227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Fifth level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8B7E2D-C24D-4A43-93C1-47B3A260E237}" type="datetime1">
              <a:rPr lang="en-US" smtClean="0"/>
              <a:t>4/4/21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004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1F60F0-AD65-B046-A5F3-A19D3F038376}" type="datetime1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2710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1304-CA08-6E45-BE8D-5BE6ABA3CA54}" type="datetime1">
              <a:rPr lang="en-US" smtClean="0"/>
              <a:t>4/4/21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5361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40E-685E-DB4A-BA75-B0139CD5A912}" type="datetime1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049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2"/>
            <a:ext cx="4995863" cy="5853113"/>
          </a:xfrm>
        </p:spPr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F98B-8B06-1244-ADCB-143DC2499DC6}" type="datetime1">
              <a:rPr lang="en-US" smtClean="0"/>
              <a:t>4/4/21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1310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49945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064345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731595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79A4-11AF-FE4F-8337-5DF2B193B481}" type="datetime1">
              <a:rPr lang="en-US" smtClean="0"/>
              <a:t>4/4/21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9854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7557"/>
            <a:ext cx="8229600" cy="400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088" y="6273166"/>
            <a:ext cx="132745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05C1AA6-C2AB-BF48-AB2C-048456832DBE}" type="datetime1">
              <a:rPr lang="en-US" smtClean="0"/>
              <a:t>4/4/21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35" y="6273166"/>
            <a:ext cx="418453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01579"/>
            <a:ext cx="9144000" cy="0"/>
          </a:xfrm>
          <a:prstGeom prst="line">
            <a:avLst/>
          </a:prstGeom>
          <a:ln w="101600" cmpd="sng">
            <a:solidFill>
              <a:srgbClr val="FDB9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4" y="6361783"/>
            <a:ext cx="1833880" cy="3115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5778" y="6263463"/>
            <a:ext cx="5073448" cy="4098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4621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Roboto Light"/>
          <a:ea typeface="+mj-ea"/>
          <a:cs typeface="Roboto Light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b="0" i="0" u="none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" sz="6000" dirty="0"/>
              <a:t>Session #1:</a:t>
            </a:r>
            <a:r>
              <a:rPr lang="fr" sz="6000" spc="-114" dirty="0"/>
              <a:t> </a:t>
            </a:r>
            <a:r>
              <a:rPr lang="fr" sz="6000" dirty="0" err="1"/>
              <a:t>Overview</a:t>
            </a:r>
            <a:endParaRPr lang="en-US" sz="60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0ECDA-8CAA-964E-BBEF-9C410C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088" y="6433344"/>
            <a:ext cx="6504138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pic>
        <p:nvPicPr>
          <p:cNvPr id="3" name="a24x1.mp3" descr="a24x1.mp3">
            <a:hlinkClick r:id="" action="ppaction://media"/>
            <a:extLst>
              <a:ext uri="{FF2B5EF4-FFF2-40B4-BE49-F238E27FC236}">
                <a16:creationId xmlns:a16="http://schemas.microsoft.com/office/drawing/2014/main" id="{1AA7BA5E-7A72-7640-AE6E-4584CC0EBD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828390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Document</a:t>
            </a:r>
            <a:r>
              <a:rPr sz="4400" spc="-45" dirty="0"/>
              <a:t> </a:t>
            </a:r>
            <a:r>
              <a:rPr sz="4400" dirty="0"/>
              <a:t>Object</a:t>
            </a:r>
            <a:r>
              <a:rPr sz="4400" spc="-40" dirty="0"/>
              <a:t> </a:t>
            </a:r>
            <a:r>
              <a:rPr sz="4400" dirty="0"/>
              <a:t>Model</a:t>
            </a:r>
            <a:r>
              <a:rPr sz="4400" spc="-35" dirty="0"/>
              <a:t> </a:t>
            </a:r>
            <a:r>
              <a:rPr sz="4400" dirty="0"/>
              <a:t>(DOM)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702053"/>
            <a:ext cx="4366895" cy="446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8125" indent="-343535">
              <a:lnSpc>
                <a:spcPct val="100000"/>
              </a:lnSpc>
              <a:spcBef>
                <a:spcPts val="10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Most JS </a:t>
            </a:r>
            <a:r>
              <a:rPr sz="2400" spc="-5" dirty="0">
                <a:latin typeface="Arial"/>
                <a:cs typeface="Arial"/>
              </a:rPr>
              <a:t>code manipulates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elements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HTML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page</a:t>
            </a:r>
          </a:p>
          <a:p>
            <a:pPr marL="355600" marR="34798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can examine </a:t>
            </a:r>
            <a:r>
              <a:rPr sz="2400" dirty="0">
                <a:latin typeface="Arial"/>
                <a:cs typeface="Arial"/>
              </a:rPr>
              <a:t>elements'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</a:t>
            </a:r>
          </a:p>
          <a:p>
            <a:pPr marL="756285" marR="21018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e.g. </a:t>
            </a:r>
            <a:r>
              <a:rPr sz="2400" spc="-5" dirty="0">
                <a:latin typeface="Arial"/>
                <a:cs typeface="Arial"/>
              </a:rPr>
              <a:t>see whether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box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checked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change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</a:t>
            </a:r>
          </a:p>
          <a:p>
            <a:pPr marL="756285" marR="210820" lvl="1" indent="-28702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e.g. </a:t>
            </a:r>
            <a:r>
              <a:rPr sz="2400" spc="-5" dirty="0">
                <a:latin typeface="Arial"/>
                <a:cs typeface="Arial"/>
              </a:rPr>
              <a:t>insert some new </a:t>
            </a:r>
            <a:r>
              <a:rPr sz="2400" dirty="0">
                <a:latin typeface="Arial"/>
                <a:cs typeface="Arial"/>
              </a:rPr>
              <a:t>text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div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change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styles</a:t>
            </a: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e.g.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make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paragraph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red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1771650"/>
            <a:ext cx="4114800" cy="508634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10</a:t>
            </a:fld>
            <a:endParaRPr spc="-5" dirty="0"/>
          </a:p>
        </p:txBody>
      </p:sp>
      <p:pic>
        <p:nvPicPr>
          <p:cNvPr id="7" name="a24x10.mp3" descr="a24x10.mp3">
            <a:hlinkClick r:id="" action="ppaction://media"/>
            <a:extLst>
              <a:ext uri="{FF2B5EF4-FFF2-40B4-BE49-F238E27FC236}">
                <a16:creationId xmlns:a16="http://schemas.microsoft.com/office/drawing/2014/main" id="{AAA1B336-A9DA-7E4F-B564-E0737F6D1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964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JavaScript</a:t>
            </a:r>
            <a:r>
              <a:rPr spc="-95" dirty="0"/>
              <a:t> </a:t>
            </a:r>
            <a:r>
              <a:rPr dirty="0"/>
              <a:t>Syntax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759700" cy="461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70560" indent="-343535" algn="just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JavaScript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programs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created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8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basic text editors just like your HTML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web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pages.</a:t>
            </a:r>
            <a:endParaRPr sz="3200" dirty="0">
              <a:latin typeface="Arial"/>
              <a:cs typeface="Arial"/>
            </a:endParaRPr>
          </a:p>
          <a:p>
            <a:pPr marL="355600" marR="53721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The JavaScript </a:t>
            </a:r>
            <a:r>
              <a:rPr sz="3200" spc="-5" dirty="0">
                <a:latin typeface="Arial"/>
                <a:cs typeface="Arial"/>
              </a:rPr>
              <a:t>interpreter </a:t>
            </a:r>
            <a:r>
              <a:rPr sz="3200" dirty="0">
                <a:latin typeface="Arial"/>
                <a:cs typeface="Arial"/>
              </a:rPr>
              <a:t>that will be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running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will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look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line-by-line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through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what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" dirty="0">
                <a:latin typeface="Arial"/>
                <a:cs typeface="Arial"/>
              </a:rPr>
              <a:t> do.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order </a:t>
            </a:r>
            <a:r>
              <a:rPr sz="3200" dirty="0">
                <a:latin typeface="Arial"/>
                <a:cs typeface="Arial"/>
              </a:rPr>
              <a:t>for the </a:t>
            </a:r>
            <a:r>
              <a:rPr sz="3200" spc="-5" dirty="0">
                <a:latin typeface="Arial"/>
                <a:cs typeface="Arial"/>
              </a:rPr>
              <a:t>interpreter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understand </a:t>
            </a:r>
            <a:r>
              <a:rPr sz="3200" dirty="0">
                <a:latin typeface="Arial"/>
                <a:cs typeface="Arial"/>
              </a:rPr>
              <a:t> what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you've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written,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rules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must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follow,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i.e.,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syntax.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11.mp3" descr="a24x11.mp3">
            <a:hlinkClick r:id="" action="ppaction://media"/>
            <a:extLst>
              <a:ext uri="{FF2B5EF4-FFF2-40B4-BE49-F238E27FC236}">
                <a16:creationId xmlns:a16="http://schemas.microsoft.com/office/drawing/2014/main" id="{4853EDA5-633D-624A-A743-170B166A56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136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Sem</a:t>
            </a:r>
            <a:r>
              <a:rPr spc="5" dirty="0"/>
              <a:t>i</a:t>
            </a:r>
            <a:r>
              <a:rPr dirty="0"/>
              <a:t>-Colo</a:t>
            </a:r>
            <a:r>
              <a:rPr spc="10" dirty="0"/>
              <a:t>n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45687"/>
            <a:ext cx="7406640" cy="44646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lr>
                <a:srgbClr val="FFC000"/>
              </a:buClr>
              <a:buSzPct val="7884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Semi-Colons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statement</a:t>
            </a: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lr>
                <a:srgbClr val="FFC000"/>
              </a:buClr>
              <a:buSzPct val="7884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600" spc="5" dirty="0">
                <a:latin typeface="Arial"/>
                <a:cs typeface="Arial"/>
              </a:rPr>
              <a:t>Use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semi-colons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good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practice</a:t>
            </a:r>
          </a:p>
          <a:p>
            <a:pPr marL="355600" marR="57785" indent="-343535">
              <a:lnSpc>
                <a:spcPct val="100000"/>
              </a:lnSpc>
              <a:spcBef>
                <a:spcPts val="625"/>
              </a:spcBef>
              <a:buClr>
                <a:srgbClr val="FFC000"/>
              </a:buClr>
              <a:buSzPct val="7884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When you have statements on one line, the </a:t>
            </a:r>
            <a:r>
              <a:rPr sz="2600" spc="-5" dirty="0">
                <a:latin typeface="Arial"/>
                <a:cs typeface="Arial"/>
              </a:rPr>
              <a:t>first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semicolon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required</a:t>
            </a:r>
          </a:p>
          <a:p>
            <a:pPr marL="355600" marR="111125" indent="-343535">
              <a:lnSpc>
                <a:spcPct val="100000"/>
              </a:lnSpc>
              <a:spcBef>
                <a:spcPts val="625"/>
              </a:spcBef>
              <a:buClr>
                <a:srgbClr val="FFC000"/>
              </a:buClr>
              <a:buSzPct val="7884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You may minify your code later and semicolons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will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help more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clearly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separate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statements</a:t>
            </a: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lr>
                <a:srgbClr val="FFC000"/>
              </a:buClr>
              <a:buSzPct val="7884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Don’t put </a:t>
            </a:r>
            <a:r>
              <a:rPr sz="2600" dirty="0">
                <a:latin typeface="Arial"/>
                <a:cs typeface="Arial"/>
              </a:rPr>
              <a:t>a semicolon </a:t>
            </a:r>
            <a:r>
              <a:rPr sz="2600" spc="-5" dirty="0">
                <a:latin typeface="Arial"/>
                <a:cs typeface="Arial"/>
              </a:rPr>
              <a:t>after </a:t>
            </a:r>
            <a:r>
              <a:rPr sz="2600" dirty="0">
                <a:latin typeface="Arial"/>
                <a:cs typeface="Arial"/>
              </a:rPr>
              <a:t>a closing curly brace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unless you are assigning a variable to a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something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has braces: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FFC000"/>
              </a:buClr>
            </a:pPr>
            <a:r>
              <a:rPr lang="en-US" sz="2600" dirty="0">
                <a:latin typeface="Arial"/>
                <a:cs typeface="Arial"/>
              </a:rPr>
              <a:t>    </a:t>
            </a:r>
            <a:r>
              <a:rPr sz="2600" dirty="0">
                <a:latin typeface="Arial"/>
                <a:cs typeface="Arial"/>
              </a:rPr>
              <a:t>var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something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=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{}; </a:t>
            </a:r>
            <a:r>
              <a:rPr sz="2600" dirty="0">
                <a:latin typeface="Arial"/>
                <a:cs typeface="Arial"/>
              </a:rPr>
              <a:t>//NO!!!</a:t>
            </a:r>
          </a:p>
        </p:txBody>
      </p:sp>
      <p:pic>
        <p:nvPicPr>
          <p:cNvPr id="6" name="a24x12.mp3" descr="a24x12.mp3">
            <a:hlinkClick r:id="" action="ppaction://media"/>
            <a:extLst>
              <a:ext uri="{FF2B5EF4-FFF2-40B4-BE49-F238E27FC236}">
                <a16:creationId xmlns:a16="http://schemas.microsoft.com/office/drawing/2014/main" id="{8758CF45-ECCE-C14A-9A12-78694D31C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297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Brackets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57047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8915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[]</a:t>
            </a:r>
            <a:r>
              <a:rPr sz="3200" spc="-5" dirty="0">
                <a:latin typeface="Arial"/>
                <a:cs typeface="Arial"/>
              </a:rPr>
              <a:t> are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group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create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objects</a:t>
            </a:r>
          </a:p>
          <a:p>
            <a:pPr marL="355600" marR="142494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var someGroup =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[‘student1’,’student2’,’student3’];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This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will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repeated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during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array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object section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 this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course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13.mp3" descr="a24x13.mp3">
            <a:hlinkClick r:id="" action="ppaction://media"/>
            <a:extLst>
              <a:ext uri="{FF2B5EF4-FFF2-40B4-BE49-F238E27FC236}">
                <a16:creationId xmlns:a16="http://schemas.microsoft.com/office/drawing/2014/main" id="{1A3687A0-A837-6F48-B075-766CCFAB6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688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Braces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352"/>
            <a:ext cx="5941695" cy="3342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Creates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Object: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someObject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{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}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Creates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group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statements:</a:t>
            </a:r>
            <a:endParaRPr sz="3200" dirty="0">
              <a:latin typeface="Arial"/>
              <a:cs typeface="Arial"/>
            </a:endParaRPr>
          </a:p>
          <a:p>
            <a:pPr marL="12700" marR="29019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someFunction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function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(){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statement1;statement2;</a:t>
            </a:r>
          </a:p>
          <a:p>
            <a:pPr marL="12700">
              <a:lnSpc>
                <a:spcPct val="100000"/>
              </a:lnSpc>
              <a:buClr>
                <a:srgbClr val="FFC000"/>
              </a:buClr>
            </a:pPr>
            <a:r>
              <a:rPr sz="3200" dirty="0">
                <a:latin typeface="Arial"/>
                <a:cs typeface="Arial"/>
              </a:rPr>
              <a:t>}</a:t>
            </a:r>
          </a:p>
        </p:txBody>
      </p:sp>
      <p:pic>
        <p:nvPicPr>
          <p:cNvPr id="6" name="a24x14.mp3" descr="a24x14.mp3">
            <a:hlinkClick r:id="" action="ppaction://media"/>
            <a:extLst>
              <a:ext uri="{FF2B5EF4-FFF2-40B4-BE49-F238E27FC236}">
                <a16:creationId xmlns:a16="http://schemas.microsoft.com/office/drawing/2014/main" id="{6CEE5331-CFDA-3740-8AAB-985809BEEE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0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136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Paranthes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352"/>
            <a:ext cx="6820534" cy="41230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Supply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parameters: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</a:pPr>
            <a:r>
              <a:rPr sz="3200" dirty="0">
                <a:latin typeface="Arial"/>
                <a:cs typeface="Arial"/>
              </a:rPr>
              <a:t>function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callSomeCode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(‘arg1’,’arg2’){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</a:pPr>
            <a:r>
              <a:rPr sz="3200" dirty="0">
                <a:latin typeface="Arial"/>
                <a:cs typeface="Arial"/>
              </a:rPr>
              <a:t>}</a:t>
            </a:r>
          </a:p>
          <a:p>
            <a:pPr marL="12700" marR="2665730">
              <a:lnSpc>
                <a:spcPct val="120000"/>
              </a:lnSpc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Group Expressions: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answer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(3*5)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+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2;</a:t>
            </a:r>
          </a:p>
          <a:p>
            <a:pPr marL="12700" marR="1673225">
              <a:lnSpc>
                <a:spcPts val="4610"/>
              </a:lnSpc>
              <a:spcBef>
                <a:spcPts val="10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Execute Functions: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callSomeCode(‘arg1’,’arg2’);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15.mp3" descr="a24x15.mp3">
            <a:hlinkClick r:id="" action="ppaction://media"/>
            <a:extLst>
              <a:ext uri="{FF2B5EF4-FFF2-40B4-BE49-F238E27FC236}">
                <a16:creationId xmlns:a16="http://schemas.microsoft.com/office/drawing/2014/main" id="{0683B519-8538-2E4E-9533-316082243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01193"/>
            <a:ext cx="3916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Comm</a:t>
            </a:r>
            <a:r>
              <a:rPr spc="10" dirty="0"/>
              <a:t>e</a:t>
            </a:r>
            <a:r>
              <a:rPr dirty="0"/>
              <a:t>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352"/>
            <a:ext cx="7590790" cy="407098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  <a:tab pos="3661410" algn="l"/>
              </a:tabLst>
            </a:pPr>
            <a:r>
              <a:rPr sz="3200" dirty="0">
                <a:latin typeface="Arial"/>
                <a:cs typeface="Arial"/>
              </a:rPr>
              <a:t>Unlike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html: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&lt;!--	</a:t>
            </a:r>
            <a:r>
              <a:rPr sz="3200" dirty="0">
                <a:latin typeface="Wingdings"/>
                <a:cs typeface="Wingdings"/>
              </a:rPr>
              <a:t>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Single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Line Comment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//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Multi-line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comment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/*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*/</a:t>
            </a:r>
          </a:p>
          <a:p>
            <a:pPr marL="355600" marR="104013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Comment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based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two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assumptions: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</a:pPr>
            <a:r>
              <a:rPr sz="3200" dirty="0">
                <a:latin typeface="Arial"/>
                <a:cs typeface="Arial"/>
              </a:rPr>
              <a:t>Assume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will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amnesia!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</a:pPr>
            <a:r>
              <a:rPr sz="3200" dirty="0">
                <a:latin typeface="Arial"/>
                <a:cs typeface="Arial"/>
              </a:rPr>
              <a:t>Assume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someone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else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will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code!</a:t>
            </a:r>
          </a:p>
        </p:txBody>
      </p:sp>
      <p:pic>
        <p:nvPicPr>
          <p:cNvPr id="6" name="a24x16.mp3" descr="a24x16.mp3">
            <a:hlinkClick r:id="" action="ppaction://media"/>
            <a:extLst>
              <a:ext uri="{FF2B5EF4-FFF2-40B4-BE49-F238E27FC236}">
                <a16:creationId xmlns:a16="http://schemas.microsoft.com/office/drawing/2014/main" id="{43CB1F48-6707-624E-880E-A7889B7A1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831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</a:t>
            </a:r>
            <a:r>
              <a:rPr spc="5" dirty="0"/>
              <a:t>-</a:t>
            </a:r>
            <a:r>
              <a:rPr dirty="0"/>
              <a:t>types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600200"/>
            <a:ext cx="7476490" cy="3201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77545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types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specified,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does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have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types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("loosely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typed")</a:t>
            </a:r>
          </a:p>
          <a:p>
            <a:pPr marL="756285" marR="5080" lvl="1" indent="-287020">
              <a:lnSpc>
                <a:spcPct val="100000"/>
              </a:lnSpc>
              <a:spcBef>
                <a:spcPts val="61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Number,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Boolean,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String, </a:t>
            </a:r>
            <a:r>
              <a:rPr sz="2400" spc="-5" dirty="0">
                <a:latin typeface="Arial"/>
                <a:cs typeface="Arial"/>
              </a:rPr>
              <a:t>Array,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Null,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Undefined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5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can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find</a:t>
            </a:r>
            <a:r>
              <a:rPr sz="2800" spc="-5" dirty="0">
                <a:latin typeface="Arial"/>
                <a:cs typeface="Arial"/>
              </a:rPr>
              <a:t> out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variable's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type</a:t>
            </a:r>
            <a:r>
              <a:rPr sz="2800" spc="-5" dirty="0">
                <a:latin typeface="Arial"/>
                <a:cs typeface="Arial"/>
              </a:rPr>
              <a:t> by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calling</a:t>
            </a:r>
            <a:endParaRPr sz="2800" dirty="0">
              <a:latin typeface="Arial"/>
              <a:cs typeface="Arial"/>
            </a:endParaRPr>
          </a:p>
          <a:p>
            <a:pPr marL="469900" marR="1369695">
              <a:lnSpc>
                <a:spcPct val="120000"/>
              </a:lnSpc>
              <a:spcBef>
                <a:spcPts val="15"/>
              </a:spcBef>
              <a:buClr>
                <a:srgbClr val="FFC000"/>
              </a:buClr>
            </a:pPr>
            <a:r>
              <a:rPr sz="2400" spc="-5" dirty="0">
                <a:latin typeface="Arial"/>
                <a:cs typeface="Arial"/>
              </a:rPr>
              <a:t>var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someNumber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 “5”;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typeof(someNumber)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//would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String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a24x17.mp3" descr="a24x17.mp3">
            <a:hlinkClick r:id="" action="ppaction://media"/>
            <a:extLst>
              <a:ext uri="{FF2B5EF4-FFF2-40B4-BE49-F238E27FC236}">
                <a16:creationId xmlns:a16="http://schemas.microsoft.com/office/drawing/2014/main" id="{3F670846-650D-FA4B-9BDF-FC1594FD4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297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Variab</a:t>
            </a:r>
            <a:r>
              <a:rPr spc="5" dirty="0"/>
              <a:t>l</a:t>
            </a:r>
            <a:r>
              <a:rPr dirty="0"/>
              <a:t>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352"/>
            <a:ext cx="6549390" cy="347595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name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expression;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clientName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”Some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Student";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age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32;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weight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127.4;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variables are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declared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5" dirty="0">
                <a:latin typeface="Arial"/>
                <a:cs typeface="Arial"/>
              </a:rPr>
              <a:t> the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keyword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(case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sensitive)</a:t>
            </a:r>
          </a:p>
        </p:txBody>
      </p:sp>
      <p:pic>
        <p:nvPicPr>
          <p:cNvPr id="6" name="a24x18.mp3" descr="a24x18.mp3">
            <a:hlinkClick r:id="" action="ppaction://media"/>
            <a:extLst>
              <a:ext uri="{FF2B5EF4-FFF2-40B4-BE49-F238E27FC236}">
                <a16:creationId xmlns:a16="http://schemas.microsoft.com/office/drawing/2014/main" id="{748DC565-6DDB-7943-907D-39E34674B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907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Good</a:t>
            </a:r>
            <a:r>
              <a:rPr spc="-85" dirty="0"/>
              <a:t> </a:t>
            </a:r>
            <a:r>
              <a:rPr dirty="0"/>
              <a:t>Habits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727950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Come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up</a:t>
            </a:r>
            <a:r>
              <a:rPr sz="3200" spc="-5" dirty="0">
                <a:latin typeface="Arial"/>
                <a:cs typeface="Arial"/>
              </a:rPr>
              <a:t> with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own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style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stick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it. (Camel casing, Pascal casing, All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Lower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casing)</a:t>
            </a:r>
          </a:p>
          <a:p>
            <a:pPr marL="355600" marR="45847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Comment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before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keep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self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track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Declare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Variables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top</a:t>
            </a:r>
            <a:endParaRPr sz="3200" dirty="0">
              <a:latin typeface="Arial"/>
              <a:cs typeface="Arial"/>
            </a:endParaRPr>
          </a:p>
          <a:p>
            <a:pPr marL="355600" marR="84201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Move your code to an external </a:t>
            </a:r>
            <a:r>
              <a:rPr sz="3200" spc="-5" dirty="0">
                <a:latin typeface="Arial"/>
                <a:cs typeface="Arial"/>
              </a:rPr>
              <a:t>page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based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function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before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 </a:t>
            </a:r>
            <a:r>
              <a:rPr sz="3200" spc="-5" dirty="0">
                <a:latin typeface="Arial"/>
                <a:cs typeface="Arial"/>
              </a:rPr>
              <a:t>live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19.mp3" descr="a24x19.mp3">
            <a:hlinkClick r:id="" action="ppaction://media"/>
            <a:extLst>
              <a:ext uri="{FF2B5EF4-FFF2-40B4-BE49-F238E27FC236}">
                <a16:creationId xmlns:a16="http://schemas.microsoft.com/office/drawing/2014/main" id="{136B7831-CDF2-7B48-80A0-BA0ABF310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383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Week</a:t>
            </a:r>
            <a:r>
              <a:rPr spc="-90" dirty="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52698"/>
            <a:ext cx="3619500" cy="447237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79166"/>
              <a:buFont typeface="Wingdings" pitchFamily="2" charset="2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What</a:t>
            </a:r>
            <a:r>
              <a:rPr sz="2400" spc="-10" dirty="0">
                <a:latin typeface="Arial"/>
                <a:cs typeface="Arial"/>
              </a:rPr>
              <a:t> is </a:t>
            </a:r>
            <a:r>
              <a:rPr sz="2400" spc="-5" dirty="0">
                <a:latin typeface="Arial"/>
                <a:cs typeface="Arial"/>
              </a:rPr>
              <a:t>JavaScript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 pitchFamily="2" charset="2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How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JavaScript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 pitchFamily="2" charset="2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Where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JavaScript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 pitchFamily="2" charset="2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Semicolons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 pitchFamily="2" charset="2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Brackets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 pitchFamily="2" charset="2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Braces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 pitchFamily="2" charset="2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Parentheses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 pitchFamily="2" charset="2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Comments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 pitchFamily="2" charset="2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Data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 pitchFamily="2" charset="2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Variables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a24x2.mp3" descr="a24x2.mp3">
            <a:hlinkClick r:id="" action="ppaction://media"/>
            <a:extLst>
              <a:ext uri="{FF2B5EF4-FFF2-40B4-BE49-F238E27FC236}">
                <a16:creationId xmlns:a16="http://schemas.microsoft.com/office/drawing/2014/main" id="{BB7A0E4E-35CE-4949-8BA9-CD576CB2D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535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Bad</a:t>
            </a:r>
            <a:r>
              <a:rPr spc="-85" dirty="0"/>
              <a:t> </a:t>
            </a:r>
            <a:r>
              <a:rPr dirty="0"/>
              <a:t>Habits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20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685405" cy="3378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9413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Not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ending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each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statement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semicolon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Not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declaring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variables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where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necessary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Not</a:t>
            </a:r>
            <a:r>
              <a:rPr sz="3200" spc="-5" dirty="0">
                <a:latin typeface="Arial"/>
                <a:cs typeface="Arial"/>
              </a:rPr>
              <a:t> grouping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reuse</a:t>
            </a: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Not</a:t>
            </a:r>
            <a:r>
              <a:rPr sz="3200" spc="-5" dirty="0">
                <a:latin typeface="Arial"/>
                <a:cs typeface="Arial"/>
              </a:rPr>
              <a:t> putting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external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file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More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tips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couple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weeks</a:t>
            </a:r>
          </a:p>
        </p:txBody>
      </p:sp>
      <p:pic>
        <p:nvPicPr>
          <p:cNvPr id="6" name="a24x20.mp3" descr="a24x20.mp3">
            <a:hlinkClick r:id="" action="ppaction://media"/>
            <a:extLst>
              <a:ext uri="{FF2B5EF4-FFF2-40B4-BE49-F238E27FC236}">
                <a16:creationId xmlns:a16="http://schemas.microsoft.com/office/drawing/2014/main" id="{5B767353-5BE6-C040-BE66-1D7D9769C5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8184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most</a:t>
            </a:r>
            <a:r>
              <a:rPr spc="-50" dirty="0"/>
              <a:t> </a:t>
            </a:r>
            <a:r>
              <a:rPr dirty="0"/>
              <a:t>important</a:t>
            </a:r>
            <a:r>
              <a:rPr spc="-45" dirty="0"/>
              <a:t> </a:t>
            </a:r>
            <a:r>
              <a:rPr dirty="0"/>
              <a:t>things!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21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570470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811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Use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Chrome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Firefox</a:t>
            </a:r>
            <a:r>
              <a:rPr sz="3200" spc="-5" dirty="0">
                <a:latin typeface="Arial"/>
                <a:cs typeface="Arial"/>
              </a:rPr>
              <a:t> and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know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console.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console.log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typeof</a:t>
            </a: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Now</a:t>
            </a:r>
            <a:r>
              <a:rPr sz="3200" spc="-5" dirty="0">
                <a:latin typeface="Arial"/>
                <a:cs typeface="Arial"/>
              </a:rPr>
              <a:t> please </a:t>
            </a:r>
            <a:r>
              <a:rPr sz="3200" dirty="0">
                <a:latin typeface="Arial"/>
                <a:cs typeface="Arial"/>
              </a:rPr>
              <a:t>see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screencast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demo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all the </a:t>
            </a:r>
            <a:r>
              <a:rPr sz="3200" spc="-5" dirty="0">
                <a:latin typeface="Arial"/>
                <a:cs typeface="Arial"/>
              </a:rPr>
              <a:t>aforementioned functionalities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Lesson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</a:t>
            </a:r>
            <a:r>
              <a:rPr sz="3200" spc="-5" dirty="0">
                <a:latin typeface="Arial"/>
                <a:cs typeface="Arial"/>
              </a:rPr>
              <a:t> folder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21.mp3" descr="a24x21.mp3">
            <a:hlinkClick r:id="" action="ppaction://media"/>
            <a:extLst>
              <a:ext uri="{FF2B5EF4-FFF2-40B4-BE49-F238E27FC236}">
                <a16:creationId xmlns:a16="http://schemas.microsoft.com/office/drawing/2014/main" id="{9CF525D1-A6F7-354C-91A4-B23B3DCD22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2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879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HTML5</a:t>
            </a:r>
            <a:r>
              <a:rPr spc="-40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JavaScript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352"/>
            <a:ext cx="7614920" cy="3342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Javascript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5" dirty="0">
                <a:latin typeface="Arial"/>
                <a:cs typeface="Arial"/>
              </a:rPr>
              <a:t> ubiquitous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This course will focus on Javascript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its</a:t>
            </a:r>
            <a:r>
              <a:rPr sz="3200" spc="-5" dirty="0">
                <a:latin typeface="Arial"/>
                <a:cs typeface="Arial"/>
              </a:rPr>
              <a:t> manipulation</a:t>
            </a:r>
            <a:r>
              <a:rPr sz="3200" dirty="0">
                <a:latin typeface="Arial"/>
                <a:cs typeface="Arial"/>
              </a:rPr>
              <a:t> of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web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html5</a:t>
            </a:r>
            <a:endParaRPr sz="3200" dirty="0">
              <a:latin typeface="Arial"/>
              <a:cs typeface="Arial"/>
            </a:endParaRPr>
          </a:p>
          <a:p>
            <a:pPr marL="355600" marR="319405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You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will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need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know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html5 and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css3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You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will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need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produce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project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3.mp3" descr="a24x3.mp3">
            <a:hlinkClick r:id="" action="ppaction://media"/>
            <a:extLst>
              <a:ext uri="{FF2B5EF4-FFF2-40B4-BE49-F238E27FC236}">
                <a16:creationId xmlns:a16="http://schemas.microsoft.com/office/drawing/2014/main" id="{29AC46B5-BA0E-1248-B0A6-01E1B55CE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117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5" dirty="0"/>
              <a:t>JavaScript?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613650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31775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Javascript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NOT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supported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identically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browsers</a:t>
            </a: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NOT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related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to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Java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other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name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syntactic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similarities</a:t>
            </a:r>
          </a:p>
          <a:p>
            <a:pPr marL="355600" marR="95885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Built as a </a:t>
            </a:r>
            <a:r>
              <a:rPr sz="3200" spc="-5" dirty="0">
                <a:latin typeface="Arial"/>
                <a:cs typeface="Arial"/>
              </a:rPr>
              <a:t>front </a:t>
            </a:r>
            <a:r>
              <a:rPr sz="3200" dirty="0">
                <a:latin typeface="Arial"/>
                <a:cs typeface="Arial"/>
              </a:rPr>
              <a:t>end </a:t>
            </a:r>
            <a:r>
              <a:rPr sz="3200" spc="-5" dirty="0">
                <a:latin typeface="Arial"/>
                <a:cs typeface="Arial"/>
              </a:rPr>
              <a:t>language, </a:t>
            </a:r>
            <a:r>
              <a:rPr sz="3200" dirty="0">
                <a:latin typeface="Arial"/>
                <a:cs typeface="Arial"/>
              </a:rPr>
              <a:t>however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there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frameworks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such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node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that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have some </a:t>
            </a:r>
            <a:r>
              <a:rPr sz="3200" spc="-5" dirty="0">
                <a:latin typeface="Arial"/>
                <a:cs typeface="Arial"/>
              </a:rPr>
              <a:t>embedded </a:t>
            </a:r>
            <a:r>
              <a:rPr sz="3200" dirty="0">
                <a:latin typeface="Arial"/>
                <a:cs typeface="Arial"/>
              </a:rPr>
              <a:t>server sided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functionality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4.mp3" descr="a24x4.mp3">
            <a:hlinkClick r:id="" action="ppaction://media"/>
            <a:extLst>
              <a:ext uri="{FF2B5EF4-FFF2-40B4-BE49-F238E27FC236}">
                <a16:creationId xmlns:a16="http://schemas.microsoft.com/office/drawing/2014/main" id="{E5A5BD09-D1EF-164D-BCE5-86949E5CC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498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JavaScript</a:t>
            </a:r>
            <a:r>
              <a:rPr spc="-60" dirty="0"/>
              <a:t> </a:t>
            </a:r>
            <a:r>
              <a:rPr dirty="0"/>
              <a:t>vs</a:t>
            </a:r>
            <a:r>
              <a:rPr spc="-40" dirty="0"/>
              <a:t> </a:t>
            </a:r>
            <a:r>
              <a:rPr dirty="0"/>
              <a:t>Java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52698"/>
            <a:ext cx="7374255" cy="40011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interpreted,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compiled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relaxed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syntax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rules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fewer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"looser"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data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types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variables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don't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declared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errors</a:t>
            </a:r>
            <a:r>
              <a:rPr sz="2400" spc="-5" dirty="0">
                <a:latin typeface="Arial"/>
                <a:cs typeface="Arial"/>
              </a:rPr>
              <a:t> often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silent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(few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exceptions)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key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construct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 the </a:t>
            </a:r>
            <a:r>
              <a:rPr sz="2400" spc="-5" dirty="0">
                <a:latin typeface="Arial"/>
                <a:cs typeface="Arial"/>
              </a:rPr>
              <a:t>function </a:t>
            </a:r>
            <a:r>
              <a:rPr sz="2400" dirty="0">
                <a:latin typeface="Arial"/>
                <a:cs typeface="Arial"/>
              </a:rPr>
              <a:t>rather </a:t>
            </a:r>
            <a:r>
              <a:rPr sz="2400" spc="-5" dirty="0">
                <a:latin typeface="Arial"/>
                <a:cs typeface="Arial"/>
              </a:rPr>
              <a:t>than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class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"first-class"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situations</a:t>
            </a:r>
            <a:endParaRPr sz="2400" dirty="0">
              <a:latin typeface="Arial"/>
              <a:cs typeface="Arial"/>
            </a:endParaRPr>
          </a:p>
          <a:p>
            <a:pPr marL="355600" marR="127000" indent="-343535">
              <a:lnSpc>
                <a:spcPts val="3650"/>
              </a:lnSpc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contained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within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 web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page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integrates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HTML/CSS content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0011" y="1524000"/>
            <a:ext cx="1681988" cy="1676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5</a:t>
            </a:fld>
            <a:endParaRPr spc="-5" dirty="0"/>
          </a:p>
        </p:txBody>
      </p:sp>
      <p:pic>
        <p:nvPicPr>
          <p:cNvPr id="7" name="a24x5.mp3" descr="a24x5.mp3">
            <a:hlinkClick r:id="" action="ppaction://media"/>
            <a:extLst>
              <a:ext uri="{FF2B5EF4-FFF2-40B4-BE49-F238E27FC236}">
                <a16:creationId xmlns:a16="http://schemas.microsoft.com/office/drawing/2014/main" id="{5359424D-A497-FE47-80CF-4DB2630076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85650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So</a:t>
            </a:r>
            <a:r>
              <a:rPr sz="4800" spc="-20" dirty="0"/>
              <a:t> </a:t>
            </a:r>
            <a:r>
              <a:rPr sz="4800" dirty="0"/>
              <a:t>what</a:t>
            </a:r>
            <a:r>
              <a:rPr sz="4800" spc="-40" dirty="0"/>
              <a:t> </a:t>
            </a:r>
            <a:r>
              <a:rPr sz="4800" dirty="0"/>
              <a:t>does</a:t>
            </a:r>
            <a:r>
              <a:rPr sz="4800" spc="-20" dirty="0"/>
              <a:t> </a:t>
            </a:r>
            <a:r>
              <a:rPr sz="4800" dirty="0"/>
              <a:t>JavaScript</a:t>
            </a:r>
            <a:r>
              <a:rPr sz="4800" spc="-20" dirty="0"/>
              <a:t> </a:t>
            </a:r>
            <a:r>
              <a:rPr sz="4800" dirty="0"/>
              <a:t>do?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352"/>
            <a:ext cx="7705725" cy="45634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Controls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appearance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Forms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Stores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data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locally</a:t>
            </a:r>
            <a:endParaRPr sz="3200" dirty="0">
              <a:latin typeface="Arial"/>
              <a:cs typeface="Arial"/>
            </a:endParaRPr>
          </a:p>
          <a:p>
            <a:pPr marL="355600" marR="276225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Asynchronously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connects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server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(via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ajax)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present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data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from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API</a:t>
            </a: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Has several </a:t>
            </a:r>
            <a:r>
              <a:rPr sz="3200" spc="-5" dirty="0">
                <a:latin typeface="Arial"/>
                <a:cs typeface="Arial"/>
              </a:rPr>
              <a:t>built-in </a:t>
            </a:r>
            <a:r>
              <a:rPr sz="3200" dirty="0">
                <a:latin typeface="Arial"/>
                <a:cs typeface="Arial"/>
              </a:rPr>
              <a:t>objects </a:t>
            </a:r>
            <a:r>
              <a:rPr sz="3200" spc="-5" dirty="0">
                <a:latin typeface="Arial"/>
                <a:cs typeface="Arial"/>
              </a:rPr>
              <a:t>that </a:t>
            </a:r>
            <a:r>
              <a:rPr sz="3200" dirty="0">
                <a:latin typeface="Arial"/>
                <a:cs typeface="Arial"/>
              </a:rPr>
              <a:t>can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utilize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helpful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things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like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date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math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6.mp3" descr="a24x6.mp3">
            <a:hlinkClick r:id="" action="ppaction://media"/>
            <a:extLst>
              <a:ext uri="{FF2B5EF4-FFF2-40B4-BE49-F238E27FC236}">
                <a16:creationId xmlns:a16="http://schemas.microsoft.com/office/drawing/2014/main" id="{F30C7335-5653-E34C-ACC1-D9708D8CF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54533"/>
            <a:ext cx="7844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Why</a:t>
            </a:r>
            <a:r>
              <a:rPr sz="4000" dirty="0"/>
              <a:t> </a:t>
            </a:r>
            <a:r>
              <a:rPr sz="4000" spc="-5" dirty="0"/>
              <a:t>use</a:t>
            </a:r>
            <a:r>
              <a:rPr sz="4000" spc="15" dirty="0"/>
              <a:t> </a:t>
            </a:r>
            <a:r>
              <a:rPr sz="4000" spc="-5" dirty="0"/>
              <a:t>client-side</a:t>
            </a:r>
            <a:r>
              <a:rPr sz="4000" dirty="0"/>
              <a:t> </a:t>
            </a:r>
            <a:r>
              <a:rPr sz="4000" spc="-5" dirty="0"/>
              <a:t>programming?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0689"/>
            <a:ext cx="7748270" cy="343344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client-side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scripting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(JavaScript)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benefits:</a:t>
            </a:r>
            <a:endParaRPr sz="3200" dirty="0">
              <a:latin typeface="Arial"/>
              <a:cs typeface="Arial"/>
            </a:endParaRPr>
          </a:p>
          <a:p>
            <a:pPr marL="756285" marR="59690" lvl="1" indent="-287020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b="1" spc="-5" dirty="0">
                <a:latin typeface="Arial"/>
                <a:cs typeface="Arial"/>
              </a:rPr>
              <a:t>usability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modify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page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without </a:t>
            </a:r>
            <a:r>
              <a:rPr sz="2800" dirty="0">
                <a:latin typeface="Arial"/>
                <a:cs typeface="Arial"/>
              </a:rPr>
              <a:t>having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post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back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the</a:t>
            </a:r>
            <a:r>
              <a:rPr sz="2800" dirty="0">
                <a:latin typeface="Arial"/>
                <a:cs typeface="Arial"/>
              </a:rPr>
              <a:t> server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(faster</a:t>
            </a:r>
            <a:r>
              <a:rPr sz="2800" spc="-5" dirty="0">
                <a:latin typeface="Arial"/>
                <a:cs typeface="Arial"/>
              </a:rPr>
              <a:t> UI)</a:t>
            </a:r>
            <a:endParaRPr sz="2800" dirty="0">
              <a:latin typeface="Arial"/>
              <a:cs typeface="Arial"/>
            </a:endParaRPr>
          </a:p>
          <a:p>
            <a:pPr marL="756285" marR="196850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b="1" spc="-5" dirty="0">
                <a:latin typeface="Arial"/>
                <a:cs typeface="Arial"/>
              </a:rPr>
              <a:t>efficiency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make</a:t>
            </a:r>
            <a:r>
              <a:rPr sz="2800" dirty="0">
                <a:latin typeface="Arial"/>
                <a:cs typeface="Arial"/>
              </a:rPr>
              <a:t> small,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quick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changes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page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without</a:t>
            </a:r>
            <a:r>
              <a:rPr sz="2800" dirty="0">
                <a:latin typeface="Arial"/>
                <a:cs typeface="Arial"/>
              </a:rPr>
              <a:t> waiting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server</a:t>
            </a:r>
          </a:p>
          <a:p>
            <a:pPr marL="756285" marR="294640" lvl="1" indent="-287020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b="1" spc="-5" dirty="0">
                <a:latin typeface="Arial"/>
                <a:cs typeface="Arial"/>
              </a:rPr>
              <a:t>event-driven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respond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user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actions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like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clicks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key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presses</a:t>
            </a:r>
          </a:p>
        </p:txBody>
      </p:sp>
      <p:pic>
        <p:nvPicPr>
          <p:cNvPr id="6" name="a24x7.mp3" descr="a24x7.mp3">
            <a:hlinkClick r:id="" action="ppaction://media"/>
            <a:extLst>
              <a:ext uri="{FF2B5EF4-FFF2-40B4-BE49-F238E27FC236}">
                <a16:creationId xmlns:a16="http://schemas.microsoft.com/office/drawing/2014/main" id="{4BBBF0FF-0DFA-4B45-8930-3849DDB68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574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Where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put</a:t>
            </a:r>
            <a:r>
              <a:rPr spc="-35" dirty="0"/>
              <a:t> </a:t>
            </a:r>
            <a:r>
              <a:rPr dirty="0"/>
              <a:t>Javascript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063740" cy="4406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3035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Script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tag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should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placed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HTML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page's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head: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buClr>
                <a:srgbClr val="FFC000"/>
              </a:buClr>
            </a:pPr>
            <a:r>
              <a:rPr sz="2400" spc="-5" dirty="0">
                <a:latin typeface="Arial"/>
                <a:cs typeface="Arial"/>
              </a:rPr>
              <a:t>&lt;script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src=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”js/filename.js”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type=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"text/javascript”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&gt;</a:t>
            </a:r>
          </a:p>
          <a:p>
            <a:pPr marL="12700">
              <a:lnSpc>
                <a:spcPct val="100000"/>
              </a:lnSpc>
              <a:buClr>
                <a:srgbClr val="FFC000"/>
              </a:buClr>
            </a:pPr>
            <a:r>
              <a:rPr sz="2400" dirty="0">
                <a:latin typeface="Arial"/>
                <a:cs typeface="Arial"/>
              </a:rPr>
              <a:t>&lt;/script&gt;</a:t>
            </a:r>
          </a:p>
          <a:p>
            <a:pPr marL="355600" indent="-343535">
              <a:lnSpc>
                <a:spcPct val="100000"/>
              </a:lnSpc>
              <a:spcBef>
                <a:spcPts val="73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Code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stored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separate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.js file</a:t>
            </a:r>
            <a:endParaRPr sz="3200" dirty="0">
              <a:latin typeface="Arial"/>
              <a:cs typeface="Arial"/>
            </a:endParaRPr>
          </a:p>
          <a:p>
            <a:pPr marL="355600" marR="8382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JS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placed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directly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HTML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file's </a:t>
            </a:r>
            <a:r>
              <a:rPr sz="3200" dirty="0">
                <a:latin typeface="Arial"/>
                <a:cs typeface="Arial"/>
              </a:rPr>
              <a:t>body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head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(like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CSS)</a:t>
            </a: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but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bad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practice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(should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separate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content,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presentation,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behavior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a24x8.mp3" descr="a24x8.mp3">
            <a:hlinkClick r:id="" action="ppaction://media"/>
            <a:extLst>
              <a:ext uri="{FF2B5EF4-FFF2-40B4-BE49-F238E27FC236}">
                <a16:creationId xmlns:a16="http://schemas.microsoft.com/office/drawing/2014/main" id="{C335CEFD-9CB9-9F41-BE9F-32B6D5E6D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1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7558" y="533400"/>
            <a:ext cx="835924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Event-driven</a:t>
            </a:r>
            <a:r>
              <a:rPr sz="4000" spc="-70" dirty="0"/>
              <a:t> </a:t>
            </a:r>
            <a:r>
              <a:rPr sz="4000" dirty="0"/>
              <a:t>programming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1752600"/>
            <a:ext cx="6934200" cy="34273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9</a:t>
            </a:fld>
            <a:endParaRPr spc="-5" dirty="0"/>
          </a:p>
        </p:txBody>
      </p:sp>
      <p:pic>
        <p:nvPicPr>
          <p:cNvPr id="10" name="a24x9.mp3" descr="a24x9.mp3">
            <a:hlinkClick r:id="" action="ppaction://media"/>
            <a:extLst>
              <a:ext uri="{FF2B5EF4-FFF2-40B4-BE49-F238E27FC236}">
                <a16:creationId xmlns:a16="http://schemas.microsoft.com/office/drawing/2014/main" id="{287805C8-DE50-0C42-9519-52DCEC600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172</TotalTime>
  <Words>1209</Words>
  <Application>Microsoft Macintosh PowerPoint</Application>
  <PresentationFormat>On-screen Show (4:3)</PresentationFormat>
  <Paragraphs>162</Paragraphs>
  <Slides>21</Slides>
  <Notes>1</Notes>
  <HiddenSlides>0</HiddenSlides>
  <MMClips>21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News Gothic MT</vt:lpstr>
      <vt:lpstr>Roboto</vt:lpstr>
      <vt:lpstr>Roboto Light</vt:lpstr>
      <vt:lpstr>Wingdings</vt:lpstr>
      <vt:lpstr>Executive</vt:lpstr>
      <vt:lpstr>Session #1: Overview</vt:lpstr>
      <vt:lpstr>Week 1</vt:lpstr>
      <vt:lpstr>HTML5 with JavaScript</vt:lpstr>
      <vt:lpstr>What is JavaScript?</vt:lpstr>
      <vt:lpstr>JavaScript vs Java</vt:lpstr>
      <vt:lpstr>So what does JavaScript do?</vt:lpstr>
      <vt:lpstr>Why use client-side programming?</vt:lpstr>
      <vt:lpstr>Where to put Javascript</vt:lpstr>
      <vt:lpstr>Event-driven programming</vt:lpstr>
      <vt:lpstr>Document Object Model (DOM)</vt:lpstr>
      <vt:lpstr>JavaScript Syntax</vt:lpstr>
      <vt:lpstr>Semi-Colons</vt:lpstr>
      <vt:lpstr>Brackets</vt:lpstr>
      <vt:lpstr>Braces</vt:lpstr>
      <vt:lpstr>Parantheses</vt:lpstr>
      <vt:lpstr>Comments</vt:lpstr>
      <vt:lpstr>Data-types</vt:lpstr>
      <vt:lpstr>Variables</vt:lpstr>
      <vt:lpstr>Good Habits</vt:lpstr>
      <vt:lpstr>Bad Habits</vt:lpstr>
      <vt:lpstr>The most important things!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Discovery Toxicology</dc:title>
  <dc:creator>gfurman</dc:creator>
  <cp:lastModifiedBy>Kristian Secor</cp:lastModifiedBy>
  <cp:revision>21</cp:revision>
  <dcterms:created xsi:type="dcterms:W3CDTF">2018-12-02T22:56:00Z</dcterms:created>
  <dcterms:modified xsi:type="dcterms:W3CDTF">2021-04-05T05:29:18Z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2018-12-02T00:00:00Z</vt:filetime>
  </property>
</Properties>
</file>