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1"/>
  </p:notes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0AEF-9D79-1640-9230-3572D69FB677}" type="datetimeFigureOut">
              <a:rPr lang="en-US" smtClean="0"/>
              <a:t>4/11/21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EB4DB-D9EF-EB44-A842-55E62950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6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0D3D-73D6-FC4F-8215-5D79E881F6D9}" type="datetime1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8580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9626-C2DF-B343-B331-66EAE9CF550D}" type="datetime1">
              <a:rPr lang="en-US" smtClean="0"/>
              <a:t>4/11/21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3081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791B-2F06-2A48-BCC8-C297C873E89B}" type="datetime1">
              <a:rPr lang="en-US" smtClean="0"/>
              <a:t>4/11/21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0883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FA19-A6A1-654F-B2E5-CADAE593705A}" type="datetime1">
              <a:rPr lang="en-US" smtClean="0"/>
              <a:t>4/11/21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1931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4695825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4296728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71F8-FC2D-8544-9DE2-E41318A95F0C}" type="datetime1">
              <a:rPr lang="en-US" smtClean="0"/>
              <a:t>4/11/21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7227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Fifth level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58EB43-D0FB-3E45-94BC-E9E52D316DBA}" type="datetime1">
              <a:rPr lang="en-US" smtClean="0"/>
              <a:t>4/11/21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0047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10A29E-C545-7B43-A75F-A9D30A3E1EEB}" type="datetime1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2710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3859-D04A-4641-8747-04A260DFCD29}" type="datetime1">
              <a:rPr lang="en-US" smtClean="0"/>
              <a:t>4/11/21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5361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7D45-6880-8645-BDC9-86AC50A6FB28}" type="datetime1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6049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1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2"/>
            <a:ext cx="4995863" cy="5853113"/>
          </a:xfrm>
        </p:spPr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D07D-9FA3-DD43-B8EE-04560278080C}" type="datetime1">
              <a:rPr lang="en-US" smtClean="0"/>
              <a:t>4/11/21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1310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49945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064345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731595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A0-661D-194D-B178-8ABFBF896F03}" type="datetime1">
              <a:rPr lang="en-US" smtClean="0"/>
              <a:t>4/11/21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9854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7557"/>
            <a:ext cx="8229600" cy="4008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088" y="6273166"/>
            <a:ext cx="132745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A1FA923-DB05-9C47-8163-F2E11F6C3DDA}" type="datetime1">
              <a:rPr lang="en-US" smtClean="0"/>
              <a:t>4/11/21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35" y="6273166"/>
            <a:ext cx="418453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801579"/>
            <a:ext cx="9144000" cy="0"/>
          </a:xfrm>
          <a:prstGeom prst="line">
            <a:avLst/>
          </a:prstGeom>
          <a:ln w="101600" cmpd="sng">
            <a:solidFill>
              <a:srgbClr val="FDB9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4" y="6361783"/>
            <a:ext cx="1833880" cy="3115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5778" y="6263463"/>
            <a:ext cx="5073448" cy="40989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84621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0" i="0" u="none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Roboto Light"/>
          <a:ea typeface="+mj-ea"/>
          <a:cs typeface="Roboto Light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b="0" i="0" u="none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4.png"/><Relationship Id="rId4" Type="http://schemas.openxmlformats.org/officeDocument/2006/relationships/hyperlink" Target="http://www.javascripter.net/faq/reserved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933143"/>
            <a:ext cx="52349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Session</a:t>
            </a:r>
            <a:r>
              <a:rPr sz="3600" spc="-45" dirty="0"/>
              <a:t> </a:t>
            </a:r>
            <a:r>
              <a:rPr sz="3600" dirty="0"/>
              <a:t>#2:</a:t>
            </a:r>
            <a:r>
              <a:rPr sz="3600" spc="-25" dirty="0"/>
              <a:t> </a:t>
            </a:r>
            <a:r>
              <a:rPr sz="3600" dirty="0"/>
              <a:t>Doing</a:t>
            </a:r>
            <a:r>
              <a:rPr sz="3600" spc="-40" dirty="0"/>
              <a:t> </a:t>
            </a:r>
            <a:r>
              <a:rPr sz="3600" dirty="0"/>
              <a:t>Things</a:t>
            </a:r>
            <a:r>
              <a:rPr lang="en-US" sz="3600" dirty="0"/>
              <a:t> with JavaScript</a:t>
            </a:r>
            <a:endParaRPr sz="3600" dirty="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0" y="4343336"/>
            <a:ext cx="2387600" cy="171615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F8E18-0A75-084E-B48A-17AF1862D95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B0E9-0ADE-E64D-B5F3-C30AEAB3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</a:t>
            </a:fld>
            <a:endParaRPr lang="en-US" spc="-5" dirty="0"/>
          </a:p>
        </p:txBody>
      </p:sp>
      <p:pic>
        <p:nvPicPr>
          <p:cNvPr id="8" name="a24x1.mp3" descr="a24x1.mp3">
            <a:hlinkClick r:id="" action="ppaction://media"/>
            <a:extLst>
              <a:ext uri="{FF2B5EF4-FFF2-40B4-BE49-F238E27FC236}">
                <a16:creationId xmlns:a16="http://schemas.microsoft.com/office/drawing/2014/main" id="{437E4CD2-60C7-DD40-9B3B-03D3023700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6506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Comparison</a:t>
            </a:r>
            <a:r>
              <a:rPr spc="-85" dirty="0"/>
              <a:t> </a:t>
            </a:r>
            <a:r>
              <a:rPr dirty="0"/>
              <a:t>Operators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044" y="1505458"/>
            <a:ext cx="7764145" cy="47199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4965" marR="797560" indent="-354965">
              <a:lnSpc>
                <a:spcPts val="3030"/>
              </a:lnSpc>
              <a:spcBef>
                <a:spcPts val="47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  <a:tab pos="926465" algn="l"/>
              </a:tabLst>
            </a:pPr>
            <a:r>
              <a:rPr sz="2800" spc="-5" dirty="0">
                <a:latin typeface="Arial"/>
                <a:cs typeface="Arial"/>
              </a:rPr>
              <a:t>&gt;	Returns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if</a:t>
            </a:r>
            <a:r>
              <a:rPr sz="2800" spc="-5" dirty="0">
                <a:latin typeface="Arial"/>
                <a:cs typeface="Arial"/>
              </a:rPr>
              <a:t> 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first value is </a:t>
            </a:r>
            <a:r>
              <a:rPr sz="2800" dirty="0">
                <a:latin typeface="Arial"/>
                <a:cs typeface="Arial"/>
              </a:rPr>
              <a:t>greater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second</a:t>
            </a:r>
            <a:endParaRPr sz="2800" dirty="0">
              <a:latin typeface="Arial"/>
              <a:cs typeface="Arial"/>
            </a:endParaRPr>
          </a:p>
          <a:p>
            <a:pPr marL="354965" marR="797560" indent="-354965">
              <a:lnSpc>
                <a:spcPts val="3020"/>
              </a:lnSpc>
              <a:spcBef>
                <a:spcPts val="67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  <a:tab pos="926465" algn="l"/>
              </a:tabLst>
            </a:pPr>
            <a:r>
              <a:rPr sz="2800" spc="-5" dirty="0">
                <a:latin typeface="Arial"/>
                <a:cs typeface="Arial"/>
              </a:rPr>
              <a:t>&gt;=	Returns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if</a:t>
            </a:r>
            <a:r>
              <a:rPr sz="2800" spc="-5" dirty="0">
                <a:latin typeface="Arial"/>
                <a:cs typeface="Arial"/>
              </a:rPr>
              <a:t> 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first value is </a:t>
            </a:r>
            <a:r>
              <a:rPr sz="2800" dirty="0">
                <a:latin typeface="Arial"/>
                <a:cs typeface="Arial"/>
              </a:rPr>
              <a:t>greater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equal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second</a:t>
            </a:r>
          </a:p>
          <a:p>
            <a:pPr marL="354965" marR="778510" indent="-354965">
              <a:lnSpc>
                <a:spcPts val="3030"/>
              </a:lnSpc>
              <a:spcBef>
                <a:spcPts val="6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  <a:tab pos="926465" algn="l"/>
              </a:tabLst>
            </a:pPr>
            <a:r>
              <a:rPr sz="2800" spc="-5" dirty="0">
                <a:latin typeface="Arial"/>
                <a:cs typeface="Arial"/>
              </a:rPr>
              <a:t>&lt;	Returns </a:t>
            </a:r>
            <a:r>
              <a:rPr sz="2800" dirty="0">
                <a:latin typeface="Arial"/>
                <a:cs typeface="Arial"/>
              </a:rPr>
              <a:t>true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first </a:t>
            </a:r>
            <a:r>
              <a:rPr sz="2800" spc="-5" dirty="0">
                <a:latin typeface="Arial"/>
                <a:cs typeface="Arial"/>
              </a:rPr>
              <a:t>value </a:t>
            </a:r>
            <a:r>
              <a:rPr sz="280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less </a:t>
            </a:r>
            <a:r>
              <a:rPr sz="2800" dirty="0">
                <a:latin typeface="Arial"/>
                <a:cs typeface="Arial"/>
              </a:rPr>
              <a:t>than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second</a:t>
            </a:r>
          </a:p>
          <a:p>
            <a:pPr marL="354965" marR="502284" indent="-354965">
              <a:lnSpc>
                <a:spcPts val="3020"/>
              </a:lnSpc>
              <a:spcBef>
                <a:spcPts val="67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  <a:tab pos="926465" algn="l"/>
              </a:tabLst>
            </a:pPr>
            <a:r>
              <a:rPr sz="2800" spc="-5" dirty="0">
                <a:latin typeface="Arial"/>
                <a:cs typeface="Arial"/>
              </a:rPr>
              <a:t>&lt;=	Returns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if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first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value is</a:t>
            </a:r>
            <a:r>
              <a:rPr sz="2800" dirty="0">
                <a:latin typeface="Arial"/>
                <a:cs typeface="Arial"/>
              </a:rPr>
              <a:t> less</a:t>
            </a:r>
            <a:r>
              <a:rPr sz="2800" spc="-5" dirty="0">
                <a:latin typeface="Arial"/>
                <a:cs typeface="Arial"/>
              </a:rPr>
              <a:t> than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 equal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second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  <a:buClr>
                <a:srgbClr val="FFC000"/>
              </a:buClr>
              <a:tabLst>
                <a:tab pos="354965" algn="l"/>
                <a:tab pos="926465" algn="l"/>
              </a:tabLst>
            </a:pPr>
            <a:r>
              <a:rPr sz="2250" spc="-5" dirty="0">
                <a:solidFill>
                  <a:srgbClr val="2C13C1"/>
                </a:solidFill>
                <a:latin typeface="Wingdings"/>
                <a:cs typeface="Wingdings"/>
              </a:rPr>
              <a:t></a:t>
            </a:r>
            <a:r>
              <a:rPr sz="2250" spc="-5" dirty="0">
                <a:solidFill>
                  <a:srgbClr val="2C13C1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Arial"/>
                <a:cs typeface="Arial"/>
              </a:rPr>
              <a:t>==	Returns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if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first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value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equal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second</a:t>
            </a:r>
            <a:endParaRPr sz="2800" dirty="0">
              <a:latin typeface="Arial"/>
              <a:cs typeface="Arial"/>
            </a:endParaRPr>
          </a:p>
          <a:p>
            <a:pPr marL="354965" marR="658495" indent="-354965">
              <a:lnSpc>
                <a:spcPts val="3020"/>
              </a:lnSpc>
              <a:spcBef>
                <a:spcPts val="72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  <a:tab pos="926465" algn="l"/>
              </a:tabLst>
            </a:pPr>
            <a:r>
              <a:rPr sz="2800" spc="-5" dirty="0">
                <a:latin typeface="Arial"/>
                <a:cs typeface="Arial"/>
              </a:rPr>
              <a:t>!=	Returns </a:t>
            </a:r>
            <a:r>
              <a:rPr sz="2800" dirty="0">
                <a:latin typeface="Arial"/>
                <a:cs typeface="Arial"/>
              </a:rPr>
              <a:t>true if </a:t>
            </a:r>
            <a:r>
              <a:rPr sz="2800" spc="-5" dirty="0">
                <a:latin typeface="Arial"/>
                <a:cs typeface="Arial"/>
              </a:rPr>
              <a:t>first value </a:t>
            </a:r>
            <a:r>
              <a:rPr sz="280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not </a:t>
            </a:r>
            <a:r>
              <a:rPr sz="2800" dirty="0">
                <a:latin typeface="Arial"/>
                <a:cs typeface="Arial"/>
              </a:rPr>
              <a:t>equal to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second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253D3-FA1C-A641-AC07-79779618C5C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75088" y="6372226"/>
            <a:ext cx="540956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A15AD-2927-374F-B252-31CA74C47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10</a:t>
            </a:fld>
            <a:endParaRPr lang="en-US" spc="-5" dirty="0"/>
          </a:p>
        </p:txBody>
      </p:sp>
      <p:pic>
        <p:nvPicPr>
          <p:cNvPr id="7" name="a24x10.mp3" descr="a24x10.mp3">
            <a:hlinkClick r:id="" action="ppaction://media"/>
            <a:extLst>
              <a:ext uri="{FF2B5EF4-FFF2-40B4-BE49-F238E27FC236}">
                <a16:creationId xmlns:a16="http://schemas.microsoft.com/office/drawing/2014/main" id="{87CDCA0F-CCB4-4F44-8EF8-3294F74280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1266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Logical</a:t>
            </a:r>
            <a:r>
              <a:rPr spc="-80" dirty="0"/>
              <a:t> </a:t>
            </a:r>
            <a:r>
              <a:rPr dirty="0"/>
              <a:t>Operators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1778253"/>
            <a:ext cx="5871210" cy="3721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47370" indent="-287020">
              <a:lnSpc>
                <a:spcPct val="100000"/>
              </a:lnSpc>
              <a:spcBef>
                <a:spcPts val="100"/>
              </a:spcBef>
              <a:buClr>
                <a:srgbClr val="FFC000"/>
              </a:buClr>
              <a:buSzPct val="79166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!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Returns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true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operand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zero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false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</a:pPr>
            <a:r>
              <a:rPr sz="2400" dirty="0">
                <a:latin typeface="Arial"/>
                <a:cs typeface="Arial"/>
              </a:rPr>
              <a:t>!(x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y)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true</a:t>
            </a:r>
          </a:p>
          <a:p>
            <a:pPr marL="299085" marR="5080" indent="-28702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&amp;&amp;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Returns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false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either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operand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zero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false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</a:pPr>
            <a:r>
              <a:rPr sz="2400" dirty="0">
                <a:latin typeface="Arial"/>
                <a:cs typeface="Arial"/>
              </a:rPr>
              <a:t>(x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&lt;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 </a:t>
            </a:r>
            <a:r>
              <a:rPr sz="2400" dirty="0">
                <a:latin typeface="Arial"/>
                <a:cs typeface="Arial"/>
              </a:rPr>
              <a:t>&amp;&amp;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&gt;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1)</a:t>
            </a:r>
            <a:r>
              <a:rPr sz="2400" spc="-10" dirty="0">
                <a:latin typeface="Arial"/>
                <a:cs typeface="Arial"/>
              </a:rPr>
              <a:t> is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true</a:t>
            </a:r>
          </a:p>
          <a:p>
            <a:pPr marL="299085" marR="48895" indent="-28702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Arial"/>
                <a:cs typeface="Arial"/>
              </a:rPr>
              <a:t>||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Returns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false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both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operands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zero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 false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</a:pPr>
            <a:r>
              <a:rPr sz="2400" dirty="0">
                <a:latin typeface="Arial"/>
                <a:cs typeface="Arial"/>
              </a:rPr>
              <a:t>(x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||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5)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false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0DED0-839D-174C-B444-141B99DBF99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85974" y="6372226"/>
            <a:ext cx="540956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C11CF-C70C-C742-BC6B-2BBAF77BE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11</a:t>
            </a:fld>
            <a:endParaRPr lang="en-US" spc="-5" dirty="0"/>
          </a:p>
        </p:txBody>
      </p:sp>
      <p:pic>
        <p:nvPicPr>
          <p:cNvPr id="7" name="a24x11.mp3" descr="a24x11.mp3">
            <a:hlinkClick r:id="" action="ppaction://media"/>
            <a:extLst>
              <a:ext uri="{FF2B5EF4-FFF2-40B4-BE49-F238E27FC236}">
                <a16:creationId xmlns:a16="http://schemas.microsoft.com/office/drawing/2014/main" id="{B27ED52E-13B9-BB4F-A036-5F4392FFB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193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Operator</a:t>
            </a:r>
            <a:r>
              <a:rPr spc="-95" dirty="0"/>
              <a:t> </a:t>
            </a:r>
            <a:r>
              <a:rPr dirty="0"/>
              <a:t>Precedence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53317" y="6372226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03283" y="1901570"/>
            <a:ext cx="8229600" cy="298350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8775" indent="-343535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9410" algn="l"/>
              </a:tabLst>
            </a:pPr>
            <a:r>
              <a:rPr sz="3200" dirty="0"/>
              <a:t>Very</a:t>
            </a:r>
            <a:r>
              <a:rPr sz="3200" spc="-5" dirty="0"/>
              <a:t> similar</a:t>
            </a:r>
            <a:r>
              <a:rPr sz="3200" dirty="0"/>
              <a:t> </a:t>
            </a:r>
            <a:r>
              <a:rPr sz="3200" spc="-5" dirty="0"/>
              <a:t>to</a:t>
            </a:r>
            <a:r>
              <a:rPr sz="3200" spc="-20" dirty="0"/>
              <a:t> </a:t>
            </a:r>
            <a:r>
              <a:rPr sz="3200" spc="-5" dirty="0"/>
              <a:t>Math’s</a:t>
            </a:r>
            <a:r>
              <a:rPr sz="3200" dirty="0"/>
              <a:t> </a:t>
            </a:r>
            <a:r>
              <a:rPr sz="3200" spc="-5" dirty="0"/>
              <a:t>order</a:t>
            </a:r>
            <a:r>
              <a:rPr sz="3200" spc="-25" dirty="0"/>
              <a:t> </a:t>
            </a:r>
            <a:r>
              <a:rPr sz="3200" spc="-5" dirty="0"/>
              <a:t>of</a:t>
            </a:r>
            <a:r>
              <a:rPr sz="3200" spc="-20" dirty="0"/>
              <a:t> </a:t>
            </a:r>
            <a:r>
              <a:rPr sz="3200" spc="-5" dirty="0"/>
              <a:t>operations</a:t>
            </a:r>
          </a:p>
          <a:p>
            <a:pPr marL="358775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9410" algn="l"/>
              </a:tabLst>
            </a:pPr>
            <a:r>
              <a:rPr sz="3200" dirty="0"/>
              <a:t>Certain</a:t>
            </a:r>
            <a:r>
              <a:rPr sz="3200" spc="-25" dirty="0"/>
              <a:t> </a:t>
            </a:r>
            <a:r>
              <a:rPr sz="3200" spc="-5" dirty="0"/>
              <a:t>operators</a:t>
            </a:r>
            <a:r>
              <a:rPr sz="3200" spc="-30" dirty="0"/>
              <a:t> </a:t>
            </a:r>
            <a:r>
              <a:rPr sz="3200" dirty="0"/>
              <a:t>are</a:t>
            </a:r>
            <a:r>
              <a:rPr sz="3200" spc="-15" dirty="0"/>
              <a:t> </a:t>
            </a:r>
            <a:r>
              <a:rPr sz="3200" dirty="0"/>
              <a:t>given</a:t>
            </a:r>
            <a:r>
              <a:rPr sz="3200" spc="-35" dirty="0"/>
              <a:t> </a:t>
            </a:r>
            <a:r>
              <a:rPr sz="3200" dirty="0"/>
              <a:t>precedence</a:t>
            </a:r>
          </a:p>
          <a:p>
            <a:pPr marL="358775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9410" algn="l"/>
              </a:tabLst>
            </a:pPr>
            <a:r>
              <a:rPr sz="3200" dirty="0"/>
              <a:t>First</a:t>
            </a:r>
            <a:r>
              <a:rPr sz="3200" spc="-10" dirty="0"/>
              <a:t> </a:t>
            </a:r>
            <a:r>
              <a:rPr sz="3200" dirty="0"/>
              <a:t>are</a:t>
            </a:r>
            <a:r>
              <a:rPr sz="3200" spc="-15" dirty="0"/>
              <a:t> </a:t>
            </a:r>
            <a:r>
              <a:rPr sz="3200" spc="-5" dirty="0"/>
              <a:t>multiplication,</a:t>
            </a:r>
            <a:r>
              <a:rPr sz="3200" spc="-10" dirty="0"/>
              <a:t> </a:t>
            </a:r>
            <a:r>
              <a:rPr sz="3200" dirty="0"/>
              <a:t>division,</a:t>
            </a:r>
            <a:r>
              <a:rPr sz="3200" spc="-25" dirty="0"/>
              <a:t> </a:t>
            </a:r>
            <a:r>
              <a:rPr sz="3200" spc="-5" dirty="0"/>
              <a:t>modulus</a:t>
            </a:r>
          </a:p>
          <a:p>
            <a:pPr marL="358775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9410" algn="l"/>
              </a:tabLst>
            </a:pPr>
            <a:r>
              <a:rPr sz="3200" dirty="0"/>
              <a:t>Next</a:t>
            </a:r>
            <a:r>
              <a:rPr sz="3200" spc="-20" dirty="0"/>
              <a:t> </a:t>
            </a:r>
            <a:r>
              <a:rPr sz="3200" dirty="0"/>
              <a:t>are</a:t>
            </a:r>
            <a:r>
              <a:rPr sz="3200" spc="-30" dirty="0"/>
              <a:t> </a:t>
            </a:r>
            <a:r>
              <a:rPr sz="3200" spc="-5" dirty="0"/>
              <a:t>addition</a:t>
            </a:r>
            <a:r>
              <a:rPr sz="3200" spc="-15" dirty="0"/>
              <a:t> </a:t>
            </a:r>
            <a:r>
              <a:rPr sz="3200" dirty="0"/>
              <a:t>and</a:t>
            </a:r>
            <a:r>
              <a:rPr sz="3200" spc="-20" dirty="0"/>
              <a:t> </a:t>
            </a:r>
            <a:r>
              <a:rPr sz="3200" dirty="0"/>
              <a:t>subtraction</a:t>
            </a:r>
          </a:p>
          <a:p>
            <a:pPr marL="358775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9410" algn="l"/>
              </a:tabLst>
            </a:pPr>
            <a:r>
              <a:rPr sz="3200" dirty="0"/>
              <a:t>Last</a:t>
            </a:r>
            <a:r>
              <a:rPr sz="3200" spc="-25" dirty="0"/>
              <a:t> </a:t>
            </a:r>
            <a:r>
              <a:rPr sz="3200" dirty="0"/>
              <a:t>are</a:t>
            </a:r>
            <a:r>
              <a:rPr sz="3200" spc="-25" dirty="0"/>
              <a:t> </a:t>
            </a:r>
            <a:r>
              <a:rPr sz="3200" dirty="0"/>
              <a:t>comparison</a:t>
            </a:r>
            <a:r>
              <a:rPr sz="3200" spc="-40" dirty="0"/>
              <a:t> </a:t>
            </a:r>
            <a:r>
              <a:rPr sz="3200" dirty="0"/>
              <a:t>and</a:t>
            </a:r>
            <a:r>
              <a:rPr sz="3200" spc="-20" dirty="0"/>
              <a:t> </a:t>
            </a:r>
            <a:r>
              <a:rPr sz="3200" spc="-5" dirty="0"/>
              <a:t>bit-shifting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772CC-6232-B74D-94B5-E6E683E5B0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12</a:t>
            </a:fld>
            <a:endParaRPr lang="en-US" spc="-5" dirty="0"/>
          </a:p>
        </p:txBody>
      </p:sp>
      <p:pic>
        <p:nvPicPr>
          <p:cNvPr id="6" name="a24x12.mp3" descr="a24x12.mp3">
            <a:hlinkClick r:id="" action="ppaction://media"/>
            <a:extLst>
              <a:ext uri="{FF2B5EF4-FFF2-40B4-BE49-F238E27FC236}">
                <a16:creationId xmlns:a16="http://schemas.microsoft.com/office/drawing/2014/main" id="{34511349-BCDF-7E42-8369-24E656E9D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136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Statements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75088" y="6372226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455534" cy="324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90575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Statements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singular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JavaScript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commands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executed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order.</a:t>
            </a: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Functions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blocks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frequently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made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up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from multiple statements.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</a:pPr>
            <a:r>
              <a:rPr sz="3200" spc="-5" dirty="0">
                <a:latin typeface="Arial"/>
                <a:cs typeface="Arial"/>
              </a:rPr>
              <a:t>Eg: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temp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 72;</a:t>
            </a: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Think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Algebra: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x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+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1;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56F4E-508B-E445-8BF6-DFB221989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13</a:t>
            </a:fld>
            <a:endParaRPr lang="en-US" spc="-5" dirty="0"/>
          </a:p>
        </p:txBody>
      </p:sp>
      <p:pic>
        <p:nvPicPr>
          <p:cNvPr id="6" name="a24x13.mp3" descr="a24x13.mp3">
            <a:hlinkClick r:id="" action="ppaction://media"/>
            <a:extLst>
              <a:ext uri="{FF2B5EF4-FFF2-40B4-BE49-F238E27FC236}">
                <a16:creationId xmlns:a16="http://schemas.microsoft.com/office/drawing/2014/main" id="{50761CBC-9BAA-AD4F-A868-4EAC1D5AB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059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Expressions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5853"/>
            <a:ext cx="6486525" cy="439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Expressions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dirty="0">
                <a:latin typeface="Arial"/>
                <a:cs typeface="Arial"/>
              </a:rPr>
              <a:t> sets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literals,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variables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operators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resolve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value.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Math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</a:pPr>
            <a:r>
              <a:rPr sz="2400" spc="-5" dirty="0">
                <a:latin typeface="Arial"/>
                <a:cs typeface="Arial"/>
              </a:rPr>
              <a:t>var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num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10;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Logical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</a:pPr>
            <a:r>
              <a:rPr sz="2400" spc="-5" dirty="0">
                <a:latin typeface="Arial"/>
                <a:cs typeface="Arial"/>
              </a:rPr>
              <a:t>var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password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true;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String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</a:pPr>
            <a:r>
              <a:rPr sz="2400" spc="-5" dirty="0">
                <a:latin typeface="Arial"/>
                <a:cs typeface="Arial"/>
              </a:rPr>
              <a:t>var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“Bob”;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Object</a:t>
            </a:r>
          </a:p>
          <a:p>
            <a:pPr marL="12700">
              <a:lnSpc>
                <a:spcPct val="100000"/>
              </a:lnSpc>
              <a:spcBef>
                <a:spcPts val="655"/>
              </a:spcBef>
              <a:buClr>
                <a:srgbClr val="FFC000"/>
              </a:buClr>
              <a:tabLst>
                <a:tab pos="1096010" algn="l"/>
              </a:tabLst>
            </a:pPr>
            <a:r>
              <a:rPr sz="2400" spc="-5" dirty="0">
                <a:latin typeface="Arial"/>
                <a:cs typeface="Arial"/>
              </a:rPr>
              <a:t>var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obj	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SomeObj()</a:t>
            </a:r>
            <a:r>
              <a:rPr sz="2800" spc="-5" dirty="0"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BD2C8-E0C2-1B46-BC04-3556EF737A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14</a:t>
            </a:fld>
            <a:endParaRPr lang="en-US" spc="-5" dirty="0"/>
          </a:p>
        </p:txBody>
      </p:sp>
      <p:pic>
        <p:nvPicPr>
          <p:cNvPr id="6" name="a24x14.mp3" descr="a24x14.mp3">
            <a:hlinkClick r:id="" action="ppaction://media"/>
            <a:extLst>
              <a:ext uri="{FF2B5EF4-FFF2-40B4-BE49-F238E27FC236}">
                <a16:creationId xmlns:a16="http://schemas.microsoft.com/office/drawing/2014/main" id="{7E3D7D40-21D3-584F-B519-FB5D35C34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2850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5187" y="1657857"/>
            <a:ext cx="7135495" cy="40798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141605" indent="-342900">
              <a:lnSpc>
                <a:spcPts val="3030"/>
              </a:lnSpc>
              <a:spcBef>
                <a:spcPts val="47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Strings </a:t>
            </a:r>
            <a:r>
              <a:rPr sz="2800" dirty="0">
                <a:latin typeface="Arial"/>
                <a:cs typeface="Arial"/>
              </a:rPr>
              <a:t>are identified using double quotes, </a:t>
            </a:r>
            <a:r>
              <a:rPr sz="2800" spc="-7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e.g., "This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 JavaScript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string.“</a:t>
            </a:r>
          </a:p>
          <a:p>
            <a:pPr marL="355600" marR="5080" indent="-342900">
              <a:lnSpc>
                <a:spcPts val="3020"/>
              </a:lnSpc>
              <a:spcBef>
                <a:spcPts val="67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Two </a:t>
            </a:r>
            <a:r>
              <a:rPr sz="2800" dirty="0">
                <a:latin typeface="Arial"/>
                <a:cs typeface="Arial"/>
              </a:rPr>
              <a:t>strings </a:t>
            </a: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be concatenated using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‘+’,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e.g.,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”Kris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" +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”Secor"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equals</a:t>
            </a:r>
            <a:endParaRPr sz="2800" dirty="0">
              <a:latin typeface="Arial"/>
              <a:cs typeface="Arial"/>
            </a:endParaRPr>
          </a:p>
          <a:p>
            <a:pPr marL="355600">
              <a:lnSpc>
                <a:spcPts val="2985"/>
              </a:lnSpc>
              <a:buClr>
                <a:srgbClr val="FFC000"/>
              </a:buClr>
            </a:pPr>
            <a:r>
              <a:rPr sz="2800" spc="-5" dirty="0">
                <a:latin typeface="Arial"/>
                <a:cs typeface="Arial"/>
              </a:rPr>
              <a:t>”Kris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Secor"</a:t>
            </a:r>
          </a:p>
          <a:p>
            <a:pPr marL="355600" marR="263525" indent="-342900">
              <a:lnSpc>
                <a:spcPct val="90000"/>
              </a:lnSpc>
              <a:spcBef>
                <a:spcPts val="6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  <a:tab pos="1858645" algn="l"/>
              </a:tabLst>
            </a:pPr>
            <a:r>
              <a:rPr sz="2800" spc="-5" dirty="0">
                <a:latin typeface="Arial"/>
                <a:cs typeface="Arial"/>
              </a:rPr>
              <a:t>Some </a:t>
            </a:r>
            <a:r>
              <a:rPr sz="2800" dirty="0">
                <a:latin typeface="Arial"/>
                <a:cs typeface="Arial"/>
              </a:rPr>
              <a:t>characters </a:t>
            </a:r>
            <a:r>
              <a:rPr sz="2800" spc="-5" dirty="0">
                <a:latin typeface="Arial"/>
                <a:cs typeface="Arial"/>
              </a:rPr>
              <a:t>are </a:t>
            </a:r>
            <a:r>
              <a:rPr sz="2800" dirty="0">
                <a:latin typeface="Arial"/>
                <a:cs typeface="Arial"/>
              </a:rPr>
              <a:t>interpreted </a:t>
            </a:r>
            <a:r>
              <a:rPr sz="2800" spc="-5" dirty="0">
                <a:latin typeface="Arial"/>
                <a:cs typeface="Arial"/>
              </a:rPr>
              <a:t>as white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space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act as </a:t>
            </a:r>
            <a:r>
              <a:rPr sz="2800" dirty="0">
                <a:latin typeface="Arial"/>
                <a:cs typeface="Arial"/>
              </a:rPr>
              <a:t>control characters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require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 alternative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method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being </a:t>
            </a:r>
            <a:r>
              <a:rPr sz="2800" dirty="0">
                <a:latin typeface="Arial"/>
                <a:cs typeface="Arial"/>
              </a:rPr>
              <a:t> entered.	</a:t>
            </a:r>
            <a:r>
              <a:rPr sz="2800" spc="-5" dirty="0">
                <a:latin typeface="Arial"/>
                <a:cs typeface="Arial"/>
              </a:rPr>
              <a:t>These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</a:t>
            </a:r>
            <a:r>
              <a:rPr sz="2800" dirty="0">
                <a:latin typeface="Arial"/>
                <a:cs typeface="Arial"/>
              </a:rPr>
              <a:t> called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-BoldItalicMT"/>
                <a:cs typeface="Arial-BoldItalicMT"/>
              </a:rPr>
              <a:t>escape </a:t>
            </a:r>
            <a:r>
              <a:rPr sz="2800" b="1" i="1" dirty="0">
                <a:latin typeface="Arial-BoldItalicMT"/>
                <a:cs typeface="Arial-BoldItalicMT"/>
              </a:rPr>
              <a:t> characters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D2D0D-3871-5F49-8E6A-194995172A9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6073" y="6372226"/>
            <a:ext cx="540956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6F788-24C5-BB4A-A1F5-6F3A7DD210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15</a:t>
            </a:fld>
            <a:endParaRPr lang="en-US" spc="-5" dirty="0"/>
          </a:p>
        </p:txBody>
      </p:sp>
      <p:pic>
        <p:nvPicPr>
          <p:cNvPr id="7" name="a24x15.mp3" descr="a24x15.mp3">
            <a:hlinkClick r:id="" action="ppaction://media"/>
            <a:extLst>
              <a:ext uri="{FF2B5EF4-FFF2-40B4-BE49-F238E27FC236}">
                <a16:creationId xmlns:a16="http://schemas.microsoft.com/office/drawing/2014/main" id="{CA425320-0FF4-3B49-BA6E-6ED0590347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583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Escape</a:t>
            </a:r>
            <a:r>
              <a:rPr spc="-75" dirty="0"/>
              <a:t> </a:t>
            </a:r>
            <a:r>
              <a:rPr dirty="0"/>
              <a:t>Characters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462532" y="1881035"/>
            <a:ext cx="4252468" cy="357918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70"/>
              </a:spcBef>
              <a:buClr>
                <a:srgbClr val="FFC000"/>
              </a:buClr>
              <a:buFont typeface="Courier New" panose="02070309020205020404" pitchFamily="49" charset="0"/>
              <a:buChar char="o"/>
              <a:tabLst>
                <a:tab pos="583565" algn="l"/>
              </a:tabLst>
            </a:pPr>
            <a:r>
              <a:rPr sz="3200" dirty="0">
                <a:latin typeface="Arial"/>
                <a:cs typeface="Arial"/>
              </a:rPr>
              <a:t>\n	</a:t>
            </a:r>
            <a:r>
              <a:rPr sz="3200" spc="-5" dirty="0">
                <a:latin typeface="Arial"/>
                <a:cs typeface="Arial"/>
              </a:rPr>
              <a:t>newline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Font typeface="Courier New" panose="02070309020205020404" pitchFamily="49" charset="0"/>
              <a:buChar char="o"/>
              <a:tabLst>
                <a:tab pos="583565" algn="l"/>
              </a:tabLst>
            </a:pPr>
            <a:r>
              <a:rPr sz="3200" spc="-5" dirty="0">
                <a:latin typeface="Arial"/>
                <a:cs typeface="Arial"/>
              </a:rPr>
              <a:t>\t	</a:t>
            </a:r>
            <a:r>
              <a:rPr sz="3200" dirty="0">
                <a:latin typeface="Arial"/>
                <a:cs typeface="Arial"/>
              </a:rPr>
              <a:t>tab</a:t>
            </a: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Font typeface="Courier New" panose="02070309020205020404" pitchFamily="49" charset="0"/>
              <a:buChar char="o"/>
              <a:tabLst>
                <a:tab pos="583565" algn="l"/>
              </a:tabLst>
            </a:pPr>
            <a:r>
              <a:rPr sz="3200" spc="-5" dirty="0">
                <a:latin typeface="Arial"/>
                <a:cs typeface="Arial"/>
              </a:rPr>
              <a:t>\r	carriage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return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Font typeface="Courier New" panose="02070309020205020404" pitchFamily="49" charset="0"/>
              <a:buChar char="o"/>
              <a:tabLst>
                <a:tab pos="583565" algn="l"/>
              </a:tabLst>
            </a:pPr>
            <a:r>
              <a:rPr sz="3200" spc="-5" dirty="0">
                <a:latin typeface="Arial"/>
                <a:cs typeface="Arial"/>
              </a:rPr>
              <a:t>\\	</a:t>
            </a:r>
            <a:r>
              <a:rPr sz="3200" dirty="0">
                <a:latin typeface="Arial"/>
                <a:cs typeface="Arial"/>
              </a:rPr>
              <a:t>backslash</a:t>
            </a: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Font typeface="Courier New" panose="02070309020205020404" pitchFamily="49" charset="0"/>
              <a:buChar char="o"/>
              <a:tabLst>
                <a:tab pos="583565" algn="l"/>
              </a:tabLst>
            </a:pPr>
            <a:r>
              <a:rPr sz="3200" spc="-5" dirty="0">
                <a:latin typeface="Arial"/>
                <a:cs typeface="Arial"/>
              </a:rPr>
              <a:t>\"	double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quote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75"/>
              </a:spcBef>
              <a:buClr>
                <a:srgbClr val="FFC000"/>
              </a:buClr>
              <a:buFont typeface="Courier New" panose="02070309020205020404" pitchFamily="49" charset="0"/>
              <a:buChar char="o"/>
              <a:tabLst>
                <a:tab pos="583565" algn="l"/>
              </a:tabLst>
            </a:pPr>
            <a:r>
              <a:rPr sz="3200" spc="-5" dirty="0">
                <a:latin typeface="Arial"/>
                <a:cs typeface="Arial"/>
              </a:rPr>
              <a:t>\'	single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quote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118FB-53F6-854A-A4E5-1DA1AA84A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16</a:t>
            </a:fld>
            <a:endParaRPr lang="en-US" spc="-5" dirty="0"/>
          </a:p>
        </p:txBody>
      </p:sp>
      <p:pic>
        <p:nvPicPr>
          <p:cNvPr id="6" name="a24x16.mp3" descr="a24x16.mp3">
            <a:hlinkClick r:id="" action="ppaction://media"/>
            <a:extLst>
              <a:ext uri="{FF2B5EF4-FFF2-40B4-BE49-F238E27FC236}">
                <a16:creationId xmlns:a16="http://schemas.microsoft.com/office/drawing/2014/main" id="{CC69FD81-D35E-E044-8AC0-7AF60B3B8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059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Concate</a:t>
            </a:r>
            <a:r>
              <a:rPr spc="5" dirty="0"/>
              <a:t>n</a:t>
            </a:r>
            <a:r>
              <a:rPr dirty="0"/>
              <a:t>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4330"/>
            <a:ext cx="775779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8707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884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Concatenation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means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simply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merge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strings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together.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JavaScript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we use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”+”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.</a:t>
            </a:r>
          </a:p>
          <a:p>
            <a:pPr marL="12700" marR="5080">
              <a:lnSpc>
                <a:spcPct val="120000"/>
              </a:lnSpc>
              <a:buClr>
                <a:srgbClr val="FFC000"/>
              </a:buClr>
              <a:buSzPct val="7884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600" spc="-5" dirty="0">
                <a:latin typeface="Arial"/>
                <a:cs typeface="Arial"/>
              </a:rPr>
              <a:t>It’s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very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useful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statement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includes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variable.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Eg:</a:t>
            </a:r>
          </a:p>
          <a:p>
            <a:pPr marL="12700" algn="just">
              <a:lnSpc>
                <a:spcPct val="100000"/>
              </a:lnSpc>
              <a:spcBef>
                <a:spcPts val="625"/>
              </a:spcBef>
              <a:buClr>
                <a:srgbClr val="FFC000"/>
              </a:buClr>
            </a:pPr>
            <a:r>
              <a:rPr sz="2600" dirty="0">
                <a:latin typeface="Arial"/>
                <a:cs typeface="Arial"/>
              </a:rPr>
              <a:t>var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student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=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‘Kris’;</a:t>
            </a:r>
            <a:endParaRPr sz="2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25"/>
              </a:spcBef>
              <a:buClr>
                <a:srgbClr val="FFC000"/>
              </a:buClr>
            </a:pPr>
            <a:r>
              <a:rPr sz="2600" dirty="0">
                <a:latin typeface="Arial"/>
                <a:cs typeface="Arial"/>
              </a:rPr>
              <a:t>Console.log(“This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student’s name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“ +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student;</a:t>
            </a:r>
          </a:p>
          <a:p>
            <a:pPr marL="355600" marR="187325" indent="-343535" algn="just">
              <a:lnSpc>
                <a:spcPct val="100000"/>
              </a:lnSpc>
              <a:spcBef>
                <a:spcPts val="625"/>
              </a:spcBef>
              <a:buClr>
                <a:srgbClr val="FFC000"/>
              </a:buClr>
              <a:buSzPct val="78846"/>
              <a:buFont typeface="Wingdings"/>
              <a:buChar char="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Always be careful not to have a line break as that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ends a statement and will more than likely trigger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 error.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6E21A-CF9E-DD4C-8603-B7B1F0111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17</a:t>
            </a:fld>
            <a:endParaRPr lang="en-US" spc="-5" dirty="0"/>
          </a:p>
        </p:txBody>
      </p:sp>
      <p:pic>
        <p:nvPicPr>
          <p:cNvPr id="6" name="a24x17.mp3" descr="a24x17.mp3">
            <a:hlinkClick r:id="" action="ppaction://media"/>
            <a:extLst>
              <a:ext uri="{FF2B5EF4-FFF2-40B4-BE49-F238E27FC236}">
                <a16:creationId xmlns:a16="http://schemas.microsoft.com/office/drawing/2014/main" id="{96ADF029-C33F-6740-A10F-3AB5F5145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3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136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Reserved</a:t>
            </a:r>
            <a:r>
              <a:rPr spc="-90" dirty="0"/>
              <a:t> </a:t>
            </a:r>
            <a:r>
              <a:rPr dirty="0"/>
              <a:t>Words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570470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34975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These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cannot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5" dirty="0">
                <a:latin typeface="Arial"/>
                <a:cs typeface="Arial"/>
              </a:rPr>
              <a:t> used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</a:t>
            </a:r>
            <a:r>
              <a:rPr sz="3200" spc="-5" dirty="0">
                <a:latin typeface="Arial"/>
                <a:cs typeface="Arial"/>
              </a:rPr>
              <a:t> variables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function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names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You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list</a:t>
            </a:r>
            <a:r>
              <a:rPr sz="3200" dirty="0">
                <a:latin typeface="Arial"/>
                <a:cs typeface="Arial"/>
              </a:rPr>
              <a:t> in</a:t>
            </a:r>
            <a:r>
              <a:rPr sz="3200" spc="-5" dirty="0">
                <a:latin typeface="Arial"/>
                <a:cs typeface="Arial"/>
              </a:rPr>
              <a:t> the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Lesson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2 </a:t>
            </a:r>
            <a:r>
              <a:rPr sz="3200" spc="-5" dirty="0">
                <a:latin typeface="Arial"/>
                <a:cs typeface="Arial"/>
              </a:rPr>
              <a:t>folder</a:t>
            </a:r>
            <a:endParaRPr sz="3200" dirty="0">
              <a:latin typeface="Arial"/>
              <a:cs typeface="Arial"/>
            </a:endParaRPr>
          </a:p>
          <a:p>
            <a:pPr marL="355600" marR="43307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You</a:t>
            </a:r>
            <a:r>
              <a:rPr sz="3200" spc="-5" dirty="0">
                <a:latin typeface="Arial"/>
                <a:cs typeface="Arial"/>
              </a:rPr>
              <a:t> also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should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html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element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names.</a:t>
            </a:r>
            <a:endParaRPr sz="3200" dirty="0">
              <a:latin typeface="Arial"/>
              <a:cs typeface="Arial"/>
            </a:endParaRPr>
          </a:p>
          <a:p>
            <a:pPr marL="355600" marR="163830" indent="-343535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There are also JavaScript </a:t>
            </a:r>
            <a:r>
              <a:rPr sz="3200" spc="-5" dirty="0">
                <a:latin typeface="Arial"/>
                <a:cs typeface="Arial"/>
              </a:rPr>
              <a:t>objects,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properties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methods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that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should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not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5" dirty="0">
                <a:latin typeface="Arial"/>
                <a:cs typeface="Arial"/>
              </a:rPr>
              <a:t> used.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DA89D-2623-2B4B-AD51-4586B24D1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18</a:t>
            </a:fld>
            <a:endParaRPr lang="en-US" spc="-5" dirty="0"/>
          </a:p>
        </p:txBody>
      </p:sp>
      <p:pic>
        <p:nvPicPr>
          <p:cNvPr id="6" name="a24x18.mp3" descr="a24x18.mp3">
            <a:hlinkClick r:id="" action="ppaction://media"/>
            <a:extLst>
              <a:ext uri="{FF2B5EF4-FFF2-40B4-BE49-F238E27FC236}">
                <a16:creationId xmlns:a16="http://schemas.microsoft.com/office/drawing/2014/main" id="{ED1D1391-FEB5-2D4D-83B2-5844F8844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8184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Just</a:t>
            </a:r>
            <a:r>
              <a:rPr spc="-25" dirty="0"/>
              <a:t> </a:t>
            </a:r>
            <a:r>
              <a:rPr dirty="0"/>
              <a:t>some</a:t>
            </a:r>
            <a:r>
              <a:rPr spc="-35" dirty="0"/>
              <a:t> </a:t>
            </a:r>
            <a:r>
              <a:rPr dirty="0"/>
              <a:t>reserved</a:t>
            </a:r>
            <a:r>
              <a:rPr spc="-40" dirty="0"/>
              <a:t> </a:t>
            </a:r>
            <a:r>
              <a:rPr dirty="0"/>
              <a:t>words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0" y="5986068"/>
            <a:ext cx="6096000" cy="290195"/>
          </a:xfrm>
          <a:custGeom>
            <a:avLst/>
            <a:gdLst/>
            <a:ahLst/>
            <a:cxnLst/>
            <a:rect l="l" t="t" r="r" b="b"/>
            <a:pathLst>
              <a:path w="6096000" h="290195">
                <a:moveTo>
                  <a:pt x="6096000" y="0"/>
                </a:moveTo>
                <a:lnTo>
                  <a:pt x="4572000" y="0"/>
                </a:lnTo>
                <a:lnTo>
                  <a:pt x="3048000" y="0"/>
                </a:lnTo>
                <a:lnTo>
                  <a:pt x="1524000" y="0"/>
                </a:lnTo>
                <a:lnTo>
                  <a:pt x="0" y="0"/>
                </a:lnTo>
                <a:lnTo>
                  <a:pt x="0" y="289877"/>
                </a:lnTo>
                <a:lnTo>
                  <a:pt x="1524000" y="289877"/>
                </a:lnTo>
                <a:lnTo>
                  <a:pt x="3048000" y="289877"/>
                </a:lnTo>
                <a:lnTo>
                  <a:pt x="4572000" y="289877"/>
                </a:lnTo>
                <a:lnTo>
                  <a:pt x="6096000" y="289877"/>
                </a:lnTo>
                <a:lnTo>
                  <a:pt x="609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8213" y="1887499"/>
            <a:ext cx="882650" cy="4084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abstract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boolean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break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byte </a:t>
            </a:r>
            <a:r>
              <a:rPr sz="1600" spc="-5" dirty="0">
                <a:latin typeface="Arial"/>
                <a:cs typeface="Arial"/>
              </a:rPr>
              <a:t> case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catch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char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class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const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continue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debugger  default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delete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Arial"/>
                <a:cs typeface="Arial"/>
              </a:rPr>
              <a:t>do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2982595" y="1887499"/>
            <a:ext cx="1063625" cy="4084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3375">
              <a:lnSpc>
                <a:spcPct val="1189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else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enum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export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x</a:t>
            </a:r>
            <a:r>
              <a:rPr sz="1600" spc="-5" dirty="0">
                <a:latin typeface="Arial"/>
                <a:cs typeface="Arial"/>
              </a:rPr>
              <a:t>tends  false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final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finally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float</a:t>
            </a:r>
            <a:endParaRPr sz="1600">
              <a:latin typeface="Arial"/>
              <a:cs typeface="Arial"/>
            </a:endParaRPr>
          </a:p>
          <a:p>
            <a:pPr marL="12700" marR="331470">
              <a:lnSpc>
                <a:spcPct val="118900"/>
              </a:lnSpc>
            </a:pPr>
            <a:r>
              <a:rPr sz="1600" spc="-5" dirty="0">
                <a:latin typeface="Arial"/>
                <a:cs typeface="Arial"/>
              </a:rPr>
              <a:t>for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fun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tion  goto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900"/>
              </a:lnSpc>
            </a:pPr>
            <a:r>
              <a:rPr sz="1600" dirty="0">
                <a:latin typeface="Arial"/>
                <a:cs typeface="Arial"/>
              </a:rPr>
              <a:t>if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imp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ements  import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6848" y="1887499"/>
            <a:ext cx="951865" cy="4084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instan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eof  int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interface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let</a:t>
            </a:r>
            <a:endParaRPr sz="1600">
              <a:latin typeface="Arial"/>
              <a:cs typeface="Arial"/>
            </a:endParaRPr>
          </a:p>
          <a:p>
            <a:pPr marL="12700" marR="388620">
              <a:lnSpc>
                <a:spcPct val="118900"/>
              </a:lnSpc>
            </a:pPr>
            <a:r>
              <a:rPr sz="1600" spc="-5" dirty="0">
                <a:latin typeface="Arial"/>
                <a:cs typeface="Arial"/>
              </a:rPr>
              <a:t>long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ve  new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null</a:t>
            </a:r>
            <a:endParaRPr sz="1600">
              <a:latin typeface="Arial"/>
              <a:cs typeface="Arial"/>
            </a:endParaRPr>
          </a:p>
          <a:p>
            <a:pPr marL="12700" marR="85090">
              <a:lnSpc>
                <a:spcPct val="1189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package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private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protected  public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return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short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1229" y="1887499"/>
            <a:ext cx="1219835" cy="4084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635">
              <a:lnSpc>
                <a:spcPct val="1189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super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2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itch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900"/>
              </a:lnSpc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25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nchroni</a:t>
            </a:r>
            <a:r>
              <a:rPr sz="1600" dirty="0">
                <a:latin typeface="Arial"/>
                <a:cs typeface="Arial"/>
              </a:rPr>
              <a:t>z</a:t>
            </a:r>
            <a:r>
              <a:rPr sz="1600" spc="-5" dirty="0">
                <a:latin typeface="Arial"/>
                <a:cs typeface="Arial"/>
              </a:rPr>
              <a:t>ed  this</a:t>
            </a:r>
            <a:endParaRPr sz="1600">
              <a:latin typeface="Arial"/>
              <a:cs typeface="Arial"/>
            </a:endParaRPr>
          </a:p>
          <a:p>
            <a:pPr marL="12700" marR="420370">
              <a:lnSpc>
                <a:spcPct val="118900"/>
              </a:lnSpc>
            </a:pPr>
            <a:r>
              <a:rPr sz="1600" spc="-5" dirty="0">
                <a:latin typeface="Arial"/>
                <a:cs typeface="Arial"/>
              </a:rPr>
              <a:t>throw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throws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trans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ent  true</a:t>
            </a:r>
            <a:endParaRPr sz="1600">
              <a:latin typeface="Arial"/>
              <a:cs typeface="Arial"/>
            </a:endParaRPr>
          </a:p>
          <a:p>
            <a:pPr marL="12700" marR="565785">
              <a:lnSpc>
                <a:spcPct val="1189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try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typeof </a:t>
            </a:r>
            <a:r>
              <a:rPr sz="1600" spc="-5" dirty="0">
                <a:latin typeface="Arial"/>
                <a:cs typeface="Arial"/>
              </a:rPr>
              <a:t> var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void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volatile  </a:t>
            </a:r>
            <a:r>
              <a:rPr sz="1600" spc="-10" dirty="0">
                <a:latin typeface="Arial"/>
                <a:cs typeface="Arial"/>
              </a:rPr>
              <a:t>while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8213" y="5993079"/>
            <a:ext cx="635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doub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82595" y="5993079"/>
            <a:ext cx="184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6848" y="5993079"/>
            <a:ext cx="499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static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1229" y="5993079"/>
            <a:ext cx="384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ith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1545158"/>
            <a:ext cx="733805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latin typeface="Arial"/>
                <a:cs typeface="Arial"/>
              </a:rPr>
              <a:t>You</a:t>
            </a:r>
            <a:r>
              <a:rPr sz="2000" dirty="0">
                <a:latin typeface="Arial"/>
                <a:cs typeface="Arial"/>
              </a:rPr>
              <a:t> can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u="sng" spc="-10" dirty="0">
                <a:solidFill>
                  <a:srgbClr val="2C13C1"/>
                </a:solidFill>
                <a:uFill>
                  <a:solidFill>
                    <a:srgbClr val="2C13C1"/>
                  </a:solidFill>
                </a:uFill>
                <a:latin typeface="Arial"/>
                <a:cs typeface="Arial"/>
                <a:hlinkClick r:id="rId4"/>
              </a:rPr>
              <a:t>http://www.javascripter.net/faq/reserved.htm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00E6A84-777F-EE40-AD79-EF0EEC0D43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19</a:t>
            </a:fld>
            <a:endParaRPr lang="en-US" spc="-5" dirty="0"/>
          </a:p>
        </p:txBody>
      </p:sp>
      <p:pic>
        <p:nvPicPr>
          <p:cNvPr id="15" name="a24x19.mp3" descr="a24x19.mp3">
            <a:hlinkClick r:id="" action="ppaction://media"/>
            <a:extLst>
              <a:ext uri="{FF2B5EF4-FFF2-40B4-BE49-F238E27FC236}">
                <a16:creationId xmlns:a16="http://schemas.microsoft.com/office/drawing/2014/main" id="{82929519-362C-FD44-A485-EBF8FC1A74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4596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Week</a:t>
            </a:r>
            <a:r>
              <a:rPr spc="-90" dirty="0"/>
              <a:t> </a:t>
            </a:r>
            <a:r>
              <a:rPr dirty="0"/>
              <a:t>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8410956" y="6520782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52698"/>
            <a:ext cx="4180840" cy="447237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Declaration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Initialization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Unary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Operators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Binary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Operators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Bit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Operators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Operator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Precedence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Statements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Expressions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Strings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Concatentation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ReservedWords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6DEE0-89A3-BD40-9B40-CF85BF150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2</a:t>
            </a:fld>
            <a:endParaRPr lang="en-US" spc="-5" dirty="0"/>
          </a:p>
        </p:txBody>
      </p:sp>
      <p:pic>
        <p:nvPicPr>
          <p:cNvPr id="7" name="a24x2.mp3" descr="a24x2.mp3">
            <a:hlinkClick r:id="" action="ppaction://media"/>
            <a:extLst>
              <a:ext uri="{FF2B5EF4-FFF2-40B4-BE49-F238E27FC236}">
                <a16:creationId xmlns:a16="http://schemas.microsoft.com/office/drawing/2014/main" id="{D681B17B-D025-4F42-ACDB-224900778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450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Decla</a:t>
            </a:r>
            <a:r>
              <a:rPr spc="10" dirty="0"/>
              <a:t>r</a:t>
            </a:r>
            <a:r>
              <a:rPr dirty="0"/>
              <a:t>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8410956" y="6520782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703820" cy="324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We declare </a:t>
            </a:r>
            <a:r>
              <a:rPr sz="3200" spc="-5" dirty="0">
                <a:latin typeface="Arial"/>
                <a:cs typeface="Arial"/>
              </a:rPr>
              <a:t>variables </a:t>
            </a:r>
            <a:r>
              <a:rPr sz="3200" dirty="0">
                <a:latin typeface="Arial"/>
                <a:cs typeface="Arial"/>
              </a:rPr>
              <a:t>so that memory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 reserved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whatever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that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variable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holds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someValue;</a:t>
            </a:r>
            <a:endParaRPr sz="3200" dirty="0">
              <a:latin typeface="Arial"/>
              <a:cs typeface="Arial"/>
            </a:endParaRPr>
          </a:p>
          <a:p>
            <a:pPr marL="355600" marR="2667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We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declare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multiple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variables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same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line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using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comma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a,var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b,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c;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7D862-DE0A-024F-8754-3B088FAACA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3</a:t>
            </a:fld>
            <a:endParaRPr lang="en-US" spc="-5" dirty="0"/>
          </a:p>
        </p:txBody>
      </p:sp>
      <p:pic>
        <p:nvPicPr>
          <p:cNvPr id="7" name="a24x3.mp3" descr="a24x3.mp3">
            <a:hlinkClick r:id="" action="ppaction://media"/>
            <a:extLst>
              <a:ext uri="{FF2B5EF4-FFF2-40B4-BE49-F238E27FC236}">
                <a16:creationId xmlns:a16="http://schemas.microsoft.com/office/drawing/2014/main" id="{16EF52C5-1022-1E49-B4AC-4F96C65D9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5" y="337769"/>
            <a:ext cx="567138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Variable</a:t>
            </a:r>
            <a:r>
              <a:rPr spc="-95" dirty="0"/>
              <a:t> </a:t>
            </a:r>
            <a:r>
              <a:rPr dirty="0"/>
              <a:t>Rules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8410956" y="6520782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52698"/>
            <a:ext cx="7524750" cy="37952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Variables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should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enclosed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quotation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marks.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Variables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can’t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 a </a:t>
            </a:r>
            <a:r>
              <a:rPr sz="2400" spc="-5" dirty="0">
                <a:latin typeface="Arial"/>
                <a:cs typeface="Arial"/>
              </a:rPr>
              <a:t>number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 start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dirty="0">
                <a:latin typeface="Arial"/>
                <a:cs typeface="Arial"/>
              </a:rPr>
              <a:t> a </a:t>
            </a:r>
            <a:r>
              <a:rPr sz="2400" spc="-5" dirty="0">
                <a:latin typeface="Arial"/>
                <a:cs typeface="Arial"/>
              </a:rPr>
              <a:t>number.</a:t>
            </a:r>
            <a:endParaRPr sz="2400" dirty="0">
              <a:latin typeface="Arial"/>
              <a:cs typeface="Arial"/>
            </a:endParaRPr>
          </a:p>
          <a:p>
            <a:pPr marL="355600" marR="53467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Variables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can’t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 any 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JavaScript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reserved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keywords.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However,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-5" dirty="0">
                <a:latin typeface="Arial"/>
                <a:cs typeface="Arial"/>
              </a:rPr>
              <a:t> might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contain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keywords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name.</a:t>
            </a:r>
            <a:endParaRPr sz="2400" dirty="0">
              <a:latin typeface="Arial"/>
              <a:cs typeface="Arial"/>
            </a:endParaRPr>
          </a:p>
          <a:p>
            <a:pPr marL="355600" marR="448309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Variable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names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sensitive,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should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keep</a:t>
            </a:r>
            <a:r>
              <a:rPr sz="2400" dirty="0">
                <a:latin typeface="Arial"/>
                <a:cs typeface="Arial"/>
              </a:rPr>
              <a:t> that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when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naming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them.</a:t>
            </a:r>
          </a:p>
          <a:p>
            <a:pPr marL="355600" marR="1246505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Variables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contain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letters, numbers,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underscores,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dollar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sign.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D4B2A-BD61-1C4C-BDF2-30C9A3B4F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4</a:t>
            </a:fld>
            <a:endParaRPr lang="en-US" spc="-5" dirty="0"/>
          </a:p>
        </p:txBody>
      </p:sp>
      <p:pic>
        <p:nvPicPr>
          <p:cNvPr id="7" name="a24x4.mp3" descr="a24x4.mp3">
            <a:hlinkClick r:id="" action="ppaction://media"/>
            <a:extLst>
              <a:ext uri="{FF2B5EF4-FFF2-40B4-BE49-F238E27FC236}">
                <a16:creationId xmlns:a16="http://schemas.microsoft.com/office/drawing/2014/main" id="{2E4F3326-34D1-A44C-A2F3-1B1FD822D9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450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Initializ</a:t>
            </a:r>
            <a:r>
              <a:rPr spc="5" dirty="0"/>
              <a:t>a</a:t>
            </a:r>
            <a:r>
              <a:rPr dirty="0"/>
              <a:t>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8410956" y="6520782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4329"/>
            <a:ext cx="7647940" cy="369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76910" indent="-343535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Initializing </a:t>
            </a:r>
            <a:r>
              <a:rPr sz="280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when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you</a:t>
            </a:r>
            <a:r>
              <a:rPr sz="2800" dirty="0">
                <a:latin typeface="Arial"/>
                <a:cs typeface="Arial"/>
              </a:rPr>
              <a:t> assign </a:t>
            </a:r>
            <a:r>
              <a:rPr sz="2800" spc="-5" dirty="0">
                <a:latin typeface="Arial"/>
                <a:cs typeface="Arial"/>
              </a:rPr>
              <a:t>a value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a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variable before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you</a:t>
            </a:r>
            <a:r>
              <a:rPr sz="2800" spc="-5" dirty="0">
                <a:latin typeface="Arial"/>
                <a:cs typeface="Arial"/>
              </a:rPr>
              <a:t> use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it: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</a:pPr>
            <a:r>
              <a:rPr sz="2800" dirty="0">
                <a:latin typeface="Arial"/>
                <a:cs typeface="Arial"/>
              </a:rPr>
              <a:t>var</a:t>
            </a:r>
            <a:r>
              <a:rPr sz="2800" spc="-5" dirty="0">
                <a:latin typeface="Arial"/>
                <a:cs typeface="Arial"/>
              </a:rPr>
              <a:t> firstName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=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‘Kris’;</a:t>
            </a:r>
            <a:endParaRPr sz="2800" dirty="0">
              <a:latin typeface="Arial"/>
              <a:cs typeface="Arial"/>
            </a:endParaRPr>
          </a:p>
          <a:p>
            <a:pPr marL="355600" marR="394970" indent="-343535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When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you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declare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 variable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 don't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initialize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it,</a:t>
            </a:r>
            <a:r>
              <a:rPr sz="2800" spc="-5" dirty="0">
                <a:latin typeface="Arial"/>
                <a:cs typeface="Arial"/>
              </a:rPr>
              <a:t> its value </a:t>
            </a:r>
            <a:r>
              <a:rPr sz="2800" dirty="0">
                <a:latin typeface="Arial"/>
                <a:cs typeface="Arial"/>
              </a:rPr>
              <a:t>and type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</a:t>
            </a:r>
            <a:r>
              <a:rPr sz="2800" dirty="0">
                <a:latin typeface="Arial"/>
                <a:cs typeface="Arial"/>
              </a:rPr>
              <a:t> undefined.</a:t>
            </a: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By initializing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you’re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 </a:t>
            </a:r>
            <a:r>
              <a:rPr sz="2800" dirty="0">
                <a:latin typeface="Arial"/>
                <a:cs typeface="Arial"/>
              </a:rPr>
              <a:t>possible</a:t>
            </a:r>
            <a:r>
              <a:rPr sz="2800" spc="-5" dirty="0">
                <a:latin typeface="Arial"/>
                <a:cs typeface="Arial"/>
              </a:rPr>
              <a:t> preventing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trouble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down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road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variable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will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 </a:t>
            </a:r>
            <a:r>
              <a:rPr sz="2800" dirty="0">
                <a:latin typeface="Arial"/>
                <a:cs typeface="Arial"/>
              </a:rPr>
              <a:t> cast</a:t>
            </a:r>
            <a:r>
              <a:rPr sz="2800" spc="-5" dirty="0">
                <a:latin typeface="Arial"/>
                <a:cs typeface="Arial"/>
              </a:rPr>
              <a:t> 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data type.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F3EA7-7AC0-A947-B0DC-07147D5F3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5</a:t>
            </a:fld>
            <a:endParaRPr lang="en-US" spc="-5" dirty="0"/>
          </a:p>
        </p:txBody>
      </p:sp>
      <p:pic>
        <p:nvPicPr>
          <p:cNvPr id="7" name="a24x5.mp3" descr="a24x5.mp3">
            <a:hlinkClick r:id="" action="ppaction://media"/>
            <a:extLst>
              <a:ext uri="{FF2B5EF4-FFF2-40B4-BE49-F238E27FC236}">
                <a16:creationId xmlns:a16="http://schemas.microsoft.com/office/drawing/2014/main" id="{57930A21-049D-894F-8716-7B6887ABF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297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Operato</a:t>
            </a:r>
            <a:r>
              <a:rPr spc="5" dirty="0"/>
              <a:t>r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587" y="1660651"/>
            <a:ext cx="7573009" cy="44287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  <a:tab pos="2411730" algn="l"/>
              </a:tabLst>
            </a:pPr>
            <a:r>
              <a:rPr sz="2800" spc="-5" dirty="0">
                <a:latin typeface="Arial"/>
                <a:cs typeface="Arial"/>
              </a:rPr>
              <a:t>As </a:t>
            </a:r>
            <a:r>
              <a:rPr sz="2800" spc="-10" dirty="0">
                <a:latin typeface="Arial"/>
                <a:cs typeface="Arial"/>
              </a:rPr>
              <a:t>with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programming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language,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operators </a:t>
            </a:r>
            <a:r>
              <a:rPr sz="2800" spc="-5" dirty="0">
                <a:latin typeface="Arial"/>
                <a:cs typeface="Arial"/>
              </a:rPr>
              <a:t>that are </a:t>
            </a:r>
            <a:r>
              <a:rPr sz="2800" dirty="0">
                <a:latin typeface="Arial"/>
                <a:cs typeface="Arial"/>
              </a:rPr>
              <a:t>used to processes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information.	</a:t>
            </a:r>
            <a:r>
              <a:rPr sz="2800" spc="-5" dirty="0">
                <a:latin typeface="Arial"/>
                <a:cs typeface="Arial"/>
              </a:rPr>
              <a:t>These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include:</a:t>
            </a:r>
            <a:endParaRPr sz="2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Arithmetic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operators</a:t>
            </a: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Bitwise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operator</a:t>
            </a: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Assignment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operators</a:t>
            </a: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Comparison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operators</a:t>
            </a: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Logical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operators</a:t>
            </a: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String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operators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2D2D-687A-C249-8774-BDB92937BD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75088" y="6346147"/>
            <a:ext cx="540956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834B2-1BB3-6D4B-9C40-FDCA1A456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6</a:t>
            </a:fld>
            <a:endParaRPr lang="en-US" spc="-5" dirty="0"/>
          </a:p>
        </p:txBody>
      </p:sp>
      <p:pic>
        <p:nvPicPr>
          <p:cNvPr id="7" name="a24x6.mp3" descr="a24x6.mp3">
            <a:hlinkClick r:id="" action="ppaction://media"/>
            <a:extLst>
              <a:ext uri="{FF2B5EF4-FFF2-40B4-BE49-F238E27FC236}">
                <a16:creationId xmlns:a16="http://schemas.microsoft.com/office/drawing/2014/main" id="{10AF1B17-1249-2C40-8685-115BFE5A4A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80316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Arithmetic</a:t>
            </a:r>
            <a:r>
              <a:rPr spc="-45" dirty="0"/>
              <a:t> </a:t>
            </a:r>
            <a:r>
              <a:rPr spc="-5" dirty="0"/>
              <a:t>Operators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6505237"/>
            <a:ext cx="54102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© Kristian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 err="1">
                <a:latin typeface="Arial"/>
                <a:cs typeface="Arial"/>
              </a:rPr>
              <a:t>Secor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20</a:t>
            </a:r>
            <a:r>
              <a:rPr lang="en-US" sz="1000" spc="-5" dirty="0">
                <a:latin typeface="Arial"/>
                <a:cs typeface="Arial"/>
              </a:rPr>
              <a:t>21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UC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San Diego Extension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Online Learning Course: </a:t>
            </a:r>
            <a:r>
              <a:rPr lang="en-US" sz="1000" spc="-5" dirty="0">
                <a:latin typeface="Arial"/>
                <a:cs typeface="Arial"/>
              </a:rPr>
              <a:t>Intro to </a:t>
            </a:r>
            <a:r>
              <a:rPr sz="1000" spc="-5" dirty="0">
                <a:latin typeface="Arial"/>
                <a:cs typeface="Arial"/>
              </a:rPr>
              <a:t>JavaScript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5CEC4-3D7E-D045-90F7-D27E1E113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7</a:t>
            </a:fld>
            <a:endParaRPr lang="en-US" spc="-5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E47AAAF-3404-8747-944E-9E91A3930709}"/>
              </a:ext>
            </a:extLst>
          </p:cNvPr>
          <p:cNvSpPr txBox="1"/>
          <p:nvPr/>
        </p:nvSpPr>
        <p:spPr>
          <a:xfrm>
            <a:off x="764540" y="1330198"/>
            <a:ext cx="7687945" cy="47872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927100" marR="2461260" indent="-915035">
              <a:lnSpc>
                <a:spcPct val="80000"/>
              </a:lnSpc>
              <a:spcBef>
                <a:spcPts val="620"/>
              </a:spcBef>
              <a:buClr>
                <a:srgbClr val="FFC000"/>
              </a:buClr>
              <a:tabLst>
                <a:tab pos="355600" algn="l"/>
                <a:tab pos="927100" algn="l"/>
              </a:tabLst>
            </a:pPr>
            <a:r>
              <a:rPr sz="1750" spc="10" dirty="0">
                <a:solidFill>
                  <a:srgbClr val="2C13C1"/>
                </a:solidFill>
                <a:latin typeface="Wingdings"/>
                <a:cs typeface="Wingdings"/>
              </a:rPr>
              <a:t></a:t>
            </a:r>
            <a:r>
              <a:rPr sz="1750" spc="10" dirty="0">
                <a:solidFill>
                  <a:srgbClr val="2C13C1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Arial"/>
                <a:cs typeface="Arial"/>
              </a:rPr>
              <a:t>+	Addition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operator: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adds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two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values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Example: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 + B</a:t>
            </a:r>
            <a:endParaRPr sz="2200" dirty="0">
              <a:latin typeface="Arial"/>
              <a:cs typeface="Arial"/>
            </a:endParaRPr>
          </a:p>
          <a:p>
            <a:pPr marL="355600" indent="-343535">
              <a:lnSpc>
                <a:spcPts val="2375"/>
              </a:lnSpc>
              <a:spcBef>
                <a:spcPts val="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355600" algn="l"/>
                <a:tab pos="356235" algn="l"/>
                <a:tab pos="927100" algn="l"/>
              </a:tabLst>
            </a:pPr>
            <a:r>
              <a:rPr sz="2200" spc="-5" dirty="0">
                <a:latin typeface="Arial"/>
                <a:cs typeface="Arial"/>
              </a:rPr>
              <a:t>–	</a:t>
            </a:r>
            <a:r>
              <a:rPr sz="2200" dirty="0">
                <a:latin typeface="Arial"/>
                <a:cs typeface="Arial"/>
              </a:rPr>
              <a:t>Subtraction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operator: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subtracts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number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from</a:t>
            </a:r>
            <a:endParaRPr sz="2200" dirty="0">
              <a:latin typeface="Arial"/>
              <a:cs typeface="Arial"/>
            </a:endParaRPr>
          </a:p>
          <a:p>
            <a:pPr marL="355600">
              <a:lnSpc>
                <a:spcPts val="2110"/>
              </a:lnSpc>
              <a:buClr>
                <a:srgbClr val="FFC000"/>
              </a:buClr>
            </a:pPr>
            <a:r>
              <a:rPr sz="2200" spc="-5" dirty="0">
                <a:latin typeface="Arial"/>
                <a:cs typeface="Arial"/>
              </a:rPr>
              <a:t>another</a:t>
            </a:r>
            <a:endParaRPr sz="2200" dirty="0">
              <a:latin typeface="Arial"/>
              <a:cs typeface="Arial"/>
            </a:endParaRPr>
          </a:p>
          <a:p>
            <a:pPr marL="927100">
              <a:lnSpc>
                <a:spcPts val="2375"/>
              </a:lnSpc>
              <a:buClr>
                <a:srgbClr val="FFC000"/>
              </a:buClr>
            </a:pPr>
            <a:r>
              <a:rPr sz="2200" spc="-5" dirty="0">
                <a:latin typeface="Arial"/>
                <a:cs typeface="Arial"/>
              </a:rPr>
              <a:t>Example: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–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</a:t>
            </a:r>
            <a:endParaRPr sz="2200" dirty="0">
              <a:latin typeface="Arial"/>
              <a:cs typeface="Arial"/>
            </a:endParaRPr>
          </a:p>
          <a:p>
            <a:pPr marL="355600" marR="5080" indent="-355600">
              <a:lnSpc>
                <a:spcPct val="80000"/>
              </a:lnSpc>
              <a:spcBef>
                <a:spcPts val="530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355600" algn="l"/>
                <a:tab pos="356235" algn="l"/>
                <a:tab pos="927100" algn="l"/>
              </a:tabLst>
            </a:pPr>
            <a:r>
              <a:rPr sz="2200" spc="-5" dirty="0">
                <a:latin typeface="Arial"/>
                <a:cs typeface="Arial"/>
              </a:rPr>
              <a:t>*	Multiplication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operator: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multiplies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two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numerical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values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Example: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 *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</a:t>
            </a:r>
            <a:endParaRPr sz="2200" dirty="0">
              <a:latin typeface="Arial"/>
              <a:cs typeface="Arial"/>
            </a:endParaRPr>
          </a:p>
          <a:p>
            <a:pPr marL="355600" indent="-343535">
              <a:lnSpc>
                <a:spcPts val="2375"/>
              </a:lnSpc>
              <a:buClr>
                <a:srgbClr val="FFC000"/>
              </a:buClr>
              <a:buSzPct val="79545"/>
              <a:buFont typeface="Wingdings"/>
              <a:buChar char=""/>
              <a:tabLst>
                <a:tab pos="355600" algn="l"/>
                <a:tab pos="356235" algn="l"/>
                <a:tab pos="927100" algn="l"/>
              </a:tabLst>
            </a:pPr>
            <a:r>
              <a:rPr sz="2200" spc="-5" dirty="0">
                <a:latin typeface="Arial"/>
                <a:cs typeface="Arial"/>
              </a:rPr>
              <a:t>/	</a:t>
            </a:r>
            <a:r>
              <a:rPr sz="2200" dirty="0">
                <a:latin typeface="Arial"/>
                <a:cs typeface="Arial"/>
              </a:rPr>
              <a:t>Division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operator: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divides </a:t>
            </a:r>
            <a:r>
              <a:rPr sz="2200" dirty="0">
                <a:latin typeface="Arial"/>
                <a:cs typeface="Arial"/>
              </a:rPr>
              <a:t>one</a:t>
            </a:r>
            <a:r>
              <a:rPr sz="2200" spc="-5" dirty="0">
                <a:latin typeface="Arial"/>
                <a:cs typeface="Arial"/>
              </a:rPr>
              <a:t> number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into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another</a:t>
            </a:r>
          </a:p>
          <a:p>
            <a:pPr marL="927100">
              <a:lnSpc>
                <a:spcPts val="2375"/>
              </a:lnSpc>
              <a:buClr>
                <a:srgbClr val="FFC000"/>
              </a:buClr>
            </a:pPr>
            <a:r>
              <a:rPr sz="2200" spc="-5" dirty="0">
                <a:latin typeface="Arial"/>
                <a:cs typeface="Arial"/>
              </a:rPr>
              <a:t>Example: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A/B</a:t>
            </a:r>
            <a:endParaRPr sz="2200" dirty="0">
              <a:latin typeface="Arial"/>
              <a:cs typeface="Arial"/>
            </a:endParaRPr>
          </a:p>
          <a:p>
            <a:pPr marL="927100" marR="1307465" indent="-915035">
              <a:lnSpc>
                <a:spcPts val="2110"/>
              </a:lnSpc>
              <a:spcBef>
                <a:spcPts val="509"/>
              </a:spcBef>
              <a:buClr>
                <a:srgbClr val="FFC000"/>
              </a:buClr>
              <a:tabLst>
                <a:tab pos="355600" algn="l"/>
                <a:tab pos="927100" algn="l"/>
              </a:tabLst>
            </a:pPr>
            <a:r>
              <a:rPr sz="1750" spc="10" dirty="0">
                <a:solidFill>
                  <a:srgbClr val="2C13C1"/>
                </a:solidFill>
                <a:latin typeface="Wingdings"/>
                <a:cs typeface="Wingdings"/>
              </a:rPr>
              <a:t></a:t>
            </a:r>
            <a:r>
              <a:rPr sz="1750" spc="10" dirty="0">
                <a:solidFill>
                  <a:srgbClr val="2C13C1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Arial"/>
                <a:cs typeface="Arial"/>
              </a:rPr>
              <a:t>++	Increment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operator: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adds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one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its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operand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Example: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A++</a:t>
            </a:r>
            <a:endParaRPr sz="2200" dirty="0">
              <a:latin typeface="Arial"/>
              <a:cs typeface="Arial"/>
            </a:endParaRPr>
          </a:p>
          <a:p>
            <a:pPr marL="355600" indent="-343535">
              <a:lnSpc>
                <a:spcPts val="2375"/>
              </a:lnSpc>
              <a:spcBef>
                <a:spcPts val="2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355600" algn="l"/>
                <a:tab pos="356235" algn="l"/>
                <a:tab pos="927100" algn="l"/>
              </a:tabLst>
            </a:pPr>
            <a:r>
              <a:rPr sz="2200" spc="-5" dirty="0">
                <a:latin typeface="Arial"/>
                <a:cs typeface="Arial"/>
              </a:rPr>
              <a:t>--	Decrement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operator: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subtracts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one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from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its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operand</a:t>
            </a:r>
            <a:endParaRPr sz="2200" dirty="0">
              <a:latin typeface="Arial"/>
              <a:cs typeface="Arial"/>
            </a:endParaRPr>
          </a:p>
          <a:p>
            <a:pPr marL="927100">
              <a:lnSpc>
                <a:spcPts val="2375"/>
              </a:lnSpc>
              <a:buClr>
                <a:srgbClr val="FFC000"/>
              </a:buClr>
            </a:pPr>
            <a:r>
              <a:rPr sz="2200" spc="-5" dirty="0">
                <a:latin typeface="Arial"/>
                <a:cs typeface="Arial"/>
              </a:rPr>
              <a:t>Example: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A--</a:t>
            </a:r>
            <a:endParaRPr sz="2200" dirty="0">
              <a:latin typeface="Arial"/>
              <a:cs typeface="Arial"/>
            </a:endParaRPr>
          </a:p>
          <a:p>
            <a:pPr marL="355600" marR="263525" indent="-355600">
              <a:lnSpc>
                <a:spcPct val="80000"/>
              </a:lnSpc>
              <a:spcBef>
                <a:spcPts val="52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355600" algn="l"/>
                <a:tab pos="356235" algn="l"/>
                <a:tab pos="927100" algn="l"/>
              </a:tabLst>
            </a:pPr>
            <a:r>
              <a:rPr sz="2200" spc="-5" dirty="0">
                <a:latin typeface="Arial"/>
                <a:cs typeface="Arial"/>
              </a:rPr>
              <a:t>%	Modulus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operator: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returns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integer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remainder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division of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second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value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first</a:t>
            </a:r>
            <a:endParaRPr sz="2200" dirty="0">
              <a:latin typeface="Arial"/>
              <a:cs typeface="Arial"/>
            </a:endParaRPr>
          </a:p>
          <a:p>
            <a:pPr marL="927100">
              <a:lnSpc>
                <a:spcPts val="2110"/>
              </a:lnSpc>
              <a:buClr>
                <a:srgbClr val="FFC000"/>
              </a:buClr>
            </a:pPr>
            <a:r>
              <a:rPr sz="2200" spc="-5" dirty="0">
                <a:latin typeface="Arial"/>
                <a:cs typeface="Arial"/>
              </a:rPr>
              <a:t>Example: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%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10" name="a24x7.mp3" descr="a24x7.mp3">
            <a:hlinkClick r:id="" action="ppaction://media"/>
            <a:extLst>
              <a:ext uri="{FF2B5EF4-FFF2-40B4-BE49-F238E27FC236}">
                <a16:creationId xmlns:a16="http://schemas.microsoft.com/office/drawing/2014/main" id="{02923477-A1D2-D44B-83F0-8D8319DA2E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279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Unary</a:t>
            </a:r>
            <a:r>
              <a:rPr spc="-90" dirty="0"/>
              <a:t> </a:t>
            </a:r>
            <a:r>
              <a:rPr dirty="0"/>
              <a:t>Operators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635875" cy="43633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These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operators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need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operand.</a:t>
            </a:r>
            <a:endParaRPr sz="32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a++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means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to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take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and add</a:t>
            </a:r>
            <a:r>
              <a:rPr sz="3200" dirty="0">
                <a:latin typeface="Arial"/>
                <a:cs typeface="Arial"/>
              </a:rPr>
              <a:t> 1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" dirty="0">
                <a:latin typeface="Arial"/>
                <a:cs typeface="Arial"/>
              </a:rPr>
              <a:t> itself</a:t>
            </a:r>
            <a:endParaRPr sz="3200" dirty="0">
              <a:latin typeface="Arial"/>
              <a:cs typeface="Arial"/>
            </a:endParaRPr>
          </a:p>
          <a:p>
            <a:pPr marL="355600" marR="1651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a--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means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to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take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 and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subtract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1 </a:t>
            </a:r>
            <a:r>
              <a:rPr sz="3200" spc="-5" dirty="0">
                <a:latin typeface="Arial"/>
                <a:cs typeface="Arial"/>
              </a:rPr>
              <a:t>from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itself</a:t>
            </a: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!a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means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opposite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itself</a:t>
            </a:r>
            <a:endParaRPr sz="3200" dirty="0">
              <a:latin typeface="Arial"/>
              <a:cs typeface="Arial"/>
            </a:endParaRPr>
          </a:p>
          <a:p>
            <a:pPr marL="12700" marR="663575">
              <a:lnSpc>
                <a:spcPct val="100000"/>
              </a:lnSpc>
              <a:spcBef>
                <a:spcPts val="770"/>
              </a:spcBef>
              <a:tabLst>
                <a:tab pos="1163320" algn="l"/>
              </a:tabLst>
            </a:pPr>
            <a:r>
              <a:rPr sz="3200" spc="-5" dirty="0">
                <a:latin typeface="Arial"/>
                <a:cs typeface="Arial"/>
              </a:rPr>
              <a:t>Eg: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if	</a:t>
            </a:r>
            <a:r>
              <a:rPr sz="3200" dirty="0">
                <a:latin typeface="Arial"/>
                <a:cs typeface="Arial"/>
              </a:rPr>
              <a:t>(!a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&gt;=</a:t>
            </a:r>
            <a:r>
              <a:rPr sz="3200" spc="-5" dirty="0">
                <a:latin typeface="Arial"/>
                <a:cs typeface="Arial"/>
              </a:rPr>
              <a:t> 17){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alert("Hey,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you're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too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young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" dirty="0">
                <a:latin typeface="Arial"/>
                <a:cs typeface="Arial"/>
              </a:rPr>
              <a:t> get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driving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license!”);}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6356" y="650880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5A8F8-441A-0E4A-AE7B-3ACDCDCCAE5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75088" y="6471287"/>
            <a:ext cx="540956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27F94-15D9-A443-A441-EEA7A93C75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8</a:t>
            </a:fld>
            <a:endParaRPr lang="en-US" spc="-5" dirty="0"/>
          </a:p>
        </p:txBody>
      </p:sp>
      <p:pic>
        <p:nvPicPr>
          <p:cNvPr id="8" name="a24x8.mp3" descr="a24x8.mp3">
            <a:hlinkClick r:id="" action="ppaction://media"/>
            <a:extLst>
              <a:ext uri="{FF2B5EF4-FFF2-40B4-BE49-F238E27FC236}">
                <a16:creationId xmlns:a16="http://schemas.microsoft.com/office/drawing/2014/main" id="{C1947BD5-6A57-4A49-92D8-F01709FEFF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732" y="297941"/>
            <a:ext cx="714166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Assignment</a:t>
            </a:r>
            <a:r>
              <a:rPr spc="-55" dirty="0"/>
              <a:t> </a:t>
            </a:r>
            <a:r>
              <a:rPr spc="-5" dirty="0"/>
              <a:t>Operators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044" y="1564894"/>
            <a:ext cx="6835775" cy="42335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85"/>
              </a:spcBef>
              <a:buClr>
                <a:srgbClr val="FFC000"/>
              </a:buClr>
              <a:buSzPct val="8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‘=‘,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value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left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value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element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right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side</a:t>
            </a:r>
          </a:p>
          <a:p>
            <a:pPr marL="355600" indent="-342900">
              <a:lnSpc>
                <a:spcPct val="100000"/>
              </a:lnSpc>
              <a:buClr>
                <a:srgbClr val="FFC000"/>
              </a:buClr>
              <a:buSzPct val="8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There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short-hand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sign:</a:t>
            </a:r>
          </a:p>
          <a:p>
            <a:pPr marL="756285" lvl="1" indent="-287655">
              <a:lnSpc>
                <a:spcPct val="100000"/>
              </a:lnSpc>
              <a:buClr>
                <a:srgbClr val="FFC000"/>
              </a:buClr>
              <a:buSzPct val="7000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+=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equivalent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+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</a:p>
          <a:p>
            <a:pPr marL="756285" lvl="1" indent="-287655">
              <a:lnSpc>
                <a:spcPct val="100000"/>
              </a:lnSpc>
              <a:buClr>
                <a:srgbClr val="FFC000"/>
              </a:buClr>
              <a:buSzPct val="7000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-=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equivalent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</a:p>
          <a:p>
            <a:pPr marL="756285" lvl="1" indent="-287655">
              <a:lnSpc>
                <a:spcPct val="100000"/>
              </a:lnSpc>
              <a:buClr>
                <a:srgbClr val="FFC000"/>
              </a:buClr>
              <a:buSzPct val="7000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*=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equivalent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* b</a:t>
            </a:r>
          </a:p>
          <a:p>
            <a:pPr marL="756285" lvl="1" indent="-287655">
              <a:lnSpc>
                <a:spcPct val="100000"/>
              </a:lnSpc>
              <a:buClr>
                <a:srgbClr val="FFC000"/>
              </a:buClr>
              <a:buSzPct val="7000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/=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equivalent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</a:p>
          <a:p>
            <a:pPr marL="756285" lvl="1" indent="-287655">
              <a:lnSpc>
                <a:spcPct val="100000"/>
              </a:lnSpc>
              <a:spcBef>
                <a:spcPts val="5"/>
              </a:spcBef>
              <a:buClr>
                <a:srgbClr val="FFC000"/>
              </a:buClr>
              <a:buSzPct val="7000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%=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equivalent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=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%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</a:p>
          <a:p>
            <a:pPr marL="756285" lvl="1" indent="-287655">
              <a:lnSpc>
                <a:spcPct val="100000"/>
              </a:lnSpc>
              <a:buClr>
                <a:srgbClr val="FFC000"/>
              </a:buClr>
              <a:buSzPct val="7000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&amp;=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equivalent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</a:p>
          <a:p>
            <a:pPr marL="756285" lvl="1" indent="-287655">
              <a:lnSpc>
                <a:spcPct val="100000"/>
              </a:lnSpc>
              <a:buClr>
                <a:srgbClr val="FFC000"/>
              </a:buClr>
              <a:buSzPct val="7000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|=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equivalent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|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</a:p>
          <a:p>
            <a:pPr marL="756285" lvl="1" indent="-287655">
              <a:lnSpc>
                <a:spcPct val="100000"/>
              </a:lnSpc>
              <a:buClr>
                <a:srgbClr val="FFC000"/>
              </a:buClr>
              <a:buSzPct val="7000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^=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equivalent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^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</a:p>
          <a:p>
            <a:pPr marL="756285" lvl="1" indent="-287655">
              <a:lnSpc>
                <a:spcPct val="100000"/>
              </a:lnSpc>
              <a:buClr>
                <a:srgbClr val="FFC000"/>
              </a:buClr>
              <a:buSzPct val="7000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&lt;&lt;=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 is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equivalent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&lt;&lt;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</a:p>
          <a:p>
            <a:pPr marL="756285" lvl="1" indent="-287655">
              <a:lnSpc>
                <a:spcPct val="100000"/>
              </a:lnSpc>
              <a:buClr>
                <a:srgbClr val="FFC000"/>
              </a:buClr>
              <a:buSzPct val="7000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&gt;&gt;=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equivalent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&gt;&gt;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</a:p>
          <a:p>
            <a:pPr marL="756285" lvl="1" indent="-287655">
              <a:lnSpc>
                <a:spcPct val="100000"/>
              </a:lnSpc>
              <a:buClr>
                <a:srgbClr val="FFC000"/>
              </a:buClr>
              <a:buSzPct val="7000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&gt;&gt;&gt;=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 equivalent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&gt;&gt;&gt;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4F2B-C6EC-F347-AE06-04EB6DEA33A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64202" y="6377112"/>
            <a:ext cx="540956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EE6FD-9EEE-A44B-B9DE-2532B908D9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9</a:t>
            </a:fld>
            <a:endParaRPr lang="en-US" spc="-5" dirty="0"/>
          </a:p>
        </p:txBody>
      </p:sp>
      <p:pic>
        <p:nvPicPr>
          <p:cNvPr id="7" name="a24x9.mp3" descr="a24x9.mp3">
            <a:hlinkClick r:id="" action="ppaction://media"/>
            <a:extLst>
              <a:ext uri="{FF2B5EF4-FFF2-40B4-BE49-F238E27FC236}">
                <a16:creationId xmlns:a16="http://schemas.microsoft.com/office/drawing/2014/main" id="{8427CFF7-7236-C046-88ED-14667B1989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307</TotalTime>
  <Words>1427</Words>
  <Application>Microsoft Macintosh PowerPoint</Application>
  <PresentationFormat>On-screen Show (4:3)</PresentationFormat>
  <Paragraphs>189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Arial-BoldItalicMT</vt:lpstr>
      <vt:lpstr>Calibri</vt:lpstr>
      <vt:lpstr>Courier New</vt:lpstr>
      <vt:lpstr>News Gothic MT</vt:lpstr>
      <vt:lpstr>Roboto</vt:lpstr>
      <vt:lpstr>Roboto Light</vt:lpstr>
      <vt:lpstr>Times New Roman</vt:lpstr>
      <vt:lpstr>Wingdings</vt:lpstr>
      <vt:lpstr>Executive</vt:lpstr>
      <vt:lpstr>Session #2: Doing Things with JavaScript</vt:lpstr>
      <vt:lpstr>Week 2</vt:lpstr>
      <vt:lpstr>Declaration</vt:lpstr>
      <vt:lpstr>Variable Rules</vt:lpstr>
      <vt:lpstr>Initialization</vt:lpstr>
      <vt:lpstr>Operators</vt:lpstr>
      <vt:lpstr>Arithmetic Operators</vt:lpstr>
      <vt:lpstr>Unary Operators</vt:lpstr>
      <vt:lpstr>Assignment Operators</vt:lpstr>
      <vt:lpstr>Comparison Operators</vt:lpstr>
      <vt:lpstr>Logical Operators</vt:lpstr>
      <vt:lpstr>Operator Precedence</vt:lpstr>
      <vt:lpstr>Statements</vt:lpstr>
      <vt:lpstr>Expressions</vt:lpstr>
      <vt:lpstr>Strings</vt:lpstr>
      <vt:lpstr>Escape Characters</vt:lpstr>
      <vt:lpstr>Concatenation</vt:lpstr>
      <vt:lpstr>Reserved Words</vt:lpstr>
      <vt:lpstr>Just some reserved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Discovery Toxicology</dc:title>
  <dc:creator>gfurman</dc:creator>
  <cp:lastModifiedBy>Kristian Secor</cp:lastModifiedBy>
  <cp:revision>22</cp:revision>
  <dcterms:created xsi:type="dcterms:W3CDTF">2018-12-02T22:56:00Z</dcterms:created>
  <dcterms:modified xsi:type="dcterms:W3CDTF">2021-04-11T16:30:36Z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2018-12-02T00:00:00Z</vt:filetime>
  </property>
</Properties>
</file>