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3"/>
  </p:normalViewPr>
  <p:slideViewPr>
    <p:cSldViewPr>
      <p:cViewPr varScale="1">
        <p:scale>
          <a:sx n="117" d="100"/>
          <a:sy n="117" d="100"/>
        </p:scale>
        <p:origin x="148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0AEF-9D79-1640-9230-3572D69FB677}" type="datetimeFigureOut">
              <a:rPr lang="en-US" smtClean="0"/>
              <a:t>4/18/21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EB4DB-D9EF-EB44-A842-55E62950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6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353D-D804-DB4F-9C05-95F547165145}" type="datetime1">
              <a:rPr lang="en-US" smtClean="0"/>
              <a:t>4/18/21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85801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D67E-F288-DF46-AF7E-C9666E545FD1}" type="datetime1">
              <a:rPr lang="en-US" smtClean="0"/>
              <a:t>4/18/21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30812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632D-54B9-8F40-B94D-2A7B14302CD0}" type="datetime1">
              <a:rPr lang="en-US" smtClean="0"/>
              <a:t>4/18/21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08833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41044" y="1429258"/>
            <a:ext cx="3413125" cy="427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1BC20-C0FF-AD47-B397-676B62E050D3}" type="datetime1">
              <a:rPr lang="en-US" smtClean="0"/>
              <a:t>4/18/21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50252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B599-2470-8F4C-99FB-B09FDA8F066B}" type="datetime1">
              <a:rPr lang="en-US" smtClean="0"/>
              <a:t>4/18/21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19316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4695825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4296728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F743-3B3B-D645-B86D-39369395C2F0}" type="datetime1">
              <a:rPr lang="en-US" smtClean="0"/>
              <a:t>4/18/21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72278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 sz="16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Fifth level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EBE9D3-EADF-0B44-B9B4-DEEF235F6698}" type="datetime1">
              <a:rPr lang="en-US" smtClean="0"/>
              <a:t>4/18/21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00476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3B14DC-DD65-AE45-988F-5431C3C3ACF0}" type="datetime1">
              <a:rPr lang="en-US" smtClean="0"/>
              <a:t>4/18/21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27102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648E-AFCE-CB41-AE6E-295F494B16E5}" type="datetime1">
              <a:rPr lang="en-US" smtClean="0"/>
              <a:t>4/18/21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53618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40EC-C1DA-CD40-8686-03F6840BFFD7}" type="datetime1">
              <a:rPr lang="en-US" smtClean="0"/>
              <a:t>4/18/21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60494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1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73052"/>
            <a:ext cx="4995863" cy="5853113"/>
          </a:xfrm>
        </p:spPr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8295-243D-0F4B-AA33-BB0751EBE6F0}" type="datetime1">
              <a:rPr lang="en-US" smtClean="0"/>
              <a:t>4/18/21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13107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49945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064345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731595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B6EB-9843-8A4B-87A4-40C231747211}" type="datetime1">
              <a:rPr lang="en-US" smtClean="0"/>
              <a:t>4/18/21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98547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7557"/>
            <a:ext cx="8229600" cy="4008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088" y="6273166"/>
            <a:ext cx="132745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3E8C2B90-8EB4-EF4D-BF4F-0F337B85137B}" type="datetime1">
              <a:rPr lang="en-US" smtClean="0"/>
              <a:t>4/18/21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35" y="6273166"/>
            <a:ext cx="418453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801579"/>
            <a:ext cx="9144000" cy="0"/>
          </a:xfrm>
          <a:prstGeom prst="line">
            <a:avLst/>
          </a:prstGeom>
          <a:ln w="101600" cmpd="sng">
            <a:solidFill>
              <a:srgbClr val="FDB9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24" y="6361783"/>
            <a:ext cx="1833880" cy="3115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5778" y="6263463"/>
            <a:ext cx="5073448" cy="40989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84621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b="0" i="0" u="none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Roboto Light"/>
          <a:ea typeface="+mj-ea"/>
          <a:cs typeface="Roboto Light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Courier New" pitchFamily="49" charset="0"/>
        <a:buChar char="o"/>
        <a:defRPr sz="2400" b="0" i="0" u="none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Courier New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media19.mp3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microsoft.com/office/2007/relationships/media" Target="../media/media19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4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933143"/>
            <a:ext cx="4904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Session</a:t>
            </a:r>
            <a:r>
              <a:rPr sz="3600" spc="-40" dirty="0"/>
              <a:t> </a:t>
            </a:r>
            <a:r>
              <a:rPr sz="3600" dirty="0"/>
              <a:t>#3:</a:t>
            </a:r>
            <a:r>
              <a:rPr sz="3600" spc="-25" dirty="0"/>
              <a:t> </a:t>
            </a:r>
            <a:r>
              <a:rPr sz="3600" spc="-5" dirty="0"/>
              <a:t>Waist</a:t>
            </a:r>
            <a:r>
              <a:rPr sz="3600" spc="-20" dirty="0"/>
              <a:t> </a:t>
            </a:r>
            <a:r>
              <a:rPr sz="3600" dirty="0"/>
              <a:t>Deep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0" y="4343336"/>
            <a:ext cx="2387600" cy="171615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67CCB-DDA1-9B47-97FB-66A1FF0D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</a:t>
            </a:fld>
            <a:endParaRPr lang="en-US" spc="-5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090F99-6119-A64D-9B8E-9B3EF336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1.mp3" descr="a24x1.mp3">
            <a:hlinkClick r:id="" action="ppaction://media"/>
            <a:extLst>
              <a:ext uri="{FF2B5EF4-FFF2-40B4-BE49-F238E27FC236}">
                <a16:creationId xmlns:a16="http://schemas.microsoft.com/office/drawing/2014/main" id="{39FBA477-FAA7-F844-9494-721C786CB2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4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50799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3935" algn="l"/>
              </a:tabLst>
            </a:pPr>
            <a:r>
              <a:rPr dirty="0">
                <a:solidFill>
                  <a:schemeClr val="tx1"/>
                </a:solidFill>
              </a:rPr>
              <a:t>Cond</a:t>
            </a:r>
            <a:r>
              <a:rPr spc="10" dirty="0">
                <a:solidFill>
                  <a:schemeClr val="tx1"/>
                </a:solidFill>
              </a:rPr>
              <a:t>i</a:t>
            </a:r>
            <a:r>
              <a:rPr dirty="0">
                <a:solidFill>
                  <a:schemeClr val="tx1"/>
                </a:solidFill>
              </a:rPr>
              <a:t>tionals –	"Switch"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841044" y="1429258"/>
            <a:ext cx="3413125" cy="432220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marR="5080" indent="-342900">
              <a:lnSpc>
                <a:spcPct val="89700"/>
              </a:lnSpc>
              <a:spcBef>
                <a:spcPts val="44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  <a:tab pos="2391410" algn="l"/>
              </a:tabLst>
            </a:pPr>
            <a:r>
              <a:rPr spc="-5" dirty="0"/>
              <a:t>A </a:t>
            </a:r>
            <a:r>
              <a:rPr i="1" spc="-5" dirty="0">
                <a:latin typeface="Arial"/>
                <a:cs typeface="Arial"/>
              </a:rPr>
              <a:t>switch </a:t>
            </a:r>
            <a:r>
              <a:rPr dirty="0"/>
              <a:t>statement </a:t>
            </a:r>
            <a:r>
              <a:rPr spc="-765" dirty="0"/>
              <a:t> </a:t>
            </a:r>
            <a:r>
              <a:rPr dirty="0"/>
              <a:t>can be used </a:t>
            </a:r>
            <a:r>
              <a:rPr spc="-5" dirty="0"/>
              <a:t>to </a:t>
            </a:r>
            <a:r>
              <a:rPr dirty="0"/>
              <a:t> replace long </a:t>
            </a:r>
            <a:r>
              <a:rPr spc="5" dirty="0"/>
              <a:t> </a:t>
            </a:r>
            <a:r>
              <a:rPr dirty="0"/>
              <a:t>sequences</a:t>
            </a:r>
            <a:r>
              <a:rPr spc="775" dirty="0"/>
              <a:t> </a:t>
            </a:r>
            <a:r>
              <a:rPr dirty="0"/>
              <a:t>of if </a:t>
            </a:r>
            <a:r>
              <a:rPr spc="5" dirty="0"/>
              <a:t> </a:t>
            </a:r>
            <a:r>
              <a:rPr spc="-5" dirty="0"/>
              <a:t>and </a:t>
            </a:r>
            <a:r>
              <a:rPr dirty="0"/>
              <a:t>else if </a:t>
            </a:r>
            <a:r>
              <a:rPr spc="5" dirty="0"/>
              <a:t> </a:t>
            </a:r>
            <a:r>
              <a:rPr dirty="0"/>
              <a:t>statements.	</a:t>
            </a:r>
            <a:r>
              <a:rPr spc="-5" dirty="0"/>
              <a:t>A </a:t>
            </a:r>
            <a:r>
              <a:rPr dirty="0"/>
              <a:t> </a:t>
            </a:r>
            <a:r>
              <a:rPr spc="-5" dirty="0"/>
              <a:t>sample</a:t>
            </a:r>
            <a:r>
              <a:rPr spc="10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5" dirty="0"/>
              <a:t>the </a:t>
            </a:r>
            <a:r>
              <a:rPr dirty="0"/>
              <a:t> </a:t>
            </a:r>
            <a:r>
              <a:rPr spc="-5" dirty="0"/>
              <a:t>JavaScript </a:t>
            </a:r>
            <a:r>
              <a:rPr dirty="0"/>
              <a:t> </a:t>
            </a:r>
            <a:r>
              <a:rPr i="1" spc="-5" dirty="0">
                <a:latin typeface="Arial"/>
                <a:cs typeface="Arial"/>
              </a:rPr>
              <a:t>switch/case </a:t>
            </a:r>
            <a:r>
              <a:rPr i="1" dirty="0">
                <a:latin typeface="Arial"/>
                <a:cs typeface="Arial"/>
              </a:rPr>
              <a:t> </a:t>
            </a:r>
            <a:r>
              <a:rPr dirty="0"/>
              <a:t>statement</a:t>
            </a:r>
            <a:r>
              <a:rPr spc="-35" dirty="0"/>
              <a:t> </a:t>
            </a:r>
            <a:r>
              <a:rPr spc="-5" dirty="0"/>
              <a:t>is</a:t>
            </a:r>
            <a:r>
              <a:rPr spc="-35" dirty="0"/>
              <a:t> </a:t>
            </a:r>
            <a:r>
              <a:rPr spc="-5" dirty="0"/>
              <a:t>shown </a:t>
            </a:r>
            <a:r>
              <a:rPr spc="-765" dirty="0"/>
              <a:t> </a:t>
            </a:r>
            <a:r>
              <a:rPr dirty="0"/>
              <a:t>here.</a:t>
            </a:r>
            <a:r>
              <a:rPr spc="-5" dirty="0"/>
              <a:t> </a:t>
            </a:r>
            <a:r>
              <a:rPr spc="-5" dirty="0">
                <a:latin typeface="Wingdings"/>
                <a:cs typeface="Wingdings"/>
              </a:rPr>
              <a:t>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9228" y="1606041"/>
            <a:ext cx="371856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0172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alert("Today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is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"); </a:t>
            </a:r>
            <a:r>
              <a:rPr sz="1800" spc="-1065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sw</a:t>
            </a:r>
            <a:r>
              <a:rPr sz="1800" spc="-15" dirty="0">
                <a:latin typeface="Courier New"/>
                <a:cs typeface="Courier New"/>
              </a:rPr>
              <a:t>i</a:t>
            </a:r>
            <a:r>
              <a:rPr sz="1800" spc="-5" dirty="0">
                <a:latin typeface="Courier New"/>
                <a:cs typeface="Courier New"/>
              </a:rPr>
              <a:t>t</a:t>
            </a:r>
            <a:r>
              <a:rPr sz="1800" spc="-15" dirty="0">
                <a:latin typeface="Courier New"/>
                <a:cs typeface="Courier New"/>
              </a:rPr>
              <a:t>c</a:t>
            </a:r>
            <a:r>
              <a:rPr sz="1800" spc="-5" dirty="0">
                <a:latin typeface="Courier New"/>
                <a:cs typeface="Courier New"/>
              </a:rPr>
              <a:t>h</a:t>
            </a:r>
            <a:r>
              <a:rPr sz="1800" dirty="0">
                <a:latin typeface="Courier New"/>
                <a:cs typeface="Courier New"/>
              </a:rPr>
              <a:t>(</a:t>
            </a:r>
            <a:r>
              <a:rPr sz="1800" spc="-15" dirty="0">
                <a:latin typeface="Courier New"/>
                <a:cs typeface="Courier New"/>
              </a:rPr>
              <a:t>d</a:t>
            </a:r>
            <a:r>
              <a:rPr sz="1800" spc="-5" dirty="0">
                <a:latin typeface="Courier New"/>
                <a:cs typeface="Courier New"/>
              </a:rPr>
              <a:t>a</a:t>
            </a:r>
            <a:r>
              <a:rPr sz="1800" spc="-15" dirty="0">
                <a:latin typeface="Courier New"/>
                <a:cs typeface="Courier New"/>
              </a:rPr>
              <a:t>y_</a:t>
            </a:r>
            <a:r>
              <a:rPr sz="1800" spc="-5" dirty="0">
                <a:latin typeface="Courier New"/>
                <a:cs typeface="Courier New"/>
              </a:rPr>
              <a:t>of</a:t>
            </a:r>
            <a:r>
              <a:rPr sz="1800" spc="-15" dirty="0">
                <a:latin typeface="Courier New"/>
                <a:cs typeface="Courier New"/>
              </a:rPr>
              <a:t>_</a:t>
            </a:r>
            <a:r>
              <a:rPr sz="1800" spc="-5" dirty="0">
                <a:latin typeface="Courier New"/>
                <a:cs typeface="Courier New"/>
              </a:rPr>
              <a:t>w</a:t>
            </a:r>
            <a:r>
              <a:rPr sz="1800" spc="-15" dirty="0">
                <a:latin typeface="Courier New"/>
                <a:cs typeface="Courier New"/>
              </a:rPr>
              <a:t>e</a:t>
            </a:r>
            <a:r>
              <a:rPr sz="1800" spc="-5" dirty="0">
                <a:latin typeface="Courier New"/>
                <a:cs typeface="Courier New"/>
              </a:rPr>
              <a:t>e</a:t>
            </a:r>
            <a:r>
              <a:rPr sz="1800" spc="5" dirty="0">
                <a:latin typeface="Courier New"/>
                <a:cs typeface="Courier New"/>
              </a:rPr>
              <a:t>k</a:t>
            </a:r>
            <a:r>
              <a:rPr sz="1800" dirty="0">
                <a:latin typeface="Courier New"/>
                <a:cs typeface="Courier New"/>
              </a:rPr>
              <a:t>)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{</a:t>
            </a:r>
          </a:p>
          <a:p>
            <a:pPr marL="469900">
              <a:lnSpc>
                <a:spcPct val="100000"/>
              </a:lnSpc>
            </a:pPr>
            <a:r>
              <a:rPr sz="1800" spc="-10" dirty="0">
                <a:latin typeface="Courier New"/>
                <a:cs typeface="Courier New"/>
              </a:rPr>
              <a:t>case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0:</a:t>
            </a:r>
            <a:endParaRPr sz="1800" dirty="0">
              <a:latin typeface="Courier New"/>
              <a:cs typeface="Courier New"/>
            </a:endParaRPr>
          </a:p>
          <a:p>
            <a:pPr marL="1384300" marR="140335">
              <a:lnSpc>
                <a:spcPct val="100000"/>
              </a:lnSpc>
            </a:pPr>
            <a:r>
              <a:rPr sz="1800" spc="-5" dirty="0">
                <a:latin typeface="Courier New"/>
                <a:cs typeface="Courier New"/>
              </a:rPr>
              <a:t>al</a:t>
            </a:r>
            <a:r>
              <a:rPr sz="1800" spc="-15" dirty="0">
                <a:latin typeface="Courier New"/>
                <a:cs typeface="Courier New"/>
              </a:rPr>
              <a:t>e</a:t>
            </a:r>
            <a:r>
              <a:rPr sz="1800" spc="-5" dirty="0">
                <a:latin typeface="Courier New"/>
                <a:cs typeface="Courier New"/>
              </a:rPr>
              <a:t>r</a:t>
            </a:r>
            <a:r>
              <a:rPr sz="1800" spc="-15" dirty="0">
                <a:latin typeface="Courier New"/>
                <a:cs typeface="Courier New"/>
              </a:rPr>
              <a:t>t</a:t>
            </a:r>
            <a:r>
              <a:rPr sz="1800" spc="-5" dirty="0">
                <a:latin typeface="Courier New"/>
                <a:cs typeface="Courier New"/>
              </a:rPr>
              <a:t>(</a:t>
            </a:r>
            <a:r>
              <a:rPr sz="1800" dirty="0">
                <a:latin typeface="Courier New"/>
                <a:cs typeface="Courier New"/>
              </a:rPr>
              <a:t>"</a:t>
            </a:r>
            <a:r>
              <a:rPr sz="1800" spc="-15" dirty="0">
                <a:latin typeface="Courier New"/>
                <a:cs typeface="Courier New"/>
              </a:rPr>
              <a:t>S</a:t>
            </a:r>
            <a:r>
              <a:rPr sz="1800" spc="-5" dirty="0">
                <a:latin typeface="Courier New"/>
                <a:cs typeface="Courier New"/>
              </a:rPr>
              <a:t>u</a:t>
            </a:r>
            <a:r>
              <a:rPr sz="1800" spc="-15" dirty="0">
                <a:latin typeface="Courier New"/>
                <a:cs typeface="Courier New"/>
              </a:rPr>
              <a:t>nd</a:t>
            </a:r>
            <a:r>
              <a:rPr sz="1800" spc="-5" dirty="0">
                <a:latin typeface="Courier New"/>
                <a:cs typeface="Courier New"/>
              </a:rPr>
              <a:t>ay</a:t>
            </a:r>
            <a:r>
              <a:rPr sz="1800" spc="-15" dirty="0">
                <a:latin typeface="Courier New"/>
                <a:cs typeface="Courier New"/>
              </a:rPr>
              <a:t>"</a:t>
            </a:r>
            <a:r>
              <a:rPr sz="1800" spc="-5" dirty="0">
                <a:latin typeface="Courier New"/>
                <a:cs typeface="Courier New"/>
              </a:rPr>
              <a:t>);  </a:t>
            </a:r>
            <a:r>
              <a:rPr sz="1800" spc="-10" dirty="0">
                <a:latin typeface="Courier New"/>
                <a:cs typeface="Courier New"/>
              </a:rPr>
              <a:t>break;</a:t>
            </a:r>
            <a:endParaRPr sz="1800" dirty="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</a:pPr>
            <a:r>
              <a:rPr sz="1800" spc="-10" dirty="0">
                <a:latin typeface="Courier New"/>
                <a:cs typeface="Courier New"/>
              </a:rPr>
              <a:t>case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1:</a:t>
            </a:r>
            <a:endParaRPr sz="1800" dirty="0">
              <a:latin typeface="Courier New"/>
              <a:cs typeface="Courier New"/>
            </a:endParaRPr>
          </a:p>
          <a:p>
            <a:pPr marL="13843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ourier New"/>
                <a:cs typeface="Courier New"/>
              </a:rPr>
              <a:t>alert("Monday");</a:t>
            </a:r>
            <a:endParaRPr sz="1800" dirty="0">
              <a:latin typeface="Courier New"/>
              <a:cs typeface="Courier New"/>
            </a:endParaRPr>
          </a:p>
          <a:p>
            <a:pPr marL="469900" marR="1506220" indent="914400">
              <a:lnSpc>
                <a:spcPct val="100000"/>
              </a:lnSpc>
            </a:pPr>
            <a:r>
              <a:rPr sz="1800" spc="-5" dirty="0">
                <a:latin typeface="Courier New"/>
                <a:cs typeface="Courier New"/>
              </a:rPr>
              <a:t>br</a:t>
            </a:r>
            <a:r>
              <a:rPr sz="1800" spc="-15" dirty="0">
                <a:latin typeface="Courier New"/>
                <a:cs typeface="Courier New"/>
              </a:rPr>
              <a:t>e</a:t>
            </a:r>
            <a:r>
              <a:rPr sz="1800" spc="-5" dirty="0">
                <a:latin typeface="Courier New"/>
                <a:cs typeface="Courier New"/>
              </a:rPr>
              <a:t>a</a:t>
            </a:r>
            <a:r>
              <a:rPr sz="1800" spc="-15" dirty="0">
                <a:latin typeface="Courier New"/>
                <a:cs typeface="Courier New"/>
              </a:rPr>
              <a:t>k</a:t>
            </a:r>
            <a:r>
              <a:rPr sz="1800" dirty="0">
                <a:latin typeface="Courier New"/>
                <a:cs typeface="Courier New"/>
              </a:rPr>
              <a:t>;  </a:t>
            </a:r>
            <a:r>
              <a:rPr sz="1800" spc="-10" dirty="0">
                <a:latin typeface="Courier New"/>
                <a:cs typeface="Courier New"/>
              </a:rPr>
              <a:t>case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2:</a:t>
            </a:r>
            <a:endParaRPr sz="1800" dirty="0">
              <a:latin typeface="Courier New"/>
              <a:cs typeface="Courier New"/>
            </a:endParaRPr>
          </a:p>
          <a:p>
            <a:pPr marL="1384300" marR="5080">
              <a:lnSpc>
                <a:spcPct val="100000"/>
              </a:lnSpc>
            </a:pPr>
            <a:r>
              <a:rPr sz="1800" spc="-5" dirty="0">
                <a:latin typeface="Courier New"/>
                <a:cs typeface="Courier New"/>
              </a:rPr>
              <a:t>al</a:t>
            </a:r>
            <a:r>
              <a:rPr sz="1800" spc="-15" dirty="0">
                <a:latin typeface="Courier New"/>
                <a:cs typeface="Courier New"/>
              </a:rPr>
              <a:t>e</a:t>
            </a:r>
            <a:r>
              <a:rPr sz="1800" spc="-5" dirty="0">
                <a:latin typeface="Courier New"/>
                <a:cs typeface="Courier New"/>
              </a:rPr>
              <a:t>r</a:t>
            </a:r>
            <a:r>
              <a:rPr sz="1800" spc="-15" dirty="0">
                <a:latin typeface="Courier New"/>
                <a:cs typeface="Courier New"/>
              </a:rPr>
              <a:t>t</a:t>
            </a:r>
            <a:r>
              <a:rPr sz="1800" spc="-5" dirty="0">
                <a:latin typeface="Courier New"/>
                <a:cs typeface="Courier New"/>
              </a:rPr>
              <a:t>(</a:t>
            </a:r>
            <a:r>
              <a:rPr sz="1800" dirty="0">
                <a:latin typeface="Courier New"/>
                <a:cs typeface="Courier New"/>
              </a:rPr>
              <a:t>"</a:t>
            </a:r>
            <a:r>
              <a:rPr sz="1800" spc="-15" dirty="0">
                <a:latin typeface="Courier New"/>
                <a:cs typeface="Courier New"/>
              </a:rPr>
              <a:t>T</a:t>
            </a:r>
            <a:r>
              <a:rPr sz="1800" spc="-5" dirty="0">
                <a:latin typeface="Courier New"/>
                <a:cs typeface="Courier New"/>
              </a:rPr>
              <a:t>u</a:t>
            </a:r>
            <a:r>
              <a:rPr sz="1800" spc="-15" dirty="0">
                <a:latin typeface="Courier New"/>
                <a:cs typeface="Courier New"/>
              </a:rPr>
              <a:t>es</a:t>
            </a:r>
            <a:r>
              <a:rPr sz="1800" spc="-5" dirty="0">
                <a:latin typeface="Courier New"/>
                <a:cs typeface="Courier New"/>
              </a:rPr>
              <a:t>da</a:t>
            </a:r>
            <a:r>
              <a:rPr sz="1800" spc="-15" dirty="0">
                <a:latin typeface="Courier New"/>
                <a:cs typeface="Courier New"/>
              </a:rPr>
              <a:t>y</a:t>
            </a:r>
            <a:r>
              <a:rPr sz="1800" spc="-5" dirty="0">
                <a:latin typeface="Courier New"/>
                <a:cs typeface="Courier New"/>
              </a:rPr>
              <a:t>"</a:t>
            </a:r>
            <a:r>
              <a:rPr sz="1800" spc="-15" dirty="0">
                <a:latin typeface="Courier New"/>
                <a:cs typeface="Courier New"/>
              </a:rPr>
              <a:t>)</a:t>
            </a:r>
            <a:r>
              <a:rPr sz="1800" dirty="0">
                <a:latin typeface="Courier New"/>
                <a:cs typeface="Courier New"/>
              </a:rPr>
              <a:t>;  </a:t>
            </a:r>
            <a:r>
              <a:rPr sz="1800" spc="-10" dirty="0">
                <a:latin typeface="Courier New"/>
                <a:cs typeface="Courier New"/>
              </a:rPr>
              <a:t>break;</a:t>
            </a:r>
            <a:endParaRPr sz="1800" dirty="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</a:pPr>
            <a:r>
              <a:rPr sz="1800" spc="-5" dirty="0">
                <a:latin typeface="Courier New"/>
                <a:cs typeface="Courier New"/>
              </a:rPr>
              <a:t>and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so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on...</a:t>
            </a:r>
            <a:endParaRPr sz="18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}</a:t>
            </a:r>
          </a:p>
        </p:txBody>
      </p:sp>
      <p:pic>
        <p:nvPicPr>
          <p:cNvPr id="14" name="a24x10.mp3" descr="a24x10.mp3">
            <a:hlinkClick r:id="" action="ppaction://media"/>
            <a:extLst>
              <a:ext uri="{FF2B5EF4-FFF2-40B4-BE49-F238E27FC236}">
                <a16:creationId xmlns:a16="http://schemas.microsoft.com/office/drawing/2014/main" id="{037784D1-4C26-024C-9069-3F74C6796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0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5" y="337769"/>
            <a:ext cx="567138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9305" algn="l"/>
              </a:tabLst>
            </a:pPr>
            <a:r>
              <a:rPr dirty="0"/>
              <a:t>Loo</a:t>
            </a:r>
            <a:r>
              <a:rPr spc="5" dirty="0"/>
              <a:t>p</a:t>
            </a:r>
            <a:r>
              <a:rPr dirty="0"/>
              <a:t>s</a:t>
            </a:r>
            <a:r>
              <a:rPr spc="-10" dirty="0"/>
              <a:t> </a:t>
            </a:r>
            <a:r>
              <a:rPr dirty="0"/>
              <a:t>–	"While"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107744" y="1473454"/>
            <a:ext cx="5200650" cy="4652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0" indent="-342900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Another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type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program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flow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control </a:t>
            </a:r>
            <a:r>
              <a:rPr sz="2200" dirty="0">
                <a:latin typeface="Arial"/>
                <a:cs typeface="Arial"/>
              </a:rPr>
              <a:t>is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make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 </a:t>
            </a:r>
            <a:r>
              <a:rPr sz="2200" dirty="0">
                <a:latin typeface="Arial"/>
                <a:cs typeface="Arial"/>
              </a:rPr>
              <a:t>section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 code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execute 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repeatedly.</a:t>
            </a:r>
            <a:endParaRPr sz="2200" dirty="0">
              <a:latin typeface="Arial"/>
              <a:cs typeface="Arial"/>
            </a:endParaRPr>
          </a:p>
          <a:p>
            <a:pPr marL="354965" marR="111760" indent="-342900">
              <a:lnSpc>
                <a:spcPct val="100000"/>
              </a:lnSpc>
              <a:spcBef>
                <a:spcPts val="530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One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way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this is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done </a:t>
            </a:r>
            <a:r>
              <a:rPr sz="2200" dirty="0">
                <a:latin typeface="Arial"/>
                <a:cs typeface="Arial"/>
              </a:rPr>
              <a:t>is </a:t>
            </a:r>
            <a:r>
              <a:rPr sz="2200" spc="-5" dirty="0">
                <a:latin typeface="Arial"/>
                <a:cs typeface="Arial"/>
              </a:rPr>
              <a:t>with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while- </a:t>
            </a:r>
            <a:r>
              <a:rPr sz="2200" i="1" spc="-60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loop</a:t>
            </a:r>
            <a:r>
              <a:rPr sz="2200" spc="-5" dirty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354965" marR="552450" indent="-342900">
              <a:lnSpc>
                <a:spcPct val="100000"/>
              </a:lnSpc>
              <a:spcBef>
                <a:spcPts val="530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This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format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also uses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 "condition"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placed between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two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parenthesis</a:t>
            </a:r>
            <a:endParaRPr sz="2200" dirty="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530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As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long as 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condition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is true,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program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continues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execute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code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between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curly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brackets in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round- 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robin fashion.</a:t>
            </a:r>
            <a:endParaRPr sz="2200" dirty="0">
              <a:latin typeface="Arial"/>
              <a:cs typeface="Arial"/>
            </a:endParaRPr>
          </a:p>
          <a:p>
            <a:pPr marL="354965" marR="209550" indent="-342900">
              <a:lnSpc>
                <a:spcPct val="100000"/>
              </a:lnSpc>
              <a:spcBef>
                <a:spcPts val="530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Once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condition is</a:t>
            </a:r>
            <a:r>
              <a:rPr sz="2200" dirty="0">
                <a:latin typeface="Arial"/>
                <a:cs typeface="Arial"/>
              </a:rPr>
              <a:t> false,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execution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goes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to 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next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section of code.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6" name="a24x11.mp3" descr="a24x11.mp3">
            <a:hlinkClick r:id="" action="ppaction://media"/>
            <a:extLst>
              <a:ext uri="{FF2B5EF4-FFF2-40B4-BE49-F238E27FC236}">
                <a16:creationId xmlns:a16="http://schemas.microsoft.com/office/drawing/2014/main" id="{4CCE50B4-545A-1243-8DB3-DF425DD61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2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8792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9305" algn="l"/>
              </a:tabLst>
            </a:pPr>
            <a:r>
              <a:rPr sz="4400" dirty="0"/>
              <a:t>Loops</a:t>
            </a:r>
            <a:r>
              <a:rPr sz="4400" spc="-5" dirty="0"/>
              <a:t> </a:t>
            </a:r>
            <a:r>
              <a:rPr sz="4400" dirty="0"/>
              <a:t>–	"While"</a:t>
            </a:r>
            <a:r>
              <a:rPr sz="4400" spc="-75" dirty="0"/>
              <a:t> </a:t>
            </a:r>
            <a:r>
              <a:rPr sz="4400" dirty="0"/>
              <a:t>(continued)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439925"/>
            <a:ext cx="4803775" cy="45093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200" spc="-5" dirty="0">
                <a:latin typeface="Arial"/>
                <a:cs typeface="Arial"/>
              </a:rPr>
              <a:t>Syntax: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C000"/>
              </a:buClr>
              <a:buFont typeface="Wingdings"/>
              <a:buChar char=""/>
            </a:pP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buClr>
                <a:srgbClr val="FFC000"/>
              </a:buClr>
            </a:pPr>
            <a:r>
              <a:rPr sz="2200" b="1" dirty="0">
                <a:latin typeface="Courier New"/>
                <a:cs typeface="Courier New"/>
              </a:rPr>
              <a:t>while(condition)</a:t>
            </a:r>
            <a:endParaRPr sz="2200" dirty="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</a:pPr>
            <a:r>
              <a:rPr sz="2200" b="1" spc="-5" dirty="0">
                <a:latin typeface="Courier New"/>
                <a:cs typeface="Courier New"/>
              </a:rPr>
              <a:t>{</a:t>
            </a:r>
            <a:endParaRPr sz="2200" dirty="0">
              <a:latin typeface="Courier New"/>
              <a:cs typeface="Courier New"/>
            </a:endParaRPr>
          </a:p>
          <a:p>
            <a:pPr marL="756285">
              <a:lnSpc>
                <a:spcPct val="100000"/>
              </a:lnSpc>
              <a:spcBef>
                <a:spcPts val="260"/>
              </a:spcBef>
              <a:buClr>
                <a:srgbClr val="FFC000"/>
              </a:buClr>
            </a:pPr>
            <a:r>
              <a:rPr sz="2200" b="1" spc="-5" dirty="0">
                <a:latin typeface="Courier New"/>
                <a:cs typeface="Courier New"/>
              </a:rPr>
              <a:t>//</a:t>
            </a:r>
            <a:r>
              <a:rPr sz="2200" b="1" spc="-1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statements</a:t>
            </a:r>
            <a:r>
              <a:rPr sz="2200" b="1" spc="-30" dirty="0">
                <a:latin typeface="Courier New"/>
                <a:cs typeface="Courier New"/>
              </a:rPr>
              <a:t> </a:t>
            </a:r>
            <a:r>
              <a:rPr sz="2200" b="1" spc="5" dirty="0">
                <a:latin typeface="Courier New"/>
                <a:cs typeface="Courier New"/>
              </a:rPr>
              <a:t>to</a:t>
            </a:r>
            <a:r>
              <a:rPr sz="2200" b="1" spc="-15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execute</a:t>
            </a:r>
            <a:endParaRPr sz="2200" dirty="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</a:pPr>
            <a:r>
              <a:rPr sz="2200" b="1" spc="-5" dirty="0">
                <a:latin typeface="Courier New"/>
                <a:cs typeface="Courier New"/>
              </a:rPr>
              <a:t>}</a:t>
            </a:r>
            <a:endParaRPr sz="2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C000"/>
              </a:buClr>
            </a:pPr>
            <a:endParaRPr sz="2900" dirty="0">
              <a:latin typeface="Courier New"/>
              <a:cs typeface="Courier New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200" spc="-5" dirty="0">
                <a:latin typeface="Arial"/>
                <a:cs typeface="Arial"/>
              </a:rPr>
              <a:t>Example: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C000"/>
              </a:buClr>
            </a:pPr>
            <a:endParaRPr sz="2400" dirty="0">
              <a:latin typeface="Arial"/>
              <a:cs typeface="Arial"/>
            </a:endParaRPr>
          </a:p>
          <a:p>
            <a:pPr marL="756285" marR="292100" indent="-287020">
              <a:lnSpc>
                <a:spcPct val="110100"/>
              </a:lnSpc>
              <a:buClr>
                <a:srgbClr val="FFC000"/>
              </a:buClr>
            </a:pPr>
            <a:r>
              <a:rPr sz="2200" b="1" spc="-5" dirty="0">
                <a:latin typeface="Courier New"/>
                <a:cs typeface="Courier New"/>
              </a:rPr>
              <a:t>while(temperature</a:t>
            </a:r>
            <a:r>
              <a:rPr sz="2200" b="1" spc="20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&lt;</a:t>
            </a:r>
            <a:r>
              <a:rPr sz="2200" b="1" spc="-10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72){ </a:t>
            </a:r>
            <a:r>
              <a:rPr sz="2200" b="1" spc="-1305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air_conditioner</a:t>
            </a:r>
            <a:r>
              <a:rPr sz="2200" b="1" spc="15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=</a:t>
            </a:r>
            <a:r>
              <a:rPr sz="2200" b="1" spc="10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On;</a:t>
            </a:r>
            <a:endParaRPr sz="2200" dirty="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</a:pPr>
            <a:r>
              <a:rPr sz="2200" b="1" spc="-5" dirty="0">
                <a:latin typeface="Courier New"/>
                <a:cs typeface="Courier New"/>
              </a:rPr>
              <a:t>}</a:t>
            </a:r>
            <a:endParaRPr sz="2200" dirty="0">
              <a:latin typeface="Courier New"/>
              <a:cs typeface="Courier New"/>
            </a:endParaRPr>
          </a:p>
        </p:txBody>
      </p:sp>
      <p:pic>
        <p:nvPicPr>
          <p:cNvPr id="6" name="a24x12.mp3" descr="a24x12.mp3">
            <a:hlinkClick r:id="" action="ppaction://media"/>
            <a:extLst>
              <a:ext uri="{FF2B5EF4-FFF2-40B4-BE49-F238E27FC236}">
                <a16:creationId xmlns:a16="http://schemas.microsoft.com/office/drawing/2014/main" id="{FF453831-3939-9643-8D9E-C78EE45D6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8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19348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tabLst>
                <a:tab pos="2059305" algn="l"/>
              </a:tabLst>
            </a:pPr>
            <a:r>
              <a:rPr sz="4000" dirty="0"/>
              <a:t>Loops</a:t>
            </a:r>
            <a:r>
              <a:rPr sz="4000" spc="-5" dirty="0"/>
              <a:t> </a:t>
            </a:r>
            <a:r>
              <a:rPr sz="4000" dirty="0"/>
              <a:t>–	"While"</a:t>
            </a:r>
            <a:r>
              <a:rPr sz="4000" spc="-75" dirty="0"/>
              <a:t> </a:t>
            </a:r>
            <a:r>
              <a:rPr sz="4000" dirty="0"/>
              <a:t>(continued)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145844" y="1541385"/>
            <a:ext cx="5574665" cy="40836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200" b="1" spc="-5" dirty="0">
                <a:latin typeface="Courier New"/>
                <a:cs typeface="Courier New"/>
              </a:rPr>
              <a:t>var</a:t>
            </a:r>
            <a:r>
              <a:rPr sz="2200" b="1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temp</a:t>
            </a:r>
            <a:r>
              <a:rPr sz="2200" b="1" spc="20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=</a:t>
            </a:r>
            <a:r>
              <a:rPr sz="2200" b="1" spc="-1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68;//assume</a:t>
            </a:r>
            <a:r>
              <a:rPr sz="2200" b="1" spc="-1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user</a:t>
            </a:r>
            <a:r>
              <a:rPr sz="2200" b="1" spc="5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entry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b="1" dirty="0">
                <a:latin typeface="Courier New"/>
                <a:cs typeface="Courier New"/>
              </a:rPr>
              <a:t>while(temp</a:t>
            </a:r>
            <a:r>
              <a:rPr sz="2200" b="1" spc="-15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&lt;</a:t>
            </a:r>
            <a:r>
              <a:rPr sz="2200" b="1" spc="-15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72){</a:t>
            </a:r>
            <a:endParaRPr sz="2200">
              <a:latin typeface="Courier New"/>
              <a:cs typeface="Courier New"/>
            </a:endParaRPr>
          </a:p>
          <a:p>
            <a:pPr marL="299085">
              <a:lnSpc>
                <a:spcPct val="100000"/>
              </a:lnSpc>
              <a:spcBef>
                <a:spcPts val="265"/>
              </a:spcBef>
            </a:pPr>
            <a:r>
              <a:rPr sz="2200" b="1" spc="-5" dirty="0">
                <a:latin typeface="Courier New"/>
                <a:cs typeface="Courier New"/>
              </a:rPr>
              <a:t>air_conditioner</a:t>
            </a:r>
            <a:r>
              <a:rPr sz="2200" b="1" spc="15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=</a:t>
            </a:r>
            <a:r>
              <a:rPr sz="2200" b="1" spc="15" dirty="0">
                <a:latin typeface="Courier New"/>
                <a:cs typeface="Courier New"/>
              </a:rPr>
              <a:t> </a:t>
            </a:r>
            <a:r>
              <a:rPr sz="2200" b="1" spc="-10" dirty="0">
                <a:latin typeface="Courier New"/>
                <a:cs typeface="Courier New"/>
              </a:rPr>
              <a:t>On;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b="1" spc="-5" dirty="0">
                <a:latin typeface="Courier New"/>
                <a:cs typeface="Courier New"/>
              </a:rPr>
              <a:t>}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b="1" spc="-5" dirty="0">
                <a:latin typeface="Courier New"/>
                <a:cs typeface="Courier New"/>
              </a:rPr>
              <a:t>Or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b="1" spc="-5" dirty="0">
                <a:latin typeface="Courier New"/>
                <a:cs typeface="Courier New"/>
              </a:rPr>
              <a:t>var temp</a:t>
            </a:r>
            <a:r>
              <a:rPr sz="2200" b="1" spc="5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=</a:t>
            </a:r>
            <a:r>
              <a:rPr sz="2200" b="1" spc="-20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0</a:t>
            </a:r>
            <a:endParaRPr sz="2200">
              <a:latin typeface="Courier New"/>
              <a:cs typeface="Courier New"/>
            </a:endParaRPr>
          </a:p>
          <a:p>
            <a:pPr marL="347345" marR="1684020" indent="-335280">
              <a:lnSpc>
                <a:spcPct val="110000"/>
              </a:lnSpc>
            </a:pPr>
            <a:r>
              <a:rPr sz="2200" b="1" spc="-5" dirty="0">
                <a:latin typeface="Courier New"/>
                <a:cs typeface="Courier New"/>
              </a:rPr>
              <a:t>while</a:t>
            </a:r>
            <a:r>
              <a:rPr sz="2200" b="1" dirty="0">
                <a:latin typeface="Courier New"/>
                <a:cs typeface="Courier New"/>
              </a:rPr>
              <a:t> (temp </a:t>
            </a:r>
            <a:r>
              <a:rPr sz="2200" b="1" spc="-5" dirty="0">
                <a:latin typeface="Courier New"/>
                <a:cs typeface="Courier New"/>
              </a:rPr>
              <a:t>&lt;72){ </a:t>
            </a:r>
            <a:r>
              <a:rPr sz="2200" b="1" dirty="0">
                <a:latin typeface="Courier New"/>
                <a:cs typeface="Courier New"/>
              </a:rPr>
              <a:t> air_conditioner </a:t>
            </a:r>
            <a:r>
              <a:rPr sz="2200" b="1" spc="-5" dirty="0">
                <a:latin typeface="Courier New"/>
                <a:cs typeface="Courier New"/>
              </a:rPr>
              <a:t>=</a:t>
            </a:r>
            <a:r>
              <a:rPr sz="2200" b="1" spc="-4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On;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b="1" dirty="0">
                <a:latin typeface="Courier New"/>
                <a:cs typeface="Courier New"/>
              </a:rPr>
              <a:t>//temperature</a:t>
            </a:r>
            <a:r>
              <a:rPr sz="2200" b="1" spc="-3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rises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b="1" spc="-5" dirty="0">
                <a:latin typeface="Courier New"/>
                <a:cs typeface="Courier New"/>
              </a:rPr>
              <a:t>temp++;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b="1" spc="-5" dirty="0">
                <a:latin typeface="Courier New"/>
                <a:cs typeface="Courier New"/>
              </a:rPr>
              <a:t>}</a:t>
            </a:r>
            <a:endParaRPr sz="2200">
              <a:latin typeface="Courier New"/>
              <a:cs typeface="Courier New"/>
            </a:endParaRPr>
          </a:p>
        </p:txBody>
      </p:sp>
      <p:pic>
        <p:nvPicPr>
          <p:cNvPr id="6" name="a24x13.mp3" descr="a24x13.mp3">
            <a:hlinkClick r:id="" action="ppaction://media"/>
            <a:extLst>
              <a:ext uri="{FF2B5EF4-FFF2-40B4-BE49-F238E27FC236}">
                <a16:creationId xmlns:a16="http://schemas.microsoft.com/office/drawing/2014/main" id="{9C879F8B-383D-544D-A451-099A42B9C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5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5" y="337769"/>
            <a:ext cx="567138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9305" algn="l"/>
              </a:tabLst>
            </a:pPr>
            <a:r>
              <a:rPr dirty="0"/>
              <a:t>Loo</a:t>
            </a:r>
            <a:r>
              <a:rPr spc="5" dirty="0"/>
              <a:t>p</a:t>
            </a:r>
            <a:r>
              <a:rPr dirty="0"/>
              <a:t>s</a:t>
            </a:r>
            <a:r>
              <a:rPr spc="-10" dirty="0"/>
              <a:t> </a:t>
            </a:r>
            <a:r>
              <a:rPr dirty="0"/>
              <a:t>–	"For"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52932" y="1406398"/>
            <a:ext cx="6659880" cy="44443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205104" indent="-342900">
              <a:lnSpc>
                <a:spcPct val="80000"/>
              </a:lnSpc>
              <a:spcBef>
                <a:spcPts val="620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354965" algn="l"/>
                <a:tab pos="355600" algn="l"/>
                <a:tab pos="1256665" algn="l"/>
                <a:tab pos="2048510" algn="l"/>
              </a:tabLst>
            </a:pPr>
            <a:r>
              <a:rPr sz="2200" spc="-5" dirty="0">
                <a:latin typeface="Arial"/>
                <a:cs typeface="Arial"/>
              </a:rPr>
              <a:t>We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can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also	create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loop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that uses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 counter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or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index.	A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for-loop</a:t>
            </a:r>
            <a:r>
              <a:rPr sz="2200" i="1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is a single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statement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that:</a:t>
            </a:r>
            <a:endParaRPr sz="22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Clr>
                <a:srgbClr val="FFC000"/>
              </a:buClr>
              <a:buSzPct val="68181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200" dirty="0">
                <a:latin typeface="Arial"/>
                <a:cs typeface="Arial"/>
              </a:rPr>
              <a:t>initializes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index,</a:t>
            </a:r>
          </a:p>
          <a:p>
            <a:pPr marL="756285" marR="5080" lvl="1" indent="-287020">
              <a:lnSpc>
                <a:spcPct val="80000"/>
              </a:lnSpc>
              <a:spcBef>
                <a:spcPts val="530"/>
              </a:spcBef>
              <a:buClr>
                <a:srgbClr val="FFC000"/>
              </a:buClr>
              <a:buSzPct val="68181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200" spc="-5" dirty="0">
                <a:latin typeface="Arial"/>
                <a:cs typeface="Arial"/>
              </a:rPr>
              <a:t>performs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operation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that index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at the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end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 loop,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and</a:t>
            </a:r>
            <a:endParaRPr sz="2200" dirty="0">
              <a:latin typeface="Arial"/>
              <a:cs typeface="Arial"/>
            </a:endParaRPr>
          </a:p>
          <a:p>
            <a:pPr marL="756285" marR="195580" lvl="1" indent="-287020">
              <a:lnSpc>
                <a:spcPct val="80000"/>
              </a:lnSpc>
              <a:spcBef>
                <a:spcPts val="525"/>
              </a:spcBef>
              <a:buClr>
                <a:srgbClr val="FFC000"/>
              </a:buClr>
              <a:buSzPct val="68181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200" spc="-5" dirty="0">
                <a:latin typeface="Arial"/>
                <a:cs typeface="Arial"/>
              </a:rPr>
              <a:t>defines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condition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which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to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stop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executing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 loop.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Its syntax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is shown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below: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  <a:p>
            <a:pPr marL="1841500" marR="912494" indent="-1486535">
              <a:lnSpc>
                <a:spcPct val="80000"/>
              </a:lnSpc>
            </a:pPr>
            <a:r>
              <a:rPr sz="2200" b="1" spc="-10" dirty="0">
                <a:latin typeface="Courier New"/>
                <a:cs typeface="Courier New"/>
              </a:rPr>
              <a:t>for</a:t>
            </a:r>
            <a:r>
              <a:rPr sz="2200" b="1" spc="1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(</a:t>
            </a:r>
            <a:r>
              <a:rPr sz="2200" b="1" i="1" dirty="0">
                <a:latin typeface="CourierNewPS-BoldItalicMT"/>
                <a:cs typeface="CourierNewPS-BoldItalicMT"/>
              </a:rPr>
              <a:t>initialization</a:t>
            </a:r>
            <a:r>
              <a:rPr sz="2200" b="1" dirty="0">
                <a:latin typeface="Courier New"/>
                <a:cs typeface="Courier New"/>
              </a:rPr>
              <a:t>;</a:t>
            </a:r>
            <a:r>
              <a:rPr sz="2200" b="1" spc="10" dirty="0">
                <a:latin typeface="Courier New"/>
                <a:cs typeface="Courier New"/>
              </a:rPr>
              <a:t> </a:t>
            </a:r>
            <a:r>
              <a:rPr sz="2200" b="1" i="1" spc="-5" dirty="0">
                <a:latin typeface="CourierNewPS-BoldItalicMT"/>
                <a:cs typeface="CourierNewPS-BoldItalicMT"/>
              </a:rPr>
              <a:t>terminating </a:t>
            </a:r>
            <a:r>
              <a:rPr sz="2200" b="1" i="1" spc="-1305" dirty="0">
                <a:latin typeface="CourierNewPS-BoldItalicMT"/>
                <a:cs typeface="CourierNewPS-BoldItalicMT"/>
              </a:rPr>
              <a:t> </a:t>
            </a:r>
            <a:r>
              <a:rPr sz="2200" b="1" i="1" dirty="0">
                <a:latin typeface="CourierNewPS-BoldItalicMT"/>
                <a:cs typeface="CourierNewPS-BoldItalicMT"/>
              </a:rPr>
              <a:t>condition</a:t>
            </a:r>
            <a:r>
              <a:rPr sz="2200" b="1" dirty="0">
                <a:latin typeface="Courier New"/>
                <a:cs typeface="Courier New"/>
              </a:rPr>
              <a:t>;</a:t>
            </a:r>
            <a:r>
              <a:rPr sz="2200" b="1" spc="-20" dirty="0">
                <a:latin typeface="Courier New"/>
                <a:cs typeface="Courier New"/>
              </a:rPr>
              <a:t> </a:t>
            </a:r>
            <a:r>
              <a:rPr sz="2200" b="1" i="1" dirty="0">
                <a:latin typeface="CourierNewPS-BoldItalicMT"/>
                <a:cs typeface="CourierNewPS-BoldItalicMT"/>
              </a:rPr>
              <a:t>operation</a:t>
            </a:r>
            <a:r>
              <a:rPr sz="2200" b="1" dirty="0">
                <a:latin typeface="Courier New"/>
                <a:cs typeface="Courier New"/>
              </a:rPr>
              <a:t>)</a:t>
            </a:r>
            <a:endParaRPr sz="2200" dirty="0">
              <a:latin typeface="Courier New"/>
              <a:cs typeface="Courier New"/>
            </a:endParaRPr>
          </a:p>
          <a:p>
            <a:pPr marL="355600">
              <a:lnSpc>
                <a:spcPct val="100000"/>
              </a:lnSpc>
            </a:pPr>
            <a:r>
              <a:rPr sz="2200" b="1" spc="-5" dirty="0">
                <a:latin typeface="Courier New"/>
                <a:cs typeface="Courier New"/>
              </a:rPr>
              <a:t>{</a:t>
            </a:r>
            <a:endParaRPr sz="2200" dirty="0">
              <a:latin typeface="Courier New"/>
              <a:cs typeface="Courier New"/>
            </a:endParaRPr>
          </a:p>
          <a:p>
            <a:pPr marL="852169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latin typeface="Courier New"/>
                <a:cs typeface="Courier New"/>
              </a:rPr>
              <a:t>//</a:t>
            </a:r>
            <a:r>
              <a:rPr sz="2200" b="1" spc="-1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statements</a:t>
            </a:r>
            <a:r>
              <a:rPr sz="2200" b="1" spc="-10" dirty="0">
                <a:latin typeface="Courier New"/>
                <a:cs typeface="Courier New"/>
              </a:rPr>
              <a:t> </a:t>
            </a:r>
            <a:r>
              <a:rPr sz="2200" b="1" spc="-5" dirty="0">
                <a:latin typeface="Courier New"/>
                <a:cs typeface="Courier New"/>
              </a:rPr>
              <a:t>to</a:t>
            </a:r>
            <a:r>
              <a:rPr sz="2200" b="1" spc="-1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execute</a:t>
            </a:r>
            <a:endParaRPr sz="2200" dirty="0">
              <a:latin typeface="Courier New"/>
              <a:cs typeface="Courier New"/>
            </a:endParaRPr>
          </a:p>
          <a:p>
            <a:pPr marL="355600">
              <a:lnSpc>
                <a:spcPct val="100000"/>
              </a:lnSpc>
            </a:pPr>
            <a:r>
              <a:rPr sz="2200" b="1" spc="-5" dirty="0">
                <a:latin typeface="Courier New"/>
                <a:cs typeface="Courier New"/>
              </a:rPr>
              <a:t>}</a:t>
            </a:r>
            <a:endParaRPr sz="2200" dirty="0">
              <a:latin typeface="Courier New"/>
              <a:cs typeface="Courier New"/>
            </a:endParaRPr>
          </a:p>
        </p:txBody>
      </p:sp>
      <p:pic>
        <p:nvPicPr>
          <p:cNvPr id="6" name="a24x14.mp3" descr="a24x14.mp3">
            <a:hlinkClick r:id="" action="ppaction://media"/>
            <a:extLst>
              <a:ext uri="{FF2B5EF4-FFF2-40B4-BE49-F238E27FC236}">
                <a16:creationId xmlns:a16="http://schemas.microsoft.com/office/drawing/2014/main" id="{59DC079E-C5F0-8D4B-8241-0EE6AB6C0C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2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059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9305" algn="l"/>
              </a:tabLst>
            </a:pPr>
            <a:r>
              <a:rPr dirty="0"/>
              <a:t>Loo</a:t>
            </a:r>
            <a:r>
              <a:rPr spc="5" dirty="0"/>
              <a:t>p</a:t>
            </a:r>
            <a:r>
              <a:rPr dirty="0"/>
              <a:t>s</a:t>
            </a:r>
            <a:r>
              <a:rPr spc="-10" dirty="0"/>
              <a:t> </a:t>
            </a:r>
            <a:r>
              <a:rPr dirty="0"/>
              <a:t>–	"For"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5853"/>
            <a:ext cx="3329304" cy="416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var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temp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0;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(var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0;i&lt;72;i++){</a:t>
            </a:r>
            <a:endParaRPr sz="2400">
              <a:latin typeface="Arial"/>
              <a:cs typeface="Arial"/>
            </a:endParaRPr>
          </a:p>
          <a:p>
            <a:pPr marL="181610" marR="1291590" indent="74549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te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p++’ 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(temp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&lt;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i){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air_condition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“On”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}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}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//we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also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decrement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(var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i=72;i&gt;0;i--){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spc="-5" dirty="0">
                <a:latin typeface="Arial"/>
                <a:cs typeface="Arial"/>
              </a:rPr>
              <a:t>//will still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loop</a:t>
            </a:r>
            <a:r>
              <a:rPr sz="2400" dirty="0">
                <a:latin typeface="Arial"/>
                <a:cs typeface="Arial"/>
              </a:rPr>
              <a:t> 72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times!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825"/>
              </a:lnSpc>
            </a:pPr>
            <a:r>
              <a:rPr sz="3200" dirty="0">
                <a:latin typeface="Arial"/>
                <a:cs typeface="Arial"/>
              </a:rPr>
              <a:t>}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a24x15.mp3" descr="a24x15.mp3">
            <a:hlinkClick r:id="" action="ppaction://media"/>
            <a:extLst>
              <a:ext uri="{FF2B5EF4-FFF2-40B4-BE49-F238E27FC236}">
                <a16:creationId xmlns:a16="http://schemas.microsoft.com/office/drawing/2014/main" id="{1139AC74-C283-9A44-8673-39B80606C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9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202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an</a:t>
            </a:r>
            <a:r>
              <a:rPr spc="-45" dirty="0"/>
              <a:t> </a:t>
            </a:r>
            <a:r>
              <a:rPr dirty="0"/>
              <a:t>Array?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282"/>
            <a:ext cx="7682230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An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array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 data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structure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that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hold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multiple </a:t>
            </a:r>
            <a:r>
              <a:rPr sz="3200" dirty="0">
                <a:latin typeface="Arial"/>
                <a:cs typeface="Arial"/>
              </a:rPr>
              <a:t>values (unlike a </a:t>
            </a:r>
            <a:r>
              <a:rPr sz="3200" spc="-5" dirty="0">
                <a:latin typeface="Arial"/>
                <a:cs typeface="Arial"/>
              </a:rPr>
              <a:t>variable, </a:t>
            </a:r>
            <a:r>
              <a:rPr sz="3200" dirty="0">
                <a:latin typeface="Arial"/>
                <a:cs typeface="Arial"/>
              </a:rPr>
              <a:t>which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only </a:t>
            </a:r>
            <a:r>
              <a:rPr sz="3200" spc="-5" dirty="0">
                <a:latin typeface="Arial"/>
                <a:cs typeface="Arial"/>
              </a:rPr>
              <a:t>hold </a:t>
            </a:r>
            <a:r>
              <a:rPr sz="3200" dirty="0">
                <a:latin typeface="Arial"/>
                <a:cs typeface="Arial"/>
              </a:rPr>
              <a:t>1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value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time).</a:t>
            </a:r>
            <a:endParaRPr sz="32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An array is useful when we work with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groups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" dirty="0">
                <a:latin typeface="Arial"/>
                <a:cs typeface="Arial"/>
              </a:rPr>
              <a:t> form </a:t>
            </a:r>
            <a:r>
              <a:rPr sz="3200" dirty="0">
                <a:latin typeface="Arial"/>
                <a:cs typeface="Arial"/>
              </a:rPr>
              <a:t>objects,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like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radio buttons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6" name="a24x16.mp3" descr="a24x16.mp3">
            <a:hlinkClick r:id="" action="ppaction://media"/>
            <a:extLst>
              <a:ext uri="{FF2B5EF4-FFF2-40B4-BE49-F238E27FC236}">
                <a16:creationId xmlns:a16="http://schemas.microsoft.com/office/drawing/2014/main" id="{17662F4D-FE31-9A4F-9650-1C92C2BCC5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4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736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Arrays</a:t>
            </a:r>
            <a:r>
              <a:rPr spc="-5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Memory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72513"/>
            <a:ext cx="7679690" cy="41319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92075" indent="-343535">
              <a:lnSpc>
                <a:spcPct val="90000"/>
              </a:lnSpc>
              <a:spcBef>
                <a:spcPts val="484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a computer’s </a:t>
            </a:r>
            <a:r>
              <a:rPr sz="3200" spc="-5" dirty="0">
                <a:latin typeface="Arial"/>
                <a:cs typeface="Arial"/>
              </a:rPr>
              <a:t>memory, </a:t>
            </a:r>
            <a:r>
              <a:rPr sz="3200" dirty="0">
                <a:latin typeface="Arial"/>
                <a:cs typeface="Arial"/>
              </a:rPr>
              <a:t>an </a:t>
            </a:r>
            <a:r>
              <a:rPr sz="3200" spc="-5" dirty="0">
                <a:latin typeface="Arial"/>
                <a:cs typeface="Arial"/>
              </a:rPr>
              <a:t>array </a:t>
            </a:r>
            <a:r>
              <a:rPr sz="3200" dirty="0">
                <a:latin typeface="Arial"/>
                <a:cs typeface="Arial"/>
              </a:rPr>
              <a:t> represents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multiple </a:t>
            </a:r>
            <a:r>
              <a:rPr sz="3200" dirty="0">
                <a:latin typeface="Arial"/>
                <a:cs typeface="Arial"/>
              </a:rPr>
              <a:t>contiguous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locations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that all contain the values of the </a:t>
            </a:r>
            <a:r>
              <a:rPr sz="3200" i="1" dirty="0">
                <a:latin typeface="Arial"/>
                <a:cs typeface="Arial"/>
              </a:rPr>
              <a:t>same </a:t>
            </a:r>
            <a:r>
              <a:rPr sz="3200" i="1" spc="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data</a:t>
            </a:r>
            <a:r>
              <a:rPr sz="3200" i="1" spc="-2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type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355600" marR="5080" indent="-343535">
              <a:lnSpc>
                <a:spcPts val="3460"/>
              </a:lnSpc>
              <a:spcBef>
                <a:spcPts val="819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We </a:t>
            </a:r>
            <a:r>
              <a:rPr sz="3200" spc="-5" dirty="0">
                <a:latin typeface="Arial"/>
                <a:cs typeface="Arial"/>
              </a:rPr>
              <a:t>represent each “slot” </a:t>
            </a:r>
            <a:r>
              <a:rPr sz="3200" dirty="0">
                <a:latin typeface="Arial"/>
                <a:cs typeface="Arial"/>
              </a:rPr>
              <a:t>in an </a:t>
            </a:r>
            <a:r>
              <a:rPr sz="3200" spc="-5" dirty="0">
                <a:latin typeface="Arial"/>
                <a:cs typeface="Arial"/>
              </a:rPr>
              <a:t>array with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number:</a:t>
            </a:r>
            <a:endParaRPr sz="32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9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Numbers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start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at </a:t>
            </a:r>
            <a:r>
              <a:rPr sz="2800" dirty="0">
                <a:latin typeface="Arial"/>
                <a:cs typeface="Arial"/>
              </a:rPr>
              <a:t>zero.</a:t>
            </a:r>
          </a:p>
          <a:p>
            <a:pPr marL="756285" marR="581660" lvl="1" indent="-287020">
              <a:lnSpc>
                <a:spcPts val="3020"/>
              </a:lnSpc>
              <a:spcBef>
                <a:spcPts val="72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element’s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position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(represented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by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number)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 called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index</a:t>
            </a:r>
            <a:r>
              <a:rPr sz="2800" dirty="0">
                <a:latin typeface="Arial"/>
                <a:cs typeface="Arial"/>
              </a:rPr>
              <a:t> (or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subscript)</a:t>
            </a:r>
          </a:p>
        </p:txBody>
      </p:sp>
      <p:pic>
        <p:nvPicPr>
          <p:cNvPr id="6" name="a24x17.mp3" descr="a24x17.mp3">
            <a:hlinkClick r:id="" action="ppaction://media"/>
            <a:extLst>
              <a:ext uri="{FF2B5EF4-FFF2-40B4-BE49-F238E27FC236}">
                <a16:creationId xmlns:a16="http://schemas.microsoft.com/office/drawing/2014/main" id="{33BB434F-1486-A748-AB47-230AAF0947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6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517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45" dirty="0"/>
              <a:t> </a:t>
            </a:r>
            <a:r>
              <a:rPr dirty="0"/>
              <a:t>use</a:t>
            </a:r>
            <a:r>
              <a:rPr spc="-60" dirty="0"/>
              <a:t> </a:t>
            </a:r>
            <a:r>
              <a:rPr dirty="0"/>
              <a:t>Arrays?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2805"/>
            <a:ext cx="745934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35940" indent="-343535">
              <a:lnSpc>
                <a:spcPct val="100000"/>
              </a:lnSpc>
              <a:spcBef>
                <a:spcPts val="100"/>
              </a:spcBef>
              <a:buClr>
                <a:srgbClr val="FFC000"/>
              </a:buClr>
              <a:buSzPct val="80000"/>
              <a:buFont typeface="Wingdings"/>
              <a:buChar char=""/>
              <a:tabLst>
                <a:tab pos="356235" algn="l"/>
              </a:tabLst>
            </a:pPr>
            <a:r>
              <a:rPr sz="3000" spc="-5" dirty="0">
                <a:latin typeface="Arial"/>
                <a:cs typeface="Arial"/>
              </a:rPr>
              <a:t>Use an array when you need </a:t>
            </a:r>
            <a:r>
              <a:rPr sz="3000" dirty="0">
                <a:latin typeface="Arial"/>
                <a:cs typeface="Arial"/>
              </a:rPr>
              <a:t>to </a:t>
            </a:r>
            <a:r>
              <a:rPr sz="3000" spc="-5" dirty="0">
                <a:latin typeface="Arial"/>
                <a:cs typeface="Arial"/>
              </a:rPr>
              <a:t>group </a:t>
            </a:r>
            <a:r>
              <a:rPr sz="3000" dirty="0">
                <a:latin typeface="Arial"/>
                <a:cs typeface="Arial"/>
              </a:rPr>
              <a:t> values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by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some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common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characteristic </a:t>
            </a:r>
            <a:r>
              <a:rPr sz="3000" spc="-819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(e.g.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–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Students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in a </a:t>
            </a:r>
            <a:r>
              <a:rPr sz="3000" dirty="0">
                <a:latin typeface="Arial"/>
                <a:cs typeface="Arial"/>
              </a:rPr>
              <a:t>classroom).</a:t>
            </a:r>
          </a:p>
          <a:p>
            <a:pPr marL="355600" marR="5080" indent="-343535">
              <a:lnSpc>
                <a:spcPct val="100000"/>
              </a:lnSpc>
              <a:spcBef>
                <a:spcPts val="720"/>
              </a:spcBef>
              <a:buClr>
                <a:srgbClr val="FFC000"/>
              </a:buClr>
              <a:buSzPct val="80000"/>
              <a:buFont typeface="Wingdings"/>
              <a:buChar char=""/>
              <a:tabLst>
                <a:tab pos="356235" algn="l"/>
              </a:tabLst>
            </a:pPr>
            <a:r>
              <a:rPr sz="3000" spc="-5" dirty="0">
                <a:latin typeface="Arial"/>
                <a:cs typeface="Arial"/>
              </a:rPr>
              <a:t>When designing an application </a:t>
            </a:r>
            <a:r>
              <a:rPr sz="3000" dirty="0">
                <a:latin typeface="Arial"/>
                <a:cs typeface="Arial"/>
              </a:rPr>
              <a:t>that 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performs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the</a:t>
            </a:r>
            <a:r>
              <a:rPr sz="3000" dirty="0">
                <a:latin typeface="Arial"/>
                <a:cs typeface="Arial"/>
              </a:rPr>
              <a:t> same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processing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for multiple </a:t>
            </a:r>
            <a:r>
              <a:rPr sz="3000" spc="-8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sets of data, </a:t>
            </a:r>
            <a:r>
              <a:rPr sz="3000" spc="-5" dirty="0">
                <a:latin typeface="Arial"/>
                <a:cs typeface="Arial"/>
              </a:rPr>
              <a:t>use an array and a looping 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structure.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6" name="a24x18.mp3" descr="a24x18.mp3">
            <a:hlinkClick r:id="" action="ppaction://media"/>
            <a:extLst>
              <a:ext uri="{FF2B5EF4-FFF2-40B4-BE49-F238E27FC236}">
                <a16:creationId xmlns:a16="http://schemas.microsoft.com/office/drawing/2014/main" id="{3781ED58-9DAC-524B-B37D-741C161AB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5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8170"/>
            <a:ext cx="75412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Conceptual</a:t>
            </a:r>
            <a:r>
              <a:rPr sz="4400" spc="-20" dirty="0"/>
              <a:t> </a:t>
            </a:r>
            <a:r>
              <a:rPr sz="4400" spc="-5" dirty="0"/>
              <a:t>Example</a:t>
            </a:r>
            <a:r>
              <a:rPr sz="4400" spc="-15" dirty="0"/>
              <a:t> </a:t>
            </a:r>
            <a:r>
              <a:rPr sz="4400" dirty="0"/>
              <a:t>of</a:t>
            </a:r>
            <a:r>
              <a:rPr sz="4400" spc="-35" dirty="0"/>
              <a:t> </a:t>
            </a:r>
            <a:r>
              <a:rPr sz="4400" dirty="0"/>
              <a:t>Arrays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69208" y="1655064"/>
            <a:ext cx="386080" cy="4131945"/>
            <a:chOff x="3569208" y="1655064"/>
            <a:chExt cx="386080" cy="4131945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9208" y="1655064"/>
              <a:ext cx="385572" cy="457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9208" y="2036064"/>
              <a:ext cx="385572" cy="457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9208" y="2447544"/>
              <a:ext cx="385572" cy="457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9208" y="2860548"/>
              <a:ext cx="385572" cy="457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9208" y="3272028"/>
              <a:ext cx="385572" cy="457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69208" y="3683508"/>
              <a:ext cx="385572" cy="457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69208" y="4093464"/>
              <a:ext cx="385572" cy="457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69208" y="4504944"/>
              <a:ext cx="385572" cy="457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69208" y="4917948"/>
              <a:ext cx="385572" cy="4571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69208" y="5329428"/>
              <a:ext cx="385572" cy="45720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038600" y="1655064"/>
            <a:ext cx="1026160" cy="4131945"/>
            <a:chOff x="4038600" y="1655064"/>
            <a:chExt cx="1026160" cy="4131945"/>
          </a:xfrm>
        </p:grpSpPr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38600" y="1655064"/>
              <a:ext cx="633984" cy="4572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38600" y="2036064"/>
              <a:ext cx="569976" cy="4572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8600" y="2447544"/>
              <a:ext cx="801624" cy="4572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38600" y="2860548"/>
              <a:ext cx="780288" cy="4572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38600" y="3272028"/>
              <a:ext cx="990600" cy="4572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38600" y="3683508"/>
              <a:ext cx="800100" cy="4572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38600" y="4093464"/>
              <a:ext cx="812291" cy="4572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38600" y="4504944"/>
              <a:ext cx="1025651" cy="4572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38600" y="4917948"/>
              <a:ext cx="818388" cy="45719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38600" y="5329428"/>
              <a:ext cx="673608" cy="457200"/>
            </a:xfrm>
            <a:prstGeom prst="rect">
              <a:avLst/>
            </a:prstGeom>
          </p:spPr>
        </p:pic>
      </p:grpSp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85211"/>
              </p:ext>
            </p:extLst>
          </p:nvPr>
        </p:nvGraphicFramePr>
        <p:xfrm>
          <a:off x="3429000" y="1706566"/>
          <a:ext cx="2246630" cy="4084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6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0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Dog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Cat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Lizard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30" dirty="0">
                          <a:latin typeface="Tahoma"/>
                          <a:cs typeface="Tahoma"/>
                        </a:rPr>
                        <a:t>Turtle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Goldfish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0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15" dirty="0">
                          <a:latin typeface="Tahoma"/>
                          <a:cs typeface="Tahoma"/>
                        </a:rPr>
                        <a:t>Ferret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6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Snake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7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Hamster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0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8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Gecko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9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Frog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2895600" y="1676400"/>
            <a:ext cx="457200" cy="4114800"/>
          </a:xfrm>
          <a:custGeom>
            <a:avLst/>
            <a:gdLst/>
            <a:ahLst/>
            <a:cxnLst/>
            <a:rect l="l" t="t" r="r" b="b"/>
            <a:pathLst>
              <a:path w="457200" h="4114800">
                <a:moveTo>
                  <a:pt x="457200" y="4114800"/>
                </a:moveTo>
                <a:lnTo>
                  <a:pt x="384950" y="4097319"/>
                </a:lnTo>
                <a:lnTo>
                  <a:pt x="352151" y="4076526"/>
                </a:lnTo>
                <a:lnTo>
                  <a:pt x="322197" y="4048641"/>
                </a:lnTo>
                <a:lnTo>
                  <a:pt x="295560" y="4014368"/>
                </a:lnTo>
                <a:lnTo>
                  <a:pt x="272710" y="3974413"/>
                </a:lnTo>
                <a:lnTo>
                  <a:pt x="254118" y="3929484"/>
                </a:lnTo>
                <a:lnTo>
                  <a:pt x="240255" y="3880284"/>
                </a:lnTo>
                <a:lnTo>
                  <a:pt x="231592" y="3827521"/>
                </a:lnTo>
                <a:lnTo>
                  <a:pt x="228600" y="3771900"/>
                </a:lnTo>
                <a:lnTo>
                  <a:pt x="228600" y="2400300"/>
                </a:lnTo>
                <a:lnTo>
                  <a:pt x="225607" y="2344685"/>
                </a:lnTo>
                <a:lnTo>
                  <a:pt x="216944" y="2291925"/>
                </a:lnTo>
                <a:lnTo>
                  <a:pt x="203081" y="2242727"/>
                </a:lnTo>
                <a:lnTo>
                  <a:pt x="184489" y="2197796"/>
                </a:lnTo>
                <a:lnTo>
                  <a:pt x="161639" y="2157841"/>
                </a:lnTo>
                <a:lnTo>
                  <a:pt x="135002" y="2123565"/>
                </a:lnTo>
                <a:lnTo>
                  <a:pt x="105048" y="2095677"/>
                </a:lnTo>
                <a:lnTo>
                  <a:pt x="72249" y="2074883"/>
                </a:lnTo>
                <a:lnTo>
                  <a:pt x="0" y="2057400"/>
                </a:lnTo>
                <a:lnTo>
                  <a:pt x="37076" y="2052911"/>
                </a:lnTo>
                <a:lnTo>
                  <a:pt x="105048" y="2019122"/>
                </a:lnTo>
                <a:lnTo>
                  <a:pt x="135002" y="1991234"/>
                </a:lnTo>
                <a:lnTo>
                  <a:pt x="161639" y="1956958"/>
                </a:lnTo>
                <a:lnTo>
                  <a:pt x="184489" y="1917003"/>
                </a:lnTo>
                <a:lnTo>
                  <a:pt x="203081" y="1872072"/>
                </a:lnTo>
                <a:lnTo>
                  <a:pt x="216944" y="1822874"/>
                </a:lnTo>
                <a:lnTo>
                  <a:pt x="225607" y="1770114"/>
                </a:lnTo>
                <a:lnTo>
                  <a:pt x="228600" y="1714500"/>
                </a:lnTo>
                <a:lnTo>
                  <a:pt x="228600" y="342900"/>
                </a:lnTo>
                <a:lnTo>
                  <a:pt x="231592" y="287285"/>
                </a:lnTo>
                <a:lnTo>
                  <a:pt x="240255" y="234525"/>
                </a:lnTo>
                <a:lnTo>
                  <a:pt x="254118" y="185327"/>
                </a:lnTo>
                <a:lnTo>
                  <a:pt x="272710" y="140396"/>
                </a:lnTo>
                <a:lnTo>
                  <a:pt x="295560" y="100441"/>
                </a:lnTo>
                <a:lnTo>
                  <a:pt x="322197" y="66165"/>
                </a:lnTo>
                <a:lnTo>
                  <a:pt x="352151" y="38277"/>
                </a:lnTo>
                <a:lnTo>
                  <a:pt x="384950" y="17483"/>
                </a:lnTo>
                <a:lnTo>
                  <a:pt x="420123" y="4488"/>
                </a:lnTo>
                <a:lnTo>
                  <a:pt x="457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17244" y="2684047"/>
            <a:ext cx="2082800" cy="272288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50"/>
              </a:spcBef>
            </a:pPr>
            <a:r>
              <a:rPr sz="2200" spc="-15" dirty="0">
                <a:latin typeface="Tahoma"/>
                <a:cs typeface="Tahoma"/>
              </a:rPr>
              <a:t>Array </a:t>
            </a:r>
            <a:r>
              <a:rPr sz="2300" spc="-55" dirty="0">
                <a:latin typeface="Tahoma"/>
                <a:cs typeface="Tahoma"/>
              </a:rPr>
              <a:t>Positions </a:t>
            </a:r>
            <a:r>
              <a:rPr sz="2300" spc="-50" dirty="0">
                <a:latin typeface="Tahoma"/>
                <a:cs typeface="Tahoma"/>
              </a:rPr>
              <a:t> (Elements)</a:t>
            </a:r>
            <a:r>
              <a:rPr sz="2300" spc="-3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– 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Each number 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represents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the 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subscript</a:t>
            </a:r>
            <a:r>
              <a:rPr sz="2300" spc="-120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(index) </a:t>
            </a:r>
            <a:r>
              <a:rPr sz="2300" spc="-70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of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its 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corresponding 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position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67400" y="1676400"/>
            <a:ext cx="457200" cy="4114800"/>
          </a:xfrm>
          <a:custGeom>
            <a:avLst/>
            <a:gdLst/>
            <a:ahLst/>
            <a:cxnLst/>
            <a:rect l="l" t="t" r="r" b="b"/>
            <a:pathLst>
              <a:path w="457200" h="4114800">
                <a:moveTo>
                  <a:pt x="0" y="4114800"/>
                </a:moveTo>
                <a:lnTo>
                  <a:pt x="72249" y="4097319"/>
                </a:lnTo>
                <a:lnTo>
                  <a:pt x="105048" y="4076526"/>
                </a:lnTo>
                <a:lnTo>
                  <a:pt x="135002" y="4048641"/>
                </a:lnTo>
                <a:lnTo>
                  <a:pt x="161639" y="4014368"/>
                </a:lnTo>
                <a:lnTo>
                  <a:pt x="184489" y="3974413"/>
                </a:lnTo>
                <a:lnTo>
                  <a:pt x="203081" y="3929484"/>
                </a:lnTo>
                <a:lnTo>
                  <a:pt x="216944" y="3880284"/>
                </a:lnTo>
                <a:lnTo>
                  <a:pt x="225607" y="3827521"/>
                </a:lnTo>
                <a:lnTo>
                  <a:pt x="228600" y="3771900"/>
                </a:lnTo>
                <a:lnTo>
                  <a:pt x="228600" y="2400300"/>
                </a:lnTo>
                <a:lnTo>
                  <a:pt x="231592" y="2344685"/>
                </a:lnTo>
                <a:lnTo>
                  <a:pt x="240255" y="2291925"/>
                </a:lnTo>
                <a:lnTo>
                  <a:pt x="254118" y="2242727"/>
                </a:lnTo>
                <a:lnTo>
                  <a:pt x="272710" y="2197796"/>
                </a:lnTo>
                <a:lnTo>
                  <a:pt x="295560" y="2157841"/>
                </a:lnTo>
                <a:lnTo>
                  <a:pt x="322197" y="2123565"/>
                </a:lnTo>
                <a:lnTo>
                  <a:pt x="352151" y="2095677"/>
                </a:lnTo>
                <a:lnTo>
                  <a:pt x="384950" y="2074883"/>
                </a:lnTo>
                <a:lnTo>
                  <a:pt x="457200" y="2057400"/>
                </a:lnTo>
                <a:lnTo>
                  <a:pt x="420123" y="2052911"/>
                </a:lnTo>
                <a:lnTo>
                  <a:pt x="352151" y="2019122"/>
                </a:lnTo>
                <a:lnTo>
                  <a:pt x="322197" y="1991234"/>
                </a:lnTo>
                <a:lnTo>
                  <a:pt x="295560" y="1956958"/>
                </a:lnTo>
                <a:lnTo>
                  <a:pt x="272710" y="1917003"/>
                </a:lnTo>
                <a:lnTo>
                  <a:pt x="254118" y="1872072"/>
                </a:lnTo>
                <a:lnTo>
                  <a:pt x="240255" y="1822874"/>
                </a:lnTo>
                <a:lnTo>
                  <a:pt x="231592" y="1770114"/>
                </a:lnTo>
                <a:lnTo>
                  <a:pt x="228600" y="1714500"/>
                </a:lnTo>
                <a:lnTo>
                  <a:pt x="228600" y="342900"/>
                </a:lnTo>
                <a:lnTo>
                  <a:pt x="225607" y="287285"/>
                </a:lnTo>
                <a:lnTo>
                  <a:pt x="216944" y="234525"/>
                </a:lnTo>
                <a:lnTo>
                  <a:pt x="203081" y="185327"/>
                </a:lnTo>
                <a:lnTo>
                  <a:pt x="184489" y="140396"/>
                </a:lnTo>
                <a:lnTo>
                  <a:pt x="161639" y="100441"/>
                </a:lnTo>
                <a:lnTo>
                  <a:pt x="135002" y="66165"/>
                </a:lnTo>
                <a:lnTo>
                  <a:pt x="105048" y="38277"/>
                </a:lnTo>
                <a:lnTo>
                  <a:pt x="72249" y="17483"/>
                </a:lnTo>
                <a:lnTo>
                  <a:pt x="37076" y="4488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99123" y="3057046"/>
            <a:ext cx="2365375" cy="2334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17804" marR="372745">
              <a:lnSpc>
                <a:spcPct val="99800"/>
              </a:lnSpc>
              <a:spcBef>
                <a:spcPts val="120"/>
              </a:spcBef>
            </a:pPr>
            <a:r>
              <a:rPr sz="2200" spc="-15" dirty="0">
                <a:latin typeface="Tahoma"/>
                <a:cs typeface="Tahoma"/>
              </a:rPr>
              <a:t>Array </a:t>
            </a:r>
            <a:r>
              <a:rPr sz="2300" spc="-70" dirty="0">
                <a:latin typeface="Tahoma"/>
                <a:cs typeface="Tahoma"/>
              </a:rPr>
              <a:t>Values </a:t>
            </a:r>
            <a:r>
              <a:rPr sz="2200" spc="-5" dirty="0">
                <a:latin typeface="Tahoma"/>
                <a:cs typeface="Tahoma"/>
              </a:rPr>
              <a:t>–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The </a:t>
            </a:r>
            <a:r>
              <a:rPr sz="2200" spc="-10" dirty="0">
                <a:latin typeface="Tahoma"/>
                <a:cs typeface="Tahoma"/>
              </a:rPr>
              <a:t>value 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stored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in 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contiguous 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memory cells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225"/>
              </a:spcBef>
            </a:pPr>
            <a:r>
              <a:rPr sz="2200" spc="-15" dirty="0">
                <a:latin typeface="Tahoma"/>
                <a:cs typeface="Tahoma"/>
              </a:rPr>
              <a:t>Array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Name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= </a:t>
            </a:r>
            <a:r>
              <a:rPr sz="2200" spc="-20" dirty="0">
                <a:latin typeface="Tahoma"/>
                <a:cs typeface="Tahoma"/>
              </a:rPr>
              <a:t>Pets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19</a:t>
            </a:fld>
            <a:endParaRPr spc="-5" dirty="0"/>
          </a:p>
        </p:txBody>
      </p:sp>
      <p:pic>
        <p:nvPicPr>
          <p:cNvPr id="32" name="a24x19.mp3" descr="a24x19.mp3">
            <a:hlinkClick r:id="" action="ppaction://media"/>
            <a:extLst>
              <a:ext uri="{FF2B5EF4-FFF2-40B4-BE49-F238E27FC236}">
                <a16:creationId xmlns:a16="http://schemas.microsoft.com/office/drawing/2014/main" id="{45851588-1190-B54E-9A07-FD970B6FDB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8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612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Week</a:t>
            </a:r>
            <a:r>
              <a:rPr spc="-90" dirty="0"/>
              <a:t> </a:t>
            </a:r>
            <a:r>
              <a:rPr dirty="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11173"/>
            <a:ext cx="7359650" cy="266001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6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6235" algn="l"/>
              </a:tabLst>
            </a:pPr>
            <a:r>
              <a:rPr sz="3600" dirty="0">
                <a:latin typeface="Arial"/>
                <a:cs typeface="Arial"/>
              </a:rPr>
              <a:t>Comparisons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(two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or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more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values)</a:t>
            </a:r>
          </a:p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6235" algn="l"/>
              </a:tabLst>
            </a:pPr>
            <a:r>
              <a:rPr sz="3600" dirty="0">
                <a:latin typeface="Arial"/>
                <a:cs typeface="Arial"/>
              </a:rPr>
              <a:t>Conditions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(if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statements)</a:t>
            </a:r>
          </a:p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6235" algn="l"/>
              </a:tabLst>
            </a:pPr>
            <a:r>
              <a:rPr sz="3600" dirty="0">
                <a:latin typeface="Arial"/>
                <a:cs typeface="Arial"/>
              </a:rPr>
              <a:t>Loops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(repeating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actions)</a:t>
            </a:r>
          </a:p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6235" algn="l"/>
              </a:tabLst>
            </a:pPr>
            <a:r>
              <a:rPr sz="3600" dirty="0">
                <a:latin typeface="Arial"/>
                <a:cs typeface="Arial"/>
              </a:rPr>
              <a:t>Arrays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(lists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data)</a:t>
            </a:r>
          </a:p>
        </p:txBody>
      </p:sp>
      <p:pic>
        <p:nvPicPr>
          <p:cNvPr id="6" name="a24x2.mp3" descr="a24x2.mp3">
            <a:hlinkClick r:id="" action="ppaction://media"/>
            <a:extLst>
              <a:ext uri="{FF2B5EF4-FFF2-40B4-BE49-F238E27FC236}">
                <a16:creationId xmlns:a16="http://schemas.microsoft.com/office/drawing/2014/main" id="{B781635C-8861-1D4D-8D71-BAF0D1FF5F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136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Array</a:t>
            </a:r>
            <a:r>
              <a:rPr spc="-60" dirty="0"/>
              <a:t> </a:t>
            </a:r>
            <a:r>
              <a:rPr spc="-5" dirty="0"/>
              <a:t>Elements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20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24352"/>
            <a:ext cx="7299959" cy="383095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Elements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populate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array.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Each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element is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discrete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value.</a:t>
            </a:r>
          </a:p>
          <a:p>
            <a:pPr marL="355600" marR="410209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We </a:t>
            </a:r>
            <a:r>
              <a:rPr sz="3200" spc="-5" dirty="0">
                <a:latin typeface="Arial"/>
                <a:cs typeface="Arial"/>
              </a:rPr>
              <a:t>identify elements </a:t>
            </a:r>
            <a:r>
              <a:rPr sz="3200" dirty="0">
                <a:latin typeface="Arial"/>
                <a:cs typeface="Arial"/>
              </a:rPr>
              <a:t>using a </a:t>
            </a:r>
            <a:r>
              <a:rPr sz="3200" spc="-5" dirty="0">
                <a:latin typeface="Arial"/>
                <a:cs typeface="Arial"/>
              </a:rPr>
              <a:t>unique </a:t>
            </a:r>
            <a:r>
              <a:rPr sz="3200" spc="-8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index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element’s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“address”).</a:t>
            </a: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Array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index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numbering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starts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zero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 increments by one for each new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element.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6" name="a24x20.mp3" descr="a24x20.mp3">
            <a:hlinkClick r:id="" action="ppaction://media"/>
            <a:extLst>
              <a:ext uri="{FF2B5EF4-FFF2-40B4-BE49-F238E27FC236}">
                <a16:creationId xmlns:a16="http://schemas.microsoft.com/office/drawing/2014/main" id="{79F36C34-6B3A-B140-BC9F-772A2E4F1E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7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0504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Declaring</a:t>
            </a:r>
            <a:r>
              <a:rPr spc="-40" dirty="0"/>
              <a:t> </a:t>
            </a:r>
            <a:r>
              <a:rPr dirty="0"/>
              <a:t>an</a:t>
            </a:r>
            <a:r>
              <a:rPr spc="-35" dirty="0"/>
              <a:t> </a:t>
            </a:r>
            <a:r>
              <a:rPr dirty="0"/>
              <a:t>Array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21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81658"/>
            <a:ext cx="7509509" cy="362483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43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declare </a:t>
            </a:r>
            <a:r>
              <a:rPr sz="2800" spc="-5" dirty="0">
                <a:latin typeface="Arial"/>
                <a:cs typeface="Arial"/>
              </a:rPr>
              <a:t>an </a:t>
            </a:r>
            <a:r>
              <a:rPr sz="2800" dirty="0">
                <a:latin typeface="Arial"/>
                <a:cs typeface="Arial"/>
              </a:rPr>
              <a:t>array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JavaScript, </a:t>
            </a:r>
            <a:r>
              <a:rPr sz="2800" spc="-5" dirty="0">
                <a:latin typeface="Arial"/>
                <a:cs typeface="Arial"/>
              </a:rPr>
              <a:t>we use the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array constructor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assign the array to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 variable. </a:t>
            </a:r>
            <a:r>
              <a:rPr sz="2800" spc="-5" dirty="0">
                <a:latin typeface="Arial"/>
                <a:cs typeface="Arial"/>
              </a:rPr>
              <a:t>We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give 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constructor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size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array</a:t>
            </a:r>
            <a:r>
              <a:rPr sz="2800" spc="-5" dirty="0">
                <a:latin typeface="Arial"/>
                <a:cs typeface="Arial"/>
              </a:rPr>
              <a:t> as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argument:</a:t>
            </a:r>
          </a:p>
          <a:p>
            <a:pPr marL="355600">
              <a:lnSpc>
                <a:spcPts val="2855"/>
              </a:lnSpc>
              <a:buClr>
                <a:srgbClr val="FFC000"/>
              </a:buClr>
            </a:pPr>
            <a:r>
              <a:rPr sz="2800" b="1" spc="-5" dirty="0">
                <a:latin typeface="Courier New"/>
                <a:cs typeface="Courier New"/>
              </a:rPr>
              <a:t>var</a:t>
            </a:r>
            <a:r>
              <a:rPr sz="2800" b="1" spc="-25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pets</a:t>
            </a:r>
            <a:r>
              <a:rPr sz="2800" b="1" spc="-15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=</a:t>
            </a:r>
            <a:r>
              <a:rPr sz="2800" b="1" spc="-25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new</a:t>
            </a:r>
            <a:r>
              <a:rPr sz="2800" b="1" spc="-30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Array(10);</a:t>
            </a:r>
            <a:endParaRPr sz="2800" dirty="0">
              <a:latin typeface="Courier New"/>
              <a:cs typeface="Courier New"/>
            </a:endParaRPr>
          </a:p>
          <a:p>
            <a:pPr marL="355600" marR="243204" indent="-343535">
              <a:lnSpc>
                <a:spcPts val="3020"/>
              </a:lnSpc>
              <a:spcBef>
                <a:spcPts val="89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At </a:t>
            </a:r>
            <a:r>
              <a:rPr sz="2800" dirty="0">
                <a:latin typeface="Arial"/>
                <a:cs typeface="Arial"/>
              </a:rPr>
              <a:t>times, </a:t>
            </a:r>
            <a:r>
              <a:rPr sz="2800" spc="-5" dirty="0">
                <a:latin typeface="Arial"/>
                <a:cs typeface="Arial"/>
              </a:rPr>
              <a:t>we </a:t>
            </a:r>
            <a:r>
              <a:rPr sz="2800" dirty="0">
                <a:latin typeface="Arial"/>
                <a:cs typeface="Arial"/>
              </a:rPr>
              <a:t>may </a:t>
            </a:r>
            <a:r>
              <a:rPr sz="2800" spc="-5" dirty="0">
                <a:latin typeface="Arial"/>
                <a:cs typeface="Arial"/>
              </a:rPr>
              <a:t>not </a:t>
            </a:r>
            <a:r>
              <a:rPr sz="2800" dirty="0">
                <a:latin typeface="Arial"/>
                <a:cs typeface="Arial"/>
              </a:rPr>
              <a:t>know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size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array </a:t>
            </a:r>
            <a:r>
              <a:rPr sz="2800" spc="-5" dirty="0">
                <a:latin typeface="Arial"/>
                <a:cs typeface="Arial"/>
              </a:rPr>
              <a:t>when </a:t>
            </a:r>
            <a:r>
              <a:rPr sz="2800" dirty="0">
                <a:latin typeface="Arial"/>
                <a:cs typeface="Arial"/>
              </a:rPr>
              <a:t>declaring. </a:t>
            </a:r>
            <a:r>
              <a:rPr sz="2800" spc="-5" dirty="0">
                <a:latin typeface="Arial"/>
                <a:cs typeface="Arial"/>
              </a:rPr>
              <a:t>In such </a:t>
            </a:r>
            <a:r>
              <a:rPr sz="2800" dirty="0">
                <a:latin typeface="Arial"/>
                <a:cs typeface="Arial"/>
              </a:rPr>
              <a:t>situations, </a:t>
            </a:r>
            <a:r>
              <a:rPr sz="2800" spc="-5" dirty="0">
                <a:latin typeface="Arial"/>
                <a:cs typeface="Arial"/>
              </a:rPr>
              <a:t>we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declare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empty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array:</a:t>
            </a:r>
          </a:p>
          <a:p>
            <a:pPr marL="355600">
              <a:lnSpc>
                <a:spcPts val="2825"/>
              </a:lnSpc>
              <a:buClr>
                <a:srgbClr val="FFC000"/>
              </a:buClr>
            </a:pPr>
            <a:r>
              <a:rPr sz="2800" b="1" spc="-5" dirty="0">
                <a:latin typeface="Courier New"/>
                <a:cs typeface="Courier New"/>
              </a:rPr>
              <a:t>var</a:t>
            </a:r>
            <a:r>
              <a:rPr sz="2800" b="1" spc="-30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pets </a:t>
            </a:r>
            <a:r>
              <a:rPr sz="2800" b="1" spc="-5" dirty="0">
                <a:latin typeface="Courier New"/>
                <a:cs typeface="Courier New"/>
              </a:rPr>
              <a:t>=</a:t>
            </a:r>
            <a:r>
              <a:rPr sz="2800" b="1" spc="-30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new</a:t>
            </a:r>
            <a:r>
              <a:rPr sz="2800" b="1" spc="-25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Array();</a:t>
            </a:r>
            <a:endParaRPr sz="2800" dirty="0">
              <a:latin typeface="Courier New"/>
              <a:cs typeface="Courier New"/>
            </a:endParaRPr>
          </a:p>
        </p:txBody>
      </p:sp>
      <p:pic>
        <p:nvPicPr>
          <p:cNvPr id="6" name="a24x21.mp3" descr="a24x21.mp3">
            <a:hlinkClick r:id="" action="ppaction://media"/>
            <a:extLst>
              <a:ext uri="{FF2B5EF4-FFF2-40B4-BE49-F238E27FC236}">
                <a16:creationId xmlns:a16="http://schemas.microsoft.com/office/drawing/2014/main" id="{C8F255B3-3EB1-5F43-AF5D-B4EA0ABF6B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2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2230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Adding</a:t>
            </a:r>
            <a:r>
              <a:rPr spc="-25" dirty="0"/>
              <a:t> </a:t>
            </a:r>
            <a:r>
              <a:rPr dirty="0"/>
              <a:t>Values</a:t>
            </a:r>
            <a:r>
              <a:rPr spc="-2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an</a:t>
            </a:r>
            <a:r>
              <a:rPr spc="-40" dirty="0"/>
              <a:t> </a:t>
            </a:r>
            <a:r>
              <a:rPr dirty="0"/>
              <a:t>Array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0" y="2117557"/>
            <a:ext cx="8229600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680" marR="508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61315" algn="l"/>
              </a:tabLst>
            </a:pPr>
            <a:r>
              <a:rPr sz="3200" dirty="0"/>
              <a:t>To add values to </a:t>
            </a:r>
            <a:r>
              <a:rPr sz="3200" spc="-10" dirty="0"/>
              <a:t>an </a:t>
            </a:r>
            <a:r>
              <a:rPr sz="3200" dirty="0"/>
              <a:t>array, assign the </a:t>
            </a:r>
            <a:r>
              <a:rPr sz="3200" spc="5" dirty="0"/>
              <a:t> </a:t>
            </a:r>
            <a:r>
              <a:rPr sz="3200" dirty="0"/>
              <a:t>new values while also </a:t>
            </a:r>
            <a:r>
              <a:rPr sz="3200" spc="-5" dirty="0"/>
              <a:t>identifying the </a:t>
            </a:r>
            <a:r>
              <a:rPr sz="3200" dirty="0"/>
              <a:t> </a:t>
            </a:r>
            <a:r>
              <a:rPr sz="3200" spc="-5" dirty="0"/>
              <a:t>index where</a:t>
            </a:r>
            <a:r>
              <a:rPr sz="3200" spc="-20" dirty="0"/>
              <a:t> </a:t>
            </a:r>
            <a:r>
              <a:rPr sz="3200" dirty="0"/>
              <a:t>you want</a:t>
            </a:r>
            <a:r>
              <a:rPr sz="3200" spc="-30" dirty="0"/>
              <a:t> </a:t>
            </a:r>
            <a:r>
              <a:rPr sz="3200" dirty="0"/>
              <a:t>JavaScript</a:t>
            </a:r>
            <a:r>
              <a:rPr sz="3200" spc="-35" dirty="0"/>
              <a:t> </a:t>
            </a:r>
            <a:r>
              <a:rPr sz="3200" dirty="0"/>
              <a:t>to</a:t>
            </a:r>
            <a:r>
              <a:rPr sz="3200" spc="-5" dirty="0"/>
              <a:t> store </a:t>
            </a:r>
            <a:r>
              <a:rPr sz="3200" spc="-875" dirty="0"/>
              <a:t> </a:t>
            </a:r>
            <a:r>
              <a:rPr sz="3200" dirty="0"/>
              <a:t>the</a:t>
            </a:r>
            <a:r>
              <a:rPr sz="3200" spc="-20" dirty="0"/>
              <a:t> </a:t>
            </a:r>
            <a:r>
              <a:rPr sz="3200" dirty="0"/>
              <a:t>new</a:t>
            </a:r>
            <a:r>
              <a:rPr sz="3200" spc="-15" dirty="0"/>
              <a:t> </a:t>
            </a:r>
            <a:r>
              <a:rPr sz="3200" dirty="0"/>
              <a:t>value: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828800" y="4068135"/>
            <a:ext cx="4511040" cy="2197735"/>
            <a:chOff x="1470660" y="3557015"/>
            <a:chExt cx="4511040" cy="21977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0660" y="3557015"/>
              <a:ext cx="1746503" cy="7894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7772" y="3557015"/>
              <a:ext cx="1319784" cy="789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8164" y="3557015"/>
              <a:ext cx="1744980" cy="7894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0660" y="4026407"/>
              <a:ext cx="1746503" cy="7894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7772" y="4026407"/>
              <a:ext cx="1319784" cy="7894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8164" y="4026407"/>
              <a:ext cx="1744980" cy="7894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0660" y="4495799"/>
              <a:ext cx="1746503" cy="7894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7772" y="4495799"/>
              <a:ext cx="1319784" cy="7894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98164" y="4495799"/>
              <a:ext cx="2383536" cy="7894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70660" y="4965191"/>
              <a:ext cx="1746503" cy="7894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7772" y="4965191"/>
              <a:ext cx="1319784" cy="7894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8164" y="4965191"/>
              <a:ext cx="2383536" cy="789432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22</a:t>
            </a:fld>
            <a:endParaRPr spc="-5" dirty="0"/>
          </a:p>
        </p:txBody>
      </p:sp>
      <p:pic>
        <p:nvPicPr>
          <p:cNvPr id="20" name="a24x22.mp3" descr="a24x22.mp3">
            <a:hlinkClick r:id="" action="ppaction://media"/>
            <a:extLst>
              <a:ext uri="{FF2B5EF4-FFF2-40B4-BE49-F238E27FC236}">
                <a16:creationId xmlns:a16="http://schemas.microsoft.com/office/drawing/2014/main" id="{A9551B86-C825-744F-9230-7F9A532C94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6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828390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Using</a:t>
            </a:r>
            <a:r>
              <a:rPr sz="4400" spc="-15" dirty="0"/>
              <a:t> </a:t>
            </a:r>
            <a:r>
              <a:rPr sz="4400" dirty="0"/>
              <a:t>a</a:t>
            </a:r>
            <a:r>
              <a:rPr sz="4400" spc="-10" dirty="0"/>
              <a:t> </a:t>
            </a:r>
            <a:r>
              <a:rPr sz="4400" dirty="0"/>
              <a:t>For</a:t>
            </a:r>
            <a:r>
              <a:rPr sz="4400" spc="-25" dirty="0"/>
              <a:t> </a:t>
            </a:r>
            <a:r>
              <a:rPr sz="4400" dirty="0"/>
              <a:t>Loop</a:t>
            </a:r>
            <a:r>
              <a:rPr sz="4400" spc="-20" dirty="0"/>
              <a:t> </a:t>
            </a:r>
            <a:r>
              <a:rPr sz="4400" dirty="0"/>
              <a:t>to</a:t>
            </a:r>
            <a:r>
              <a:rPr sz="4400" spc="-10" dirty="0"/>
              <a:t> </a:t>
            </a:r>
            <a:r>
              <a:rPr sz="4400" dirty="0"/>
              <a:t>Add</a:t>
            </a:r>
            <a:r>
              <a:rPr sz="4400" spc="-10" dirty="0"/>
              <a:t> </a:t>
            </a:r>
            <a:r>
              <a:rPr sz="4400" spc="-5" dirty="0"/>
              <a:t>Values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23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282"/>
            <a:ext cx="7727950" cy="395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some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instances,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5" dirty="0">
                <a:latin typeface="Arial"/>
                <a:cs typeface="Arial"/>
              </a:rPr>
              <a:t> loop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add values: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ts val="3125"/>
              </a:lnSpc>
              <a:buClr>
                <a:srgbClr val="FFC000"/>
              </a:buClr>
            </a:pPr>
            <a:r>
              <a:rPr sz="2800" b="1" spc="-10" dirty="0">
                <a:latin typeface="Courier New"/>
                <a:cs typeface="Courier New"/>
              </a:rPr>
              <a:t>for(var</a:t>
            </a:r>
            <a:r>
              <a:rPr sz="2800" b="1" spc="-20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i=0;</a:t>
            </a:r>
            <a:r>
              <a:rPr sz="2800" b="1" spc="-20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i&lt;10;</a:t>
            </a:r>
            <a:r>
              <a:rPr sz="2800" b="1" spc="-25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i++)</a:t>
            </a:r>
            <a:endParaRPr sz="2800" dirty="0">
              <a:latin typeface="Courier New"/>
              <a:cs typeface="Courier New"/>
            </a:endParaRPr>
          </a:p>
          <a:p>
            <a:pPr marL="355600">
              <a:lnSpc>
                <a:spcPct val="100000"/>
              </a:lnSpc>
              <a:buClr>
                <a:srgbClr val="FFC000"/>
              </a:buClr>
            </a:pPr>
            <a:r>
              <a:rPr sz="2800" b="1" spc="-5" dirty="0">
                <a:latin typeface="Courier New"/>
                <a:cs typeface="Courier New"/>
              </a:rPr>
              <a:t>{</a:t>
            </a:r>
            <a:endParaRPr sz="2800" dirty="0">
              <a:latin typeface="Courier New"/>
              <a:cs typeface="Courier New"/>
            </a:endParaRPr>
          </a:p>
          <a:p>
            <a:pPr marL="927100" marR="623570">
              <a:lnSpc>
                <a:spcPct val="100000"/>
              </a:lnSpc>
              <a:buClr>
                <a:srgbClr val="FFC000"/>
              </a:buClr>
              <a:tabLst>
                <a:tab pos="3905250" algn="l"/>
              </a:tabLst>
            </a:pPr>
            <a:r>
              <a:rPr sz="2800" b="1" spc="-5" dirty="0">
                <a:latin typeface="Courier New"/>
                <a:cs typeface="Courier New"/>
              </a:rPr>
              <a:t>var</a:t>
            </a:r>
            <a:r>
              <a:rPr sz="2800" b="1" spc="-10" dirty="0">
                <a:latin typeface="Courier New"/>
                <a:cs typeface="Courier New"/>
              </a:rPr>
              <a:t> newPet</a:t>
            </a:r>
            <a:r>
              <a:rPr sz="2800" b="1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=	new</a:t>
            </a:r>
            <a:r>
              <a:rPr sz="2800" b="1" spc="-100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String(“”); </a:t>
            </a:r>
            <a:r>
              <a:rPr sz="2800" b="1" spc="-1664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newPet</a:t>
            </a:r>
            <a:r>
              <a:rPr sz="2800" b="1" spc="-2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=</a:t>
            </a:r>
            <a:r>
              <a:rPr sz="2800" b="1" spc="-10" dirty="0">
                <a:latin typeface="Courier New"/>
                <a:cs typeface="Courier New"/>
              </a:rPr>
              <a:t> “Student”;</a:t>
            </a:r>
            <a:endParaRPr sz="2800" dirty="0">
              <a:latin typeface="Courier New"/>
              <a:cs typeface="Courier New"/>
            </a:endParaRPr>
          </a:p>
          <a:p>
            <a:pPr marL="927100" marR="2110740">
              <a:lnSpc>
                <a:spcPct val="100000"/>
              </a:lnSpc>
              <a:buClr>
                <a:srgbClr val="FFC000"/>
              </a:buClr>
            </a:pPr>
            <a:r>
              <a:rPr sz="2800" b="1" spc="-10" dirty="0">
                <a:latin typeface="Courier New"/>
                <a:cs typeface="Courier New"/>
              </a:rPr>
              <a:t>newPet </a:t>
            </a:r>
            <a:r>
              <a:rPr sz="2800" b="1" spc="-5" dirty="0">
                <a:latin typeface="Courier New"/>
                <a:cs typeface="Courier New"/>
              </a:rPr>
              <a:t>= </a:t>
            </a:r>
            <a:r>
              <a:rPr sz="2800" b="1" spc="-10" dirty="0">
                <a:latin typeface="Courier New"/>
                <a:cs typeface="Courier New"/>
              </a:rPr>
              <a:t>i.toString(); </a:t>
            </a:r>
            <a:r>
              <a:rPr sz="2800" b="1" spc="-1670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pets[i]</a:t>
            </a:r>
            <a:r>
              <a:rPr sz="2800" b="1" spc="-25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=</a:t>
            </a:r>
            <a:r>
              <a:rPr sz="2800" b="1" spc="-15" dirty="0">
                <a:latin typeface="Courier New"/>
                <a:cs typeface="Courier New"/>
              </a:rPr>
              <a:t> </a:t>
            </a:r>
            <a:r>
              <a:rPr sz="2800" b="1" spc="-10" dirty="0">
                <a:latin typeface="Courier New"/>
                <a:cs typeface="Courier New"/>
              </a:rPr>
              <a:t>newPet;</a:t>
            </a:r>
            <a:endParaRPr sz="2800" dirty="0">
              <a:latin typeface="Courier New"/>
              <a:cs typeface="Courier New"/>
            </a:endParaRPr>
          </a:p>
          <a:p>
            <a:pPr marL="355600">
              <a:lnSpc>
                <a:spcPct val="100000"/>
              </a:lnSpc>
              <a:buClr>
                <a:srgbClr val="FFC000"/>
              </a:buClr>
            </a:pPr>
            <a:r>
              <a:rPr sz="2800" b="1" spc="-5" dirty="0">
                <a:latin typeface="Courier New"/>
                <a:cs typeface="Courier New"/>
              </a:rPr>
              <a:t>}</a:t>
            </a:r>
            <a:endParaRPr sz="2800" dirty="0">
              <a:latin typeface="Courier New"/>
              <a:cs typeface="Courier New"/>
            </a:endParaRPr>
          </a:p>
        </p:txBody>
      </p:sp>
      <p:pic>
        <p:nvPicPr>
          <p:cNvPr id="6" name="a24x23.mp3" descr="a24x23.mp3">
            <a:hlinkClick r:id="" action="ppaction://media"/>
            <a:extLst>
              <a:ext uri="{FF2B5EF4-FFF2-40B4-BE49-F238E27FC236}">
                <a16:creationId xmlns:a16="http://schemas.microsoft.com/office/drawing/2014/main" id="{AB5BC778-3483-3A4A-9FEB-F420E6B7AE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0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74" y="609600"/>
            <a:ext cx="806673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The</a:t>
            </a:r>
            <a:r>
              <a:rPr sz="4400" spc="-20" dirty="0"/>
              <a:t> </a:t>
            </a:r>
            <a:r>
              <a:rPr sz="4400" spc="-5" dirty="0"/>
              <a:t>Array.length</a:t>
            </a:r>
            <a:r>
              <a:rPr sz="4400" spc="-35" dirty="0"/>
              <a:t> </a:t>
            </a:r>
            <a:r>
              <a:rPr sz="4400" dirty="0"/>
              <a:t>Property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24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282"/>
            <a:ext cx="7456170" cy="305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271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Just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like</a:t>
            </a:r>
            <a:r>
              <a:rPr sz="3200" spc="-5" dirty="0">
                <a:latin typeface="Arial"/>
                <a:cs typeface="Arial"/>
              </a:rPr>
              <a:t> any </a:t>
            </a:r>
            <a:r>
              <a:rPr sz="3200" dirty="0">
                <a:latin typeface="Arial"/>
                <a:cs typeface="Arial"/>
              </a:rPr>
              <a:t>JavaScript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objects, </a:t>
            </a:r>
            <a:r>
              <a:rPr sz="3200" dirty="0">
                <a:latin typeface="Arial"/>
                <a:cs typeface="Arial"/>
              </a:rPr>
              <a:t>arrays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have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properties.</a:t>
            </a:r>
            <a:endParaRPr sz="32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One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" dirty="0">
                <a:latin typeface="Arial"/>
                <a:cs typeface="Arial"/>
              </a:rPr>
              <a:t> the most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useful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properties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length property, </a:t>
            </a:r>
            <a:r>
              <a:rPr sz="3200" dirty="0">
                <a:latin typeface="Arial"/>
                <a:cs typeface="Arial"/>
              </a:rPr>
              <a:t>which </a:t>
            </a:r>
            <a:r>
              <a:rPr sz="3200" spc="-5" dirty="0">
                <a:latin typeface="Arial"/>
                <a:cs typeface="Arial"/>
              </a:rPr>
              <a:t>will give you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count of </a:t>
            </a:r>
            <a:r>
              <a:rPr sz="3200" spc="-5" dirty="0">
                <a:latin typeface="Arial"/>
                <a:cs typeface="Arial"/>
              </a:rPr>
              <a:t>how </a:t>
            </a:r>
            <a:r>
              <a:rPr sz="3200" dirty="0">
                <a:latin typeface="Arial"/>
                <a:cs typeface="Arial"/>
              </a:rPr>
              <a:t>many </a:t>
            </a:r>
            <a:r>
              <a:rPr sz="3200" spc="-5" dirty="0">
                <a:latin typeface="Arial"/>
                <a:cs typeface="Arial"/>
              </a:rPr>
              <a:t>indexes the array </a:t>
            </a:r>
            <a:r>
              <a:rPr sz="3200" dirty="0">
                <a:latin typeface="Arial"/>
                <a:cs typeface="Arial"/>
              </a:rPr>
              <a:t> has.</a:t>
            </a:r>
          </a:p>
        </p:txBody>
      </p:sp>
      <p:pic>
        <p:nvPicPr>
          <p:cNvPr id="6" name="a24x24.mp3" descr="a24x24.mp3">
            <a:hlinkClick r:id="" action="ppaction://media"/>
            <a:extLst>
              <a:ext uri="{FF2B5EF4-FFF2-40B4-BE49-F238E27FC236}">
                <a16:creationId xmlns:a16="http://schemas.microsoft.com/office/drawing/2014/main" id="{3CCE49A5-96CD-F145-81F5-3BC1A3BA4B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6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806673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The</a:t>
            </a:r>
            <a:r>
              <a:rPr sz="4800" spc="-20" dirty="0"/>
              <a:t> </a:t>
            </a:r>
            <a:r>
              <a:rPr sz="4800" spc="-5" dirty="0"/>
              <a:t>Array.length</a:t>
            </a:r>
            <a:r>
              <a:rPr sz="4800" spc="-35" dirty="0"/>
              <a:t> </a:t>
            </a:r>
            <a:r>
              <a:rPr sz="4800" dirty="0"/>
              <a:t>Property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25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81658"/>
            <a:ext cx="6267450" cy="1105046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3535">
              <a:lnSpc>
                <a:spcPct val="87800"/>
              </a:lnSpc>
              <a:spcBef>
                <a:spcPts val="50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Example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Array.length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property: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var</a:t>
            </a:r>
            <a:r>
              <a:rPr sz="2400" b="1" spc="15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golfScores</a:t>
            </a:r>
            <a:r>
              <a:rPr sz="2400" b="1" spc="14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14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new</a:t>
            </a:r>
            <a:r>
              <a:rPr sz="2400" b="1" spc="16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Array(); </a:t>
            </a:r>
            <a:r>
              <a:rPr sz="2400" b="1" spc="-5" dirty="0">
                <a:latin typeface="Courier New"/>
                <a:cs typeface="Courier New"/>
              </a:rPr>
              <a:t> var</a:t>
            </a:r>
            <a:r>
              <a:rPr sz="2400" b="1" spc="-10" dirty="0">
                <a:latin typeface="Courier New"/>
                <a:cs typeface="Courier New"/>
              </a:rPr>
              <a:t> golfScrSize</a:t>
            </a:r>
            <a:r>
              <a:rPr sz="2400" b="1" spc="-3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1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0;</a:t>
            </a:r>
            <a:endParaRPr sz="2400" dirty="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12494" y="3005195"/>
          <a:ext cx="3715383" cy="1003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8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105">
                <a:tc>
                  <a:txBody>
                    <a:bodyPr/>
                    <a:lstStyle/>
                    <a:p>
                      <a:pPr marL="31750">
                        <a:lnSpc>
                          <a:spcPts val="2480"/>
                        </a:lnSpc>
                      </a:pPr>
                      <a:r>
                        <a:rPr sz="2400" b="1" spc="-10" dirty="0">
                          <a:latin typeface="Courier New"/>
                          <a:cs typeface="Courier New"/>
                        </a:rPr>
                        <a:t>golfScores[0]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2480"/>
                        </a:lnSpc>
                      </a:pPr>
                      <a:r>
                        <a:rPr sz="2400" b="1" dirty="0"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480"/>
                        </a:lnSpc>
                      </a:pPr>
                      <a:r>
                        <a:rPr sz="2400" b="1" spc="-5" dirty="0">
                          <a:latin typeface="Courier New"/>
                          <a:cs typeface="Courier New"/>
                        </a:rPr>
                        <a:t>72;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83">
                <a:tc>
                  <a:txBody>
                    <a:bodyPr/>
                    <a:lstStyle/>
                    <a:p>
                      <a:pPr marL="31750">
                        <a:lnSpc>
                          <a:spcPts val="2415"/>
                        </a:lnSpc>
                      </a:pPr>
                      <a:r>
                        <a:rPr sz="2400" b="1" spc="-10" dirty="0">
                          <a:latin typeface="Courier New"/>
                          <a:cs typeface="Courier New"/>
                        </a:rPr>
                        <a:t>golfScores[1]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ts val="2415"/>
                        </a:lnSpc>
                      </a:pPr>
                      <a:r>
                        <a:rPr sz="2400" b="1" dirty="0"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415"/>
                        </a:lnSpc>
                      </a:pPr>
                      <a:r>
                        <a:rPr sz="2400" b="1" spc="-5" dirty="0">
                          <a:latin typeface="Courier New"/>
                          <a:cs typeface="Courier New"/>
                        </a:rPr>
                        <a:t>85;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313">
                <a:tc>
                  <a:txBody>
                    <a:bodyPr/>
                    <a:lstStyle/>
                    <a:p>
                      <a:pPr marL="31750">
                        <a:lnSpc>
                          <a:spcPts val="2415"/>
                        </a:lnSpc>
                      </a:pPr>
                      <a:r>
                        <a:rPr sz="2400" b="1" spc="-10" dirty="0">
                          <a:latin typeface="Courier New"/>
                          <a:cs typeface="Courier New"/>
                        </a:rPr>
                        <a:t>golfScores[2]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2415"/>
                        </a:lnSpc>
                      </a:pPr>
                      <a:r>
                        <a:rPr sz="2400" b="1" dirty="0"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415"/>
                        </a:lnSpc>
                      </a:pPr>
                      <a:r>
                        <a:rPr sz="2400" b="1" spc="-5" dirty="0">
                          <a:latin typeface="Courier New"/>
                          <a:cs typeface="Courier New"/>
                        </a:rPr>
                        <a:t>125;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31544" y="4258436"/>
            <a:ext cx="5868670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10" dirty="0">
                <a:latin typeface="Courier New"/>
                <a:cs typeface="Courier New"/>
              </a:rPr>
              <a:t>//golfScrSize will </a:t>
            </a:r>
            <a:r>
              <a:rPr sz="2400" b="1" spc="-5" dirty="0">
                <a:latin typeface="Courier New"/>
                <a:cs typeface="Courier New"/>
              </a:rPr>
              <a:t>get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the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ts val="2595"/>
              </a:lnSpc>
            </a:pPr>
            <a:r>
              <a:rPr sz="2400" b="1" spc="-5" dirty="0">
                <a:latin typeface="Courier New"/>
                <a:cs typeface="Courier New"/>
              </a:rPr>
              <a:t>//value</a:t>
            </a:r>
            <a:r>
              <a:rPr sz="2400" b="1" spc="-5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of</a:t>
            </a:r>
            <a:r>
              <a:rPr sz="2400" b="1" spc="-3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3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ts val="2740"/>
              </a:lnSpc>
            </a:pPr>
            <a:r>
              <a:rPr sz="2400" b="1" spc="-10" dirty="0">
                <a:latin typeface="Courier New"/>
                <a:cs typeface="Courier New"/>
              </a:rPr>
              <a:t>golfScrSize</a:t>
            </a:r>
            <a:r>
              <a:rPr sz="2400" b="1" spc="1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golfScores.length;</a:t>
            </a:r>
            <a:endParaRPr sz="2400">
              <a:latin typeface="Courier New"/>
              <a:cs typeface="Courier New"/>
            </a:endParaRPr>
          </a:p>
        </p:txBody>
      </p:sp>
      <p:pic>
        <p:nvPicPr>
          <p:cNvPr id="8" name="a24x25.mp3" descr="a24x25.mp3">
            <a:hlinkClick r:id="" action="ppaction://media"/>
            <a:extLst>
              <a:ext uri="{FF2B5EF4-FFF2-40B4-BE49-F238E27FC236}">
                <a16:creationId xmlns:a16="http://schemas.microsoft.com/office/drawing/2014/main" id="{0E0E7867-E11D-B44A-B587-0612EF6123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3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5" y="337769"/>
            <a:ext cx="760178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Screencasts</a:t>
            </a:r>
            <a:r>
              <a:rPr sz="4400" spc="-40" dirty="0"/>
              <a:t> </a:t>
            </a:r>
            <a:r>
              <a:rPr sz="4400" dirty="0"/>
              <a:t>and</a:t>
            </a:r>
            <a:r>
              <a:rPr sz="4400" spc="-25" dirty="0"/>
              <a:t> </a:t>
            </a:r>
            <a:r>
              <a:rPr sz="4400" spc="-5" dirty="0"/>
              <a:t>Exercises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26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24352"/>
            <a:ext cx="7187565" cy="383095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8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Please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screencasts</a:t>
            </a:r>
          </a:p>
          <a:p>
            <a:pPr marL="355600" indent="-343535" algn="just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Please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exercises</a:t>
            </a:r>
          </a:p>
          <a:p>
            <a:pPr marL="355600" marR="5080" indent="-343535" algn="just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Please </a:t>
            </a:r>
            <a:r>
              <a:rPr sz="3200" spc="-5" dirty="0">
                <a:latin typeface="Arial"/>
                <a:cs typeface="Arial"/>
              </a:rPr>
              <a:t>don’t hesitate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email </a:t>
            </a:r>
            <a:r>
              <a:rPr sz="3200" dirty="0">
                <a:latin typeface="Arial"/>
                <a:cs typeface="Arial"/>
              </a:rPr>
              <a:t>me </a:t>
            </a:r>
            <a:r>
              <a:rPr sz="3200" spc="-5" dirty="0">
                <a:latin typeface="Arial"/>
                <a:cs typeface="Arial"/>
              </a:rPr>
              <a:t>with </a:t>
            </a:r>
            <a:r>
              <a:rPr sz="3200" spc="-8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questions</a:t>
            </a:r>
          </a:p>
          <a:p>
            <a:pPr marL="355600" marR="230504" indent="-343535" algn="just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Please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envision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scenarios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where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8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aforementioned </a:t>
            </a:r>
            <a:r>
              <a:rPr sz="3200" dirty="0">
                <a:latin typeface="Arial"/>
                <a:cs typeface="Arial"/>
              </a:rPr>
              <a:t>constructs would be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useful</a:t>
            </a:r>
          </a:p>
        </p:txBody>
      </p:sp>
      <p:pic>
        <p:nvPicPr>
          <p:cNvPr id="6" name="a24x26.mp3" descr="a24x26.mp3">
            <a:hlinkClick r:id="" action="ppaction://media"/>
            <a:extLst>
              <a:ext uri="{FF2B5EF4-FFF2-40B4-BE49-F238E27FC236}">
                <a16:creationId xmlns:a16="http://schemas.microsoft.com/office/drawing/2014/main" id="{7A126B9E-C321-B745-8758-882711EF6F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5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2696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Comparison</a:t>
            </a:r>
            <a:r>
              <a:rPr spc="-85" dirty="0"/>
              <a:t> </a:t>
            </a:r>
            <a:r>
              <a:rPr dirty="0"/>
              <a:t>Operators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369822"/>
            <a:ext cx="7167880" cy="481093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marR="2134870" indent="-355600">
              <a:lnSpc>
                <a:spcPts val="2050"/>
              </a:lnSpc>
              <a:spcBef>
                <a:spcPts val="355"/>
              </a:spcBef>
              <a:buClr>
                <a:srgbClr val="FFC000"/>
              </a:buClr>
              <a:buSzPct val="78947"/>
              <a:buFont typeface="Wingdings"/>
              <a:buChar char=""/>
              <a:tabLst>
                <a:tab pos="355600" algn="l"/>
                <a:tab pos="356235" algn="l"/>
                <a:tab pos="927100" algn="l"/>
              </a:tabLst>
            </a:pPr>
            <a:r>
              <a:rPr sz="1900" spc="-5" dirty="0">
                <a:latin typeface="Arial"/>
                <a:cs typeface="Arial"/>
              </a:rPr>
              <a:t>&gt;	Returns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true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if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the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first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value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is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greater </a:t>
            </a:r>
            <a:r>
              <a:rPr sz="1900" spc="-5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than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the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second</a:t>
            </a:r>
            <a:endParaRPr sz="1900" dirty="0">
              <a:latin typeface="Arial"/>
              <a:cs typeface="Arial"/>
            </a:endParaRPr>
          </a:p>
          <a:p>
            <a:pPr marL="355600" marR="2134870" indent="-355600">
              <a:lnSpc>
                <a:spcPts val="2050"/>
              </a:lnSpc>
              <a:spcBef>
                <a:spcPts val="459"/>
              </a:spcBef>
              <a:buClr>
                <a:srgbClr val="FFC000"/>
              </a:buClr>
              <a:buSzPct val="78947"/>
              <a:buFont typeface="Wingdings"/>
              <a:buChar char=""/>
              <a:tabLst>
                <a:tab pos="355600" algn="l"/>
                <a:tab pos="356235" algn="l"/>
                <a:tab pos="927100" algn="l"/>
              </a:tabLst>
            </a:pPr>
            <a:r>
              <a:rPr sz="1900" spc="-5" dirty="0">
                <a:latin typeface="Arial"/>
                <a:cs typeface="Arial"/>
              </a:rPr>
              <a:t>&gt;=	Returns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true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if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the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first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value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is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greater </a:t>
            </a:r>
            <a:r>
              <a:rPr sz="1900" spc="-5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than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or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equal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to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the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second</a:t>
            </a:r>
            <a:endParaRPr sz="1900" dirty="0">
              <a:latin typeface="Arial"/>
              <a:cs typeface="Arial"/>
            </a:endParaRPr>
          </a:p>
          <a:p>
            <a:pPr marL="355600" marR="2118360" indent="-355600">
              <a:lnSpc>
                <a:spcPts val="2050"/>
              </a:lnSpc>
              <a:spcBef>
                <a:spcPts val="459"/>
              </a:spcBef>
              <a:buClr>
                <a:srgbClr val="FFC000"/>
              </a:buClr>
              <a:buSzPct val="78947"/>
              <a:buFont typeface="Wingdings"/>
              <a:buChar char=""/>
              <a:tabLst>
                <a:tab pos="355600" algn="l"/>
                <a:tab pos="356235" algn="l"/>
                <a:tab pos="927100" algn="l"/>
              </a:tabLst>
            </a:pPr>
            <a:r>
              <a:rPr sz="1900" spc="-5" dirty="0">
                <a:latin typeface="Arial"/>
                <a:cs typeface="Arial"/>
              </a:rPr>
              <a:t>&lt;	Returns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true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the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first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value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is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less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than </a:t>
            </a:r>
            <a:r>
              <a:rPr sz="1900" spc="-5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the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second</a:t>
            </a:r>
            <a:endParaRPr sz="1900" dirty="0">
              <a:latin typeface="Arial"/>
              <a:cs typeface="Arial"/>
            </a:endParaRPr>
          </a:p>
          <a:p>
            <a:pPr marL="355600" indent="-343535">
              <a:lnSpc>
                <a:spcPts val="2165"/>
              </a:lnSpc>
              <a:spcBef>
                <a:spcPts val="200"/>
              </a:spcBef>
              <a:buClr>
                <a:srgbClr val="FFC000"/>
              </a:buClr>
              <a:buSzPct val="78947"/>
              <a:buFont typeface="Wingdings"/>
              <a:buChar char=""/>
              <a:tabLst>
                <a:tab pos="355600" algn="l"/>
                <a:tab pos="356235" algn="l"/>
                <a:tab pos="927100" algn="l"/>
              </a:tabLst>
            </a:pPr>
            <a:r>
              <a:rPr sz="1900" spc="-5" dirty="0">
                <a:latin typeface="Arial"/>
                <a:cs typeface="Arial"/>
              </a:rPr>
              <a:t>&lt;=	Returns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true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if the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first value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is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less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than</a:t>
            </a:r>
            <a:endParaRPr sz="1900" dirty="0">
              <a:latin typeface="Arial"/>
              <a:cs typeface="Arial"/>
            </a:endParaRPr>
          </a:p>
          <a:p>
            <a:pPr marL="927100">
              <a:lnSpc>
                <a:spcPts val="2165"/>
              </a:lnSpc>
              <a:buClr>
                <a:srgbClr val="FFC000"/>
              </a:buClr>
            </a:pPr>
            <a:r>
              <a:rPr sz="1900" spc="-5" dirty="0">
                <a:latin typeface="Arial"/>
                <a:cs typeface="Arial"/>
              </a:rPr>
              <a:t>or equal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to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second</a:t>
            </a:r>
          </a:p>
          <a:p>
            <a:pPr marL="12700">
              <a:lnSpc>
                <a:spcPct val="100000"/>
              </a:lnSpc>
              <a:spcBef>
                <a:spcPts val="229"/>
              </a:spcBef>
              <a:buClr>
                <a:srgbClr val="FFC000"/>
              </a:buClr>
              <a:tabLst>
                <a:tab pos="355600" algn="l"/>
                <a:tab pos="927100" algn="l"/>
              </a:tabLst>
            </a:pPr>
            <a:r>
              <a:rPr sz="1500" spc="15" dirty="0">
                <a:solidFill>
                  <a:srgbClr val="2C13C1"/>
                </a:solidFill>
                <a:latin typeface="Wingdings"/>
                <a:cs typeface="Wingdings"/>
              </a:rPr>
              <a:t></a:t>
            </a:r>
            <a:r>
              <a:rPr sz="1500" spc="15" dirty="0">
                <a:solidFill>
                  <a:srgbClr val="2C13C1"/>
                </a:solidFill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Arial"/>
                <a:cs typeface="Arial"/>
              </a:rPr>
              <a:t>==	Returns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true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if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first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value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is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equal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to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second</a:t>
            </a:r>
            <a:endParaRPr sz="1900" dirty="0">
              <a:latin typeface="Arial"/>
              <a:cs typeface="Arial"/>
            </a:endParaRPr>
          </a:p>
          <a:p>
            <a:pPr marL="355600" marR="2037080" indent="-355600">
              <a:lnSpc>
                <a:spcPts val="2050"/>
              </a:lnSpc>
              <a:spcBef>
                <a:spcPts val="489"/>
              </a:spcBef>
              <a:buClr>
                <a:srgbClr val="FFC000"/>
              </a:buClr>
              <a:buSzPct val="78947"/>
              <a:buFont typeface="Wingdings"/>
              <a:buChar char=""/>
              <a:tabLst>
                <a:tab pos="355600" algn="l"/>
                <a:tab pos="356235" algn="l"/>
                <a:tab pos="927100" algn="l"/>
              </a:tabLst>
            </a:pPr>
            <a:r>
              <a:rPr sz="1900" spc="-5" dirty="0">
                <a:latin typeface="Arial"/>
                <a:cs typeface="Arial"/>
              </a:rPr>
              <a:t>!=	Returns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true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if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first value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is not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equal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to </a:t>
            </a:r>
            <a:r>
              <a:rPr sz="1900" spc="-509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second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buClr>
                <a:srgbClr val="FFC000"/>
              </a:buClr>
              <a:tabLst>
                <a:tab pos="355600" algn="l"/>
                <a:tab pos="927100" algn="l"/>
              </a:tabLst>
            </a:pPr>
            <a:r>
              <a:rPr sz="1500" spc="15" dirty="0">
                <a:solidFill>
                  <a:srgbClr val="2C13C1"/>
                </a:solidFill>
                <a:latin typeface="Wingdings"/>
                <a:cs typeface="Wingdings"/>
              </a:rPr>
              <a:t></a:t>
            </a:r>
            <a:r>
              <a:rPr sz="1500" spc="15" dirty="0">
                <a:solidFill>
                  <a:srgbClr val="2C13C1"/>
                </a:solidFill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Arial"/>
                <a:cs typeface="Arial"/>
              </a:rPr>
              <a:t>==	Returns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true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if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first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value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is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equal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to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second</a:t>
            </a:r>
            <a:endParaRPr sz="1900" dirty="0">
              <a:latin typeface="Arial"/>
              <a:cs typeface="Arial"/>
            </a:endParaRPr>
          </a:p>
          <a:p>
            <a:pPr marL="355600" indent="-343535">
              <a:lnSpc>
                <a:spcPts val="2165"/>
              </a:lnSpc>
              <a:spcBef>
                <a:spcPts val="229"/>
              </a:spcBef>
              <a:buClr>
                <a:srgbClr val="FFC000"/>
              </a:buClr>
              <a:buSzPct val="78947"/>
              <a:buFont typeface="Wingdings"/>
              <a:buChar char=""/>
              <a:tabLst>
                <a:tab pos="355600" algn="l"/>
                <a:tab pos="356235" algn="l"/>
                <a:tab pos="927100" algn="l"/>
              </a:tabLst>
            </a:pPr>
            <a:r>
              <a:rPr sz="1900" spc="-5" dirty="0">
                <a:latin typeface="Arial"/>
                <a:cs typeface="Arial"/>
              </a:rPr>
              <a:t>!=	Returns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true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if first</a:t>
            </a:r>
            <a:r>
              <a:rPr sz="1900" dirty="0">
                <a:latin typeface="Arial"/>
                <a:cs typeface="Arial"/>
              </a:rPr>
              <a:t> value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is not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equal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to</a:t>
            </a:r>
            <a:endParaRPr sz="1900" dirty="0">
              <a:latin typeface="Arial"/>
              <a:cs typeface="Arial"/>
            </a:endParaRPr>
          </a:p>
          <a:p>
            <a:pPr marL="927100">
              <a:lnSpc>
                <a:spcPts val="2165"/>
              </a:lnSpc>
              <a:buClr>
                <a:srgbClr val="FFC000"/>
              </a:buClr>
            </a:pPr>
            <a:r>
              <a:rPr sz="1900" spc="-5" dirty="0">
                <a:latin typeface="Arial"/>
                <a:cs typeface="Arial"/>
              </a:rPr>
              <a:t>second</a:t>
            </a:r>
            <a:endParaRPr sz="1900" dirty="0">
              <a:latin typeface="Arial"/>
              <a:cs typeface="Arial"/>
            </a:endParaRPr>
          </a:p>
          <a:p>
            <a:pPr marL="355600" marR="5080" indent="-343535">
              <a:lnSpc>
                <a:spcPts val="2050"/>
              </a:lnSpc>
              <a:spcBef>
                <a:spcPts val="484"/>
              </a:spcBef>
              <a:buClr>
                <a:srgbClr val="FFC000"/>
              </a:buClr>
              <a:tabLst>
                <a:tab pos="355600" algn="l"/>
              </a:tabLst>
            </a:pPr>
            <a:r>
              <a:rPr sz="1500" spc="15" dirty="0">
                <a:solidFill>
                  <a:srgbClr val="2C13C1"/>
                </a:solidFill>
                <a:latin typeface="Wingdings"/>
                <a:cs typeface="Wingdings"/>
              </a:rPr>
              <a:t></a:t>
            </a:r>
            <a:r>
              <a:rPr sz="1500" spc="15" dirty="0">
                <a:solidFill>
                  <a:srgbClr val="2C13C1"/>
                </a:solidFill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Arial"/>
                <a:cs typeface="Arial"/>
              </a:rPr>
              <a:t>===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Returns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true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if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first value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is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equal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the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second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and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the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same </a:t>
            </a:r>
            <a:r>
              <a:rPr sz="1900" spc="-509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data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type</a:t>
            </a:r>
            <a:endParaRPr sz="1900" dirty="0">
              <a:latin typeface="Arial"/>
              <a:cs typeface="Arial"/>
            </a:endParaRPr>
          </a:p>
        </p:txBody>
      </p:sp>
      <p:pic>
        <p:nvPicPr>
          <p:cNvPr id="6" name="a24x3.mp3" descr="a24x3.mp3">
            <a:hlinkClick r:id="" action="ppaction://media"/>
            <a:extLst>
              <a:ext uri="{FF2B5EF4-FFF2-40B4-BE49-F238E27FC236}">
                <a16:creationId xmlns:a16="http://schemas.microsoft.com/office/drawing/2014/main" id="{B5DE189F-D6CC-E44A-9B00-9BCB60C9B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9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726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Comparisons</a:t>
            </a:r>
            <a:r>
              <a:rPr spc="-85" dirty="0"/>
              <a:t> </a:t>
            </a:r>
            <a:r>
              <a:rPr lang="en-US" spc="-85" dirty="0"/>
              <a:t>(</a:t>
            </a:r>
            <a:r>
              <a:rPr dirty="0"/>
              <a:t>continued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24352"/>
            <a:ext cx="6243320" cy="298350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Comparisons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5" dirty="0">
                <a:latin typeface="Arial"/>
                <a:cs typeface="Arial"/>
              </a:rPr>
              <a:t> used:</a:t>
            </a:r>
            <a:endParaRPr sz="32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Numbers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Strings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Variables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Math </a:t>
            </a:r>
            <a:r>
              <a:rPr sz="3200" dirty="0">
                <a:latin typeface="Arial"/>
                <a:cs typeface="Arial"/>
              </a:rPr>
              <a:t>Expressions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Variables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variables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6" name="a24x4.mp3" descr="a24x4.mp3">
            <a:hlinkClick r:id="" action="ppaction://media"/>
            <a:extLst>
              <a:ext uri="{FF2B5EF4-FFF2-40B4-BE49-F238E27FC236}">
                <a16:creationId xmlns:a16="http://schemas.microsoft.com/office/drawing/2014/main" id="{73ABFDE1-C40A-5340-BB76-4944313F6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1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31540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Comparison</a:t>
            </a:r>
            <a:r>
              <a:rPr spc="-90" dirty="0"/>
              <a:t> </a:t>
            </a:r>
            <a:r>
              <a:rPr dirty="0"/>
              <a:t>Examples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24352"/>
            <a:ext cx="6901180" cy="392811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first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5;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second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‘5’</a:t>
            </a:r>
            <a:endParaRPr sz="3200">
              <a:latin typeface="Arial"/>
              <a:cs typeface="Arial"/>
            </a:endParaRPr>
          </a:p>
          <a:p>
            <a:pPr marL="12700" marR="24511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"/>
                <a:cs typeface="Arial"/>
              </a:rPr>
              <a:t>if (first </a:t>
            </a:r>
            <a:r>
              <a:rPr sz="3200" dirty="0">
                <a:latin typeface="Arial"/>
                <a:cs typeface="Arial"/>
              </a:rPr>
              <a:t>== </a:t>
            </a:r>
            <a:r>
              <a:rPr sz="3200" spc="-5" dirty="0">
                <a:latin typeface="Arial"/>
                <a:cs typeface="Arial"/>
              </a:rPr>
              <a:t>second) alert (‘they are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same’);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"/>
                <a:cs typeface="Arial"/>
              </a:rPr>
              <a:t>//now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try it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===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/>
                <a:cs typeface="Arial"/>
              </a:rPr>
              <a:t>if</a:t>
            </a:r>
            <a:r>
              <a:rPr sz="3200" spc="-5" dirty="0">
                <a:latin typeface="Arial"/>
                <a:cs typeface="Arial"/>
              </a:rPr>
              <a:t> (first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===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second)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alert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(‘they</a:t>
            </a:r>
            <a:r>
              <a:rPr sz="3200" spc="-5" dirty="0">
                <a:latin typeface="Arial"/>
                <a:cs typeface="Arial"/>
              </a:rPr>
              <a:t> are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same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same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datatype’);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a24x5.mp3" descr="a24x5.mp3">
            <a:hlinkClick r:id="" action="ppaction://media"/>
            <a:extLst>
              <a:ext uri="{FF2B5EF4-FFF2-40B4-BE49-F238E27FC236}">
                <a16:creationId xmlns:a16="http://schemas.microsoft.com/office/drawing/2014/main" id="{8646EC4B-97A2-874B-B008-06ABF40A19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755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Flow</a:t>
            </a:r>
            <a:r>
              <a:rPr b="1" spc="-10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Control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4329"/>
            <a:ext cx="7548245" cy="4011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Flow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control consists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number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reserved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words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combined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syntax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allow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program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decide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which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parts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code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 execute,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which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jump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over,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which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 execute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multiple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times.</a:t>
            </a:r>
          </a:p>
          <a:p>
            <a:pPr marL="355600" marR="360045" indent="-343535">
              <a:lnSpc>
                <a:spcPct val="99900"/>
              </a:lnSpc>
              <a:spcBef>
                <a:spcPts val="68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most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part,</a:t>
            </a:r>
            <a:r>
              <a:rPr sz="2800" spc="-5" dirty="0">
                <a:latin typeface="Arial"/>
                <a:cs typeface="Arial"/>
              </a:rPr>
              <a:t> all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program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languages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share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same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basic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reserved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words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 control,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what </a:t>
            </a:r>
            <a:r>
              <a:rPr sz="2800" spc="-5" dirty="0">
                <a:latin typeface="Arial"/>
                <a:cs typeface="Arial"/>
              </a:rPr>
              <a:t>we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discuss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here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will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same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many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different languages</a:t>
            </a:r>
            <a:r>
              <a:rPr sz="3200" dirty="0">
                <a:latin typeface="Arial"/>
                <a:cs typeface="Arial"/>
              </a:rPr>
              <a:t>.</a:t>
            </a:r>
          </a:p>
        </p:txBody>
      </p:sp>
      <p:pic>
        <p:nvPicPr>
          <p:cNvPr id="6" name="a24x6.mp3" descr="a24x6.mp3">
            <a:hlinkClick r:id="" action="ppaction://media"/>
            <a:extLst>
              <a:ext uri="{FF2B5EF4-FFF2-40B4-BE49-F238E27FC236}">
                <a16:creationId xmlns:a16="http://schemas.microsoft.com/office/drawing/2014/main" id="{AC1996D4-1FA5-D540-9A91-E65E042488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5" y="337769"/>
            <a:ext cx="540956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Conditional–</a:t>
            </a:r>
            <a:r>
              <a:rPr spc="-75" dirty="0"/>
              <a:t> </a:t>
            </a:r>
            <a:r>
              <a:rPr spc="-5" dirty="0"/>
              <a:t>"If"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4330"/>
            <a:ext cx="760666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65505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884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As an example, assume you want to print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"Student's grade = A" when the value of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variable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grade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above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93.</a:t>
            </a: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lr>
                <a:srgbClr val="FFC000"/>
              </a:buClr>
              <a:buSzPct val="7884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code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below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uses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i="1" spc="-5" dirty="0">
                <a:latin typeface="Arial"/>
                <a:cs typeface="Arial"/>
              </a:rPr>
              <a:t>if-statement</a:t>
            </a:r>
            <a:r>
              <a:rPr sz="2600" i="1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this:</a:t>
            </a:r>
          </a:p>
          <a:p>
            <a:pPr marL="927100">
              <a:lnSpc>
                <a:spcPct val="100000"/>
              </a:lnSpc>
              <a:spcBef>
                <a:spcPts val="445"/>
              </a:spcBef>
              <a:buClr>
                <a:srgbClr val="FFC000"/>
              </a:buClr>
            </a:pPr>
            <a:r>
              <a:rPr sz="2600" b="1" spc="-5" dirty="0">
                <a:latin typeface="Courier New"/>
                <a:cs typeface="Courier New"/>
              </a:rPr>
              <a:t>if</a:t>
            </a:r>
            <a:r>
              <a:rPr sz="2600" b="1" spc="-15" dirty="0">
                <a:latin typeface="Courier New"/>
                <a:cs typeface="Courier New"/>
              </a:rPr>
              <a:t> </a:t>
            </a:r>
            <a:r>
              <a:rPr sz="2600" b="1" spc="-5" dirty="0">
                <a:latin typeface="Courier New"/>
                <a:cs typeface="Courier New"/>
              </a:rPr>
              <a:t>(grade</a:t>
            </a:r>
            <a:r>
              <a:rPr sz="2600" b="1" spc="-15" dirty="0">
                <a:latin typeface="Courier New"/>
                <a:cs typeface="Courier New"/>
              </a:rPr>
              <a:t> </a:t>
            </a:r>
            <a:r>
              <a:rPr sz="2600" b="1" dirty="0">
                <a:latin typeface="Courier New"/>
                <a:cs typeface="Courier New"/>
              </a:rPr>
              <a:t>&gt;</a:t>
            </a:r>
            <a:r>
              <a:rPr sz="2600" b="1" spc="-10" dirty="0">
                <a:latin typeface="Courier New"/>
                <a:cs typeface="Courier New"/>
              </a:rPr>
              <a:t> </a:t>
            </a:r>
            <a:r>
              <a:rPr sz="2600" b="1" spc="-5" dirty="0">
                <a:latin typeface="Courier New"/>
                <a:cs typeface="Courier New"/>
              </a:rPr>
              <a:t>93){</a:t>
            </a:r>
            <a:endParaRPr sz="2600" dirty="0">
              <a:latin typeface="Courier New"/>
              <a:cs typeface="Courier New"/>
            </a:endParaRPr>
          </a:p>
          <a:p>
            <a:pPr marL="1841500">
              <a:lnSpc>
                <a:spcPct val="100000"/>
              </a:lnSpc>
              <a:spcBef>
                <a:spcPts val="565"/>
              </a:spcBef>
              <a:buClr>
                <a:srgbClr val="FFC000"/>
              </a:buClr>
            </a:pPr>
            <a:r>
              <a:rPr sz="2600" b="1" spc="-5" dirty="0">
                <a:latin typeface="Courier New"/>
                <a:cs typeface="Courier New"/>
              </a:rPr>
              <a:t>alert("Student's grade </a:t>
            </a:r>
            <a:r>
              <a:rPr sz="2600" b="1" dirty="0">
                <a:latin typeface="Courier New"/>
                <a:cs typeface="Courier New"/>
              </a:rPr>
              <a:t>=</a:t>
            </a:r>
            <a:r>
              <a:rPr sz="2600" b="1" spc="-15" dirty="0">
                <a:latin typeface="Courier New"/>
                <a:cs typeface="Courier New"/>
              </a:rPr>
              <a:t> </a:t>
            </a:r>
            <a:r>
              <a:rPr sz="2600" b="1" spc="-5" dirty="0">
                <a:latin typeface="Courier New"/>
                <a:cs typeface="Courier New"/>
              </a:rPr>
              <a:t>A");</a:t>
            </a:r>
            <a:endParaRPr sz="26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FFC000"/>
              </a:buClr>
            </a:pPr>
            <a:r>
              <a:rPr sz="2600" b="1" dirty="0">
                <a:latin typeface="Courier New"/>
                <a:cs typeface="Courier New"/>
              </a:rPr>
              <a:t>}</a:t>
            </a:r>
            <a:endParaRPr sz="2600" dirty="0">
              <a:latin typeface="Courier New"/>
              <a:cs typeface="Courier New"/>
            </a:endParaRPr>
          </a:p>
          <a:p>
            <a:pPr marL="355600" marR="713740" indent="-343535">
              <a:lnSpc>
                <a:spcPct val="100000"/>
              </a:lnSpc>
              <a:spcBef>
                <a:spcPts val="865"/>
              </a:spcBef>
              <a:buClr>
                <a:srgbClr val="FFC000"/>
              </a:buClr>
              <a:buSzPct val="7884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If grade was 93 or below, the program would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simply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skip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this instruction.</a:t>
            </a:r>
          </a:p>
        </p:txBody>
      </p:sp>
      <p:pic>
        <p:nvPicPr>
          <p:cNvPr id="6" name="a24x7.mp3" descr="a24x7.mp3">
            <a:hlinkClick r:id="" action="ppaction://media"/>
            <a:extLst>
              <a:ext uri="{FF2B5EF4-FFF2-40B4-BE49-F238E27FC236}">
                <a16:creationId xmlns:a16="http://schemas.microsoft.com/office/drawing/2014/main" id="{8902DAE2-B3CF-8246-A589-F634C231A1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98966"/>
            <a:ext cx="76506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3935" algn="l"/>
              </a:tabLst>
            </a:pPr>
            <a:r>
              <a:rPr sz="4400" dirty="0"/>
              <a:t>Conditionals</a:t>
            </a:r>
            <a:r>
              <a:rPr sz="4400" spc="5" dirty="0"/>
              <a:t> </a:t>
            </a:r>
            <a:r>
              <a:rPr sz="4400" dirty="0"/>
              <a:t>–	"If"</a:t>
            </a:r>
            <a:r>
              <a:rPr sz="4400" spc="-105" dirty="0"/>
              <a:t> </a:t>
            </a:r>
            <a:r>
              <a:rPr sz="4400" dirty="0"/>
              <a:t>(continued)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282"/>
            <a:ext cx="7435215" cy="41940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We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also </a:t>
            </a:r>
            <a:r>
              <a:rPr sz="3200" spc="-5" dirty="0">
                <a:latin typeface="Arial"/>
                <a:cs typeface="Arial"/>
              </a:rPr>
              <a:t>group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multiple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instructions </a:t>
            </a:r>
            <a:r>
              <a:rPr sz="3200" spc="-8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execute based on the result of the </a:t>
            </a:r>
            <a:r>
              <a:rPr sz="3200" spc="-15" dirty="0">
                <a:latin typeface="Arial"/>
                <a:cs typeface="Arial"/>
              </a:rPr>
              <a:t>if-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statement using the curly brackets. For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example:</a:t>
            </a:r>
            <a:endParaRPr sz="3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80"/>
              </a:spcBef>
              <a:buClr>
                <a:srgbClr val="FFC000"/>
              </a:buClr>
            </a:pPr>
            <a:r>
              <a:rPr sz="2400" b="1" spc="-5" dirty="0">
                <a:latin typeface="Courier New"/>
                <a:cs typeface="Courier New"/>
              </a:rPr>
              <a:t>if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(grade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&gt;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93)</a:t>
            </a:r>
            <a:endParaRPr sz="2400" dirty="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</a:pPr>
            <a:r>
              <a:rPr sz="2400" b="1" dirty="0">
                <a:latin typeface="Courier New"/>
                <a:cs typeface="Courier New"/>
              </a:rPr>
              <a:t>{</a:t>
            </a:r>
            <a:endParaRPr sz="2400" dirty="0">
              <a:latin typeface="Courier New"/>
              <a:cs typeface="Courier New"/>
            </a:endParaRPr>
          </a:p>
          <a:p>
            <a:pPr marL="927100" marR="476884">
              <a:lnSpc>
                <a:spcPts val="3460"/>
              </a:lnSpc>
              <a:spcBef>
                <a:spcPts val="204"/>
              </a:spcBef>
              <a:buClr>
                <a:srgbClr val="FFC000"/>
              </a:buClr>
            </a:pPr>
            <a:r>
              <a:rPr sz="2400" b="1" spc="-10" dirty="0">
                <a:latin typeface="Courier New"/>
                <a:cs typeface="Courier New"/>
              </a:rPr>
              <a:t>alert("Student's </a:t>
            </a:r>
            <a:r>
              <a:rPr sz="2400" b="1" spc="-5" dirty="0">
                <a:latin typeface="Courier New"/>
                <a:cs typeface="Courier New"/>
              </a:rPr>
              <a:t>grade </a:t>
            </a:r>
            <a:r>
              <a:rPr sz="2400" b="1" spc="-10" dirty="0">
                <a:latin typeface="Courier New"/>
                <a:cs typeface="Courier New"/>
              </a:rPr>
              <a:t>is </a:t>
            </a:r>
            <a:r>
              <a:rPr sz="2400" b="1" spc="-5" dirty="0">
                <a:latin typeface="Courier New"/>
                <a:cs typeface="Courier New"/>
              </a:rPr>
              <a:t>an </a:t>
            </a:r>
            <a:r>
              <a:rPr sz="2400" b="1" spc="-10" dirty="0">
                <a:latin typeface="Courier New"/>
                <a:cs typeface="Courier New"/>
              </a:rPr>
              <a:t>A"); </a:t>
            </a:r>
            <a:r>
              <a:rPr sz="2400" b="1" spc="-143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honor_roll</a:t>
            </a:r>
            <a:r>
              <a:rPr sz="2400" b="1" spc="-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True;</a:t>
            </a:r>
            <a:endParaRPr sz="2400" dirty="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365"/>
              </a:spcBef>
              <a:buClr>
                <a:srgbClr val="FFC000"/>
              </a:buClr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 dirty="0">
              <a:latin typeface="Courier New"/>
              <a:cs typeface="Courier New"/>
            </a:endParaRPr>
          </a:p>
        </p:txBody>
      </p:sp>
      <p:pic>
        <p:nvPicPr>
          <p:cNvPr id="6" name="a24x8.mp3" descr="a24x8.mp3">
            <a:hlinkClick r:id="" action="ppaction://media"/>
            <a:extLst>
              <a:ext uri="{FF2B5EF4-FFF2-40B4-BE49-F238E27FC236}">
                <a16:creationId xmlns:a16="http://schemas.microsoft.com/office/drawing/2014/main" id="{C7C67F54-1283-1B4A-A69E-1DEB8C15DE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7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6506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3935" algn="l"/>
              </a:tabLst>
            </a:pPr>
            <a:r>
              <a:rPr sz="4400" dirty="0"/>
              <a:t>Conditionals</a:t>
            </a:r>
            <a:r>
              <a:rPr sz="4400" spc="5" dirty="0"/>
              <a:t> </a:t>
            </a:r>
            <a:r>
              <a:rPr sz="4400" dirty="0"/>
              <a:t>–	"If"</a:t>
            </a:r>
            <a:r>
              <a:rPr sz="4400" spc="-105" dirty="0"/>
              <a:t> </a:t>
            </a:r>
            <a:r>
              <a:rPr sz="4400" dirty="0"/>
              <a:t>(continued)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09565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340852" y="6520782"/>
            <a:ext cx="21717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lang="en-US" spc="-5" smtClean="0"/>
              <a:pPr marL="38100">
                <a:lnSpc>
                  <a:spcPct val="100000"/>
                </a:lnSpc>
              </a:pPr>
              <a:t>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65478"/>
            <a:ext cx="7146925" cy="389042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210820" indent="-343535" algn="just">
              <a:lnSpc>
                <a:spcPct val="90100"/>
              </a:lnSpc>
              <a:spcBef>
                <a:spcPts val="38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We </a:t>
            </a:r>
            <a:r>
              <a:rPr sz="2400" spc="-5" dirty="0">
                <a:latin typeface="Arial"/>
                <a:cs typeface="Arial"/>
              </a:rPr>
              <a:t>can string together </a:t>
            </a:r>
            <a:r>
              <a:rPr sz="2400" dirty="0">
                <a:latin typeface="Arial"/>
                <a:cs typeface="Arial"/>
              </a:rPr>
              <a:t>if-statements </a:t>
            </a:r>
            <a:r>
              <a:rPr sz="2400" spc="-5" dirty="0">
                <a:latin typeface="Arial"/>
                <a:cs typeface="Arial"/>
              </a:rPr>
              <a:t>to allow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 to </a:t>
            </a:r>
            <a:r>
              <a:rPr sz="2400" spc="-5" dirty="0">
                <a:latin typeface="Arial"/>
                <a:cs typeface="Arial"/>
              </a:rPr>
              <a:t>select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one </a:t>
            </a:r>
            <a:r>
              <a:rPr sz="2400" dirty="0">
                <a:latin typeface="Arial"/>
                <a:cs typeface="Arial"/>
              </a:rPr>
              <a:t>of a </a:t>
            </a:r>
            <a:r>
              <a:rPr sz="2400" spc="-5" dirty="0">
                <a:latin typeface="Arial"/>
                <a:cs typeface="Arial"/>
              </a:rPr>
              <a:t>number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cases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else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if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else</a:t>
            </a:r>
            <a:r>
              <a:rPr sz="2400" spc="-5" dirty="0">
                <a:latin typeface="Arial"/>
                <a:cs typeface="Arial"/>
              </a:rPr>
              <a:t>.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example: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if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(grade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&gt;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93)</a:t>
            </a:r>
            <a:endParaRPr sz="2400" dirty="0">
              <a:latin typeface="Courier New"/>
              <a:cs typeface="Courier New"/>
            </a:endParaRPr>
          </a:p>
          <a:p>
            <a:pPr marL="927100">
              <a:lnSpc>
                <a:spcPct val="100000"/>
              </a:lnSpc>
              <a:spcBef>
                <a:spcPts val="290"/>
              </a:spcBef>
            </a:pPr>
            <a:r>
              <a:rPr sz="2400" b="1" spc="-10" dirty="0">
                <a:latin typeface="Courier New"/>
                <a:cs typeface="Courier New"/>
              </a:rPr>
              <a:t>alert("Student's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grade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is</a:t>
            </a:r>
            <a:r>
              <a:rPr sz="2400" b="1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an</a:t>
            </a:r>
            <a:r>
              <a:rPr sz="2400" b="1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A");</a:t>
            </a:r>
            <a:endParaRPr sz="2400" dirty="0">
              <a:latin typeface="Courier New"/>
              <a:cs typeface="Courier New"/>
            </a:endParaRPr>
          </a:p>
          <a:p>
            <a:pPr marL="927100" marR="5080" indent="-457200">
              <a:lnSpc>
                <a:spcPct val="110000"/>
              </a:lnSpc>
            </a:pPr>
            <a:r>
              <a:rPr sz="2400" b="1" spc="-5" dirty="0">
                <a:latin typeface="Courier New"/>
                <a:cs typeface="Courier New"/>
              </a:rPr>
              <a:t>else</a:t>
            </a:r>
            <a:r>
              <a:rPr sz="2400" b="1" spc="22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if</a:t>
            </a:r>
            <a:r>
              <a:rPr sz="2400" b="1" spc="21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(grade</a:t>
            </a:r>
            <a:r>
              <a:rPr sz="2400" b="1" spc="21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&gt;</a:t>
            </a:r>
            <a:r>
              <a:rPr sz="2400" b="1" spc="22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89) </a:t>
            </a:r>
            <a:r>
              <a:rPr sz="2400" b="1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alert("Student's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grade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is </a:t>
            </a:r>
            <a:r>
              <a:rPr sz="2400" b="1" spc="-5" dirty="0">
                <a:latin typeface="Courier New"/>
                <a:cs typeface="Courier New"/>
              </a:rPr>
              <a:t>an </a:t>
            </a:r>
            <a:r>
              <a:rPr sz="2400" b="1" spc="-10" dirty="0">
                <a:latin typeface="Courier New"/>
                <a:cs typeface="Courier New"/>
              </a:rPr>
              <a:t>A-");</a:t>
            </a:r>
            <a:endParaRPr sz="2400" dirty="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290"/>
              </a:spcBef>
            </a:pPr>
            <a:r>
              <a:rPr sz="2400" b="1" spc="-5" dirty="0">
                <a:latin typeface="Courier New"/>
                <a:cs typeface="Courier New"/>
              </a:rPr>
              <a:t>else</a:t>
            </a:r>
            <a:endParaRPr sz="2400" dirty="0">
              <a:latin typeface="Courier New"/>
              <a:cs typeface="Courier New"/>
            </a:endParaRPr>
          </a:p>
          <a:p>
            <a:pPr marL="927100">
              <a:lnSpc>
                <a:spcPct val="100000"/>
              </a:lnSpc>
              <a:spcBef>
                <a:spcPts val="290"/>
              </a:spcBef>
            </a:pPr>
            <a:r>
              <a:rPr sz="2400" b="1" spc="-10" dirty="0">
                <a:latin typeface="Courier New"/>
                <a:cs typeface="Courier New"/>
              </a:rPr>
              <a:t>alert("Student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did</a:t>
            </a:r>
            <a:r>
              <a:rPr sz="2400" b="1" spc="-5" dirty="0">
                <a:latin typeface="Courier New"/>
                <a:cs typeface="Courier New"/>
              </a:rPr>
              <a:t> not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get</a:t>
            </a:r>
            <a:r>
              <a:rPr sz="2400" b="1" spc="-5" dirty="0">
                <a:latin typeface="Courier New"/>
                <a:cs typeface="Courier New"/>
              </a:rPr>
              <a:t> an </a:t>
            </a:r>
            <a:r>
              <a:rPr sz="2400" b="1" spc="-10" dirty="0">
                <a:latin typeface="Courier New"/>
                <a:cs typeface="Courier New"/>
              </a:rPr>
              <a:t>A");</a:t>
            </a:r>
            <a:endParaRPr sz="2400" dirty="0">
              <a:latin typeface="Courier New"/>
              <a:cs typeface="Courier New"/>
            </a:endParaRPr>
          </a:p>
        </p:txBody>
      </p:sp>
      <p:pic>
        <p:nvPicPr>
          <p:cNvPr id="6" name="a24x9.mp3" descr="a24x9.mp3">
            <a:hlinkClick r:id="" action="ppaction://media"/>
            <a:extLst>
              <a:ext uri="{FF2B5EF4-FFF2-40B4-BE49-F238E27FC236}">
                <a16:creationId xmlns:a16="http://schemas.microsoft.com/office/drawing/2014/main" id="{822696AA-28DB-2C40-BFF4-2BB2A5A588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0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297</TotalTime>
  <Words>1866</Words>
  <Application>Microsoft Macintosh PowerPoint</Application>
  <PresentationFormat>On-screen Show (4:3)</PresentationFormat>
  <Paragraphs>244</Paragraphs>
  <Slides>26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Courier New</vt:lpstr>
      <vt:lpstr>CourierNewPS-BoldItalicMT</vt:lpstr>
      <vt:lpstr>News Gothic MT</vt:lpstr>
      <vt:lpstr>Roboto</vt:lpstr>
      <vt:lpstr>Roboto Light</vt:lpstr>
      <vt:lpstr>Tahoma</vt:lpstr>
      <vt:lpstr>Times New Roman</vt:lpstr>
      <vt:lpstr>Wingdings</vt:lpstr>
      <vt:lpstr>Executive</vt:lpstr>
      <vt:lpstr>Session #3: Waist Deep</vt:lpstr>
      <vt:lpstr>Week 3</vt:lpstr>
      <vt:lpstr>Comparison Operators</vt:lpstr>
      <vt:lpstr>Comparisons (continued)</vt:lpstr>
      <vt:lpstr>Comparison Examples</vt:lpstr>
      <vt:lpstr>Flow Control</vt:lpstr>
      <vt:lpstr>Conditional– "If"</vt:lpstr>
      <vt:lpstr>Conditionals – "If" (continued)</vt:lpstr>
      <vt:lpstr>Conditionals – "If" (continued)</vt:lpstr>
      <vt:lpstr>Conditionals – "Switch"</vt:lpstr>
      <vt:lpstr>Loops – "While"</vt:lpstr>
      <vt:lpstr>Loops – "While" (continued)</vt:lpstr>
      <vt:lpstr>Loops – "While" (continued)</vt:lpstr>
      <vt:lpstr>Loops – "For"</vt:lpstr>
      <vt:lpstr>Loops – "For"</vt:lpstr>
      <vt:lpstr>What is an Array?</vt:lpstr>
      <vt:lpstr>Arrays and Memory</vt:lpstr>
      <vt:lpstr>Why use Arrays?</vt:lpstr>
      <vt:lpstr>Conceptual Example of Arrays</vt:lpstr>
      <vt:lpstr>Array Elements</vt:lpstr>
      <vt:lpstr>Declaring an Array</vt:lpstr>
      <vt:lpstr>Adding Values to an Array</vt:lpstr>
      <vt:lpstr>Using a For Loop to Add Values</vt:lpstr>
      <vt:lpstr>The Array.length Property</vt:lpstr>
      <vt:lpstr>The Array.length Property</vt:lpstr>
      <vt:lpstr>Screencasts and 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Discovery Toxicology</dc:title>
  <dc:creator>gfurman</dc:creator>
  <cp:lastModifiedBy>Kristian Secor</cp:lastModifiedBy>
  <cp:revision>22</cp:revision>
  <dcterms:created xsi:type="dcterms:W3CDTF">2018-12-02T22:56:00Z</dcterms:created>
  <dcterms:modified xsi:type="dcterms:W3CDTF">2021-04-18T14:58:33Z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2018-12-02T00:00:00Z</vt:filetime>
  </property>
</Properties>
</file>