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33"/>
  </p:normalViewPr>
  <p:slideViewPr>
    <p:cSldViewPr>
      <p:cViewPr>
        <p:scale>
          <a:sx n="115" d="100"/>
          <a:sy n="115" d="100"/>
        </p:scale>
        <p:origin x="1560" y="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00AEF-9D79-1640-9230-3572D69FB677}" type="datetimeFigureOut">
              <a:rPr lang="en-US" smtClean="0"/>
              <a:t>4/25/21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EB4DB-D9EF-EB44-A842-55E62950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6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C5B1-7152-A743-A8B5-5F1DF40D58B2}" type="datetime1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85801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FFCE-2224-9A4F-9E5F-D3B042EE9287}" type="datetime1">
              <a:rPr lang="en-US" smtClean="0"/>
              <a:t>4/25/21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30812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294E-5ED3-9749-B937-99D327D9A0C2}" type="datetime1">
              <a:rPr lang="en-US" smtClean="0"/>
              <a:t>4/25/21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08833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825" y="1572590"/>
            <a:ext cx="7318349" cy="2270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4585" y="3865245"/>
            <a:ext cx="7094829" cy="139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Kristian Secor 2021 UC San Diego Extension Online Learning Course: Intro to JavaScript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6EAF0-0E40-6448-BF5F-E55C472F4764}" type="datetime1">
              <a:rPr lang="en-US" smtClean="0"/>
              <a:t>4/25/21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405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DAA1-5DBF-6645-A51F-60D7AE21374B}" type="datetime1">
              <a:rPr lang="en-US" smtClean="0"/>
              <a:t>4/25/21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19316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5"/>
            <a:ext cx="7772400" cy="1131887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Oval 6"/>
          <p:cNvSpPr/>
          <p:nvPr/>
        </p:nvSpPr>
        <p:spPr>
          <a:xfrm>
            <a:off x="4495800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4695825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4296728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B884-7699-B347-9636-6B214276ACE4}" type="datetime1">
              <a:rPr lang="en-US" smtClean="0"/>
              <a:t>4/25/21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72278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 sz="16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Third level</a:t>
            </a:r>
          </a:p>
          <a:p>
            <a:pPr marL="342900" marR="0" lvl="3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Fourth level</a:t>
            </a:r>
          </a:p>
          <a:p>
            <a:pPr marL="342900" marR="0" lvl="4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Fifth level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B063BA-FC02-924D-9A25-6DE40923FDCB}" type="datetime1">
              <a:rPr lang="en-US" smtClean="0"/>
              <a:t>4/25/21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00476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94DDB1-5A51-5B44-BF5E-CFBAB1CD6E5C}" type="datetime1">
              <a:rPr lang="en-US" smtClean="0"/>
              <a:t>4/25/21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27102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FC31-0C80-A44F-B376-31F8929B973B}" type="datetime1">
              <a:rPr lang="en-US" smtClean="0"/>
              <a:t>4/25/21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53618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5988-41BC-684A-8745-0D409E3F6795}" type="datetime1">
              <a:rPr lang="en-US" smtClean="0"/>
              <a:t>4/25/21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60494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1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9" y="273052"/>
            <a:ext cx="4995863" cy="5853113"/>
          </a:xfrm>
        </p:spPr>
        <p:txBody>
          <a:bodyPr/>
          <a:lstStyle>
            <a:lvl1pPr>
              <a:defRPr sz="3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A5CC-20B6-394C-A939-AE61EF1CA8C9}" type="datetime1">
              <a:rPr lang="en-US" smtClean="0"/>
              <a:t>4/25/21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13107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49945"/>
            <a:ext cx="5711824" cy="895351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064345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731595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56EA-8ACB-8149-B402-D6C032BC1593}" type="datetime1">
              <a:rPr lang="en-US" smtClean="0"/>
              <a:t>4/25/21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98547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7557"/>
            <a:ext cx="8229600" cy="4008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088" y="6273166"/>
            <a:ext cx="132745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>
                <a:solidFill>
                  <a:srgbClr val="74767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7DCC36B4-A9C4-4245-B1EA-CB173D11EB48}" type="datetime1">
              <a:rPr lang="en-US" smtClean="0"/>
              <a:t>4/25/21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635" y="6273166"/>
            <a:ext cx="418453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000">
                <a:solidFill>
                  <a:srgbClr val="74767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801579"/>
            <a:ext cx="9144000" cy="0"/>
          </a:xfrm>
          <a:prstGeom prst="line">
            <a:avLst/>
          </a:prstGeom>
          <a:ln w="101600" cmpd="sng">
            <a:solidFill>
              <a:srgbClr val="FDB9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24" y="6361783"/>
            <a:ext cx="1833880" cy="31157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5778" y="6263463"/>
            <a:ext cx="5073448" cy="40989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rgbClr val="74767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84621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b="0" i="0" u="none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Roboto Light"/>
          <a:ea typeface="+mj-ea"/>
          <a:cs typeface="Roboto Light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36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Courier New" pitchFamily="49" charset="0"/>
        <a:buChar char="o"/>
        <a:defRPr sz="2400" b="0" i="0" u="none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Courier New" pitchFamily="49" charset="0"/>
        <a:buChar char="o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4.png"/><Relationship Id="rId4" Type="http://schemas.openxmlformats.org/officeDocument/2006/relationships/hyperlink" Target="https://developer.mozilla.org/en-US/docs/Web/JavaScript/Reference/Global_Objects/Array/sor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933143"/>
            <a:ext cx="49041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Session</a:t>
            </a:r>
            <a:r>
              <a:rPr sz="3600" spc="-40" dirty="0"/>
              <a:t> </a:t>
            </a:r>
            <a:r>
              <a:rPr sz="3600" dirty="0"/>
              <a:t>#</a:t>
            </a:r>
            <a:r>
              <a:rPr lang="en-US" sz="3600" dirty="0"/>
              <a:t>4</a:t>
            </a:r>
            <a:r>
              <a:rPr sz="3600" dirty="0"/>
              <a:t>:</a:t>
            </a:r>
            <a:r>
              <a:rPr sz="3600" spc="-25" dirty="0"/>
              <a:t> </a:t>
            </a:r>
            <a:r>
              <a:rPr lang="en-US" sz="3600" spc="-5" dirty="0"/>
              <a:t>Overview</a:t>
            </a:r>
            <a:endParaRPr sz="3600" dirty="0"/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0800" y="4343336"/>
            <a:ext cx="2387600" cy="171615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67CCB-DDA1-9B47-97FB-66A1FF0D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</a:t>
            </a:fld>
            <a:endParaRPr lang="en-US" spc="-5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2090F99-6119-A64D-9B8E-9B3EF336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273166"/>
            <a:ext cx="5860026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7181A83D-4F26-EA49-A8FC-1C976FFCA4DD}"/>
              </a:ext>
            </a:extLst>
          </p:cNvPr>
          <p:cNvSpPr txBox="1"/>
          <p:nvPr/>
        </p:nvSpPr>
        <p:spPr>
          <a:xfrm>
            <a:off x="1143000" y="2845017"/>
            <a:ext cx="4432300" cy="236728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65"/>
              </a:spcBef>
              <a:buClr>
                <a:srgbClr val="FFC000"/>
              </a:buClr>
              <a:buSzPct val="79687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Arial"/>
                <a:cs typeface="Arial"/>
              </a:rPr>
              <a:t>Array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Methods</a:t>
            </a:r>
            <a:endParaRPr sz="32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latin typeface="Arial"/>
                <a:cs typeface="Arial"/>
              </a:rPr>
              <a:t>Functions</a:t>
            </a:r>
            <a:endParaRPr sz="32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Arial"/>
                <a:cs typeface="Arial"/>
              </a:rPr>
              <a:t>The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DOM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node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lang="en-US" sz="3200" spc="-3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ree</a:t>
            </a: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latin typeface="Arial"/>
                <a:cs typeface="Arial"/>
              </a:rPr>
              <a:t>Manipulating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Dom</a:t>
            </a:r>
          </a:p>
        </p:txBody>
      </p:sp>
      <p:pic>
        <p:nvPicPr>
          <p:cNvPr id="5" name="a24x1.mp3" descr="a24x1.mp3">
            <a:hlinkClick r:id="" action="ppaction://media"/>
            <a:extLst>
              <a:ext uri="{FF2B5EF4-FFF2-40B4-BE49-F238E27FC236}">
                <a16:creationId xmlns:a16="http://schemas.microsoft.com/office/drawing/2014/main" id="{6D02C6F6-F39C-3D44-8AC0-CE5ECA1209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4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24690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Shift</a:t>
            </a:r>
            <a:endParaRPr sz="4200" dirty="0"/>
          </a:p>
        </p:txBody>
      </p:sp>
      <p:sp>
        <p:nvSpPr>
          <p:cNvPr id="5" name="object 5"/>
          <p:cNvSpPr txBox="1"/>
          <p:nvPr/>
        </p:nvSpPr>
        <p:spPr>
          <a:xfrm>
            <a:off x="8284209" y="6520477"/>
            <a:ext cx="2165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10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21358"/>
            <a:ext cx="7760970" cy="4709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The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shift()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method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like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pop()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method,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only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it works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beginning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of</a:t>
            </a:r>
            <a:r>
              <a:rPr sz="3200" spc="-5" dirty="0">
                <a:latin typeface="Arial"/>
                <a:cs typeface="Arial"/>
              </a:rPr>
              <a:t> the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array.</a:t>
            </a:r>
            <a:endParaRPr sz="3200" dirty="0">
              <a:latin typeface="Arial"/>
              <a:cs typeface="Arial"/>
            </a:endParaRPr>
          </a:p>
          <a:p>
            <a:pPr marL="12700" marR="50038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The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shift()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method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pulls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first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element </a:t>
            </a:r>
            <a:r>
              <a:rPr sz="3200" spc="-86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off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given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array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returns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it.</a:t>
            </a:r>
            <a:endParaRPr sz="3200" dirty="0">
              <a:latin typeface="Arial"/>
              <a:cs typeface="Arial"/>
            </a:endParaRPr>
          </a:p>
          <a:p>
            <a:pPr marL="12700" marR="74676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Arial"/>
                <a:cs typeface="Arial"/>
              </a:rPr>
              <a:t>var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groceries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 </a:t>
            </a:r>
            <a:r>
              <a:rPr sz="3200" spc="-5" dirty="0">
                <a:latin typeface="Arial"/>
                <a:cs typeface="Arial"/>
              </a:rPr>
              <a:t>["eggs",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"milk", </a:t>
            </a:r>
            <a:r>
              <a:rPr sz="3200" spc="-5" dirty="0">
                <a:latin typeface="Arial"/>
                <a:cs typeface="Arial"/>
              </a:rPr>
              <a:t>"bread",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"lettuce"];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Arial"/>
                <a:cs typeface="Arial"/>
              </a:rPr>
              <a:t>groceries.shift();</a:t>
            </a:r>
            <a:endParaRPr sz="3200" dirty="0">
              <a:latin typeface="Arial"/>
              <a:cs typeface="Arial"/>
            </a:endParaRPr>
          </a:p>
          <a:p>
            <a:pPr marL="12700" marR="774065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Arial"/>
                <a:cs typeface="Arial"/>
              </a:rPr>
              <a:t>console.log(groceries);//[ </a:t>
            </a:r>
            <a:r>
              <a:rPr sz="3200" dirty="0">
                <a:latin typeface="Arial"/>
                <a:cs typeface="Arial"/>
              </a:rPr>
              <a:t>'milk', </a:t>
            </a:r>
            <a:r>
              <a:rPr sz="3200" spc="-5" dirty="0">
                <a:latin typeface="Arial"/>
                <a:cs typeface="Arial"/>
              </a:rPr>
              <a:t>'bread',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'lettuce'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]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ABB4F-E238-4A41-854A-0F6E19F278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1634" y="6399032"/>
            <a:ext cx="6504138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4685B-5FF7-EA46-991F-42C89D078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10</a:t>
            </a:fld>
            <a:endParaRPr lang="en-US" spc="-5" dirty="0"/>
          </a:p>
        </p:txBody>
      </p:sp>
      <p:pic>
        <p:nvPicPr>
          <p:cNvPr id="8" name="a24x10.mp3" descr="a24x10.mp3">
            <a:hlinkClick r:id="" action="ppaction://media"/>
            <a:extLst>
              <a:ext uri="{FF2B5EF4-FFF2-40B4-BE49-F238E27FC236}">
                <a16:creationId xmlns:a16="http://schemas.microsoft.com/office/drawing/2014/main" id="{F9422ED8-C2DA-994A-850C-E41A2605C7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1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25452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Unshift</a:t>
            </a:r>
            <a:endParaRPr sz="4200" dirty="0"/>
          </a:p>
        </p:txBody>
      </p:sp>
      <p:sp>
        <p:nvSpPr>
          <p:cNvPr id="5" name="object 5"/>
          <p:cNvSpPr txBox="1"/>
          <p:nvPr/>
        </p:nvSpPr>
        <p:spPr>
          <a:xfrm>
            <a:off x="8284209" y="6520477"/>
            <a:ext cx="2165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11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25930"/>
            <a:ext cx="7685405" cy="3611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The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unshift() </a:t>
            </a:r>
            <a:r>
              <a:rPr sz="2400" dirty="0">
                <a:latin typeface="Arial"/>
                <a:cs typeface="Arial"/>
              </a:rPr>
              <a:t>method is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like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push()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method,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only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works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beginning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array.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unshift()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method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prepend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one or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more</a:t>
            </a:r>
            <a:r>
              <a:rPr sz="2400" spc="-5" dirty="0">
                <a:latin typeface="Arial"/>
                <a:cs typeface="Arial"/>
              </a:rPr>
              <a:t> elements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beginning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 array,</a:t>
            </a:r>
            <a:endParaRPr sz="2400">
              <a:latin typeface="Arial"/>
              <a:cs typeface="Arial"/>
            </a:endParaRPr>
          </a:p>
          <a:p>
            <a:pPr marL="12700" marR="1048385">
              <a:lnSpc>
                <a:spcPct val="12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var groceries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["eggs", </a:t>
            </a:r>
            <a:r>
              <a:rPr sz="2400" spc="-5" dirty="0">
                <a:latin typeface="Arial"/>
                <a:cs typeface="Arial"/>
              </a:rPr>
              <a:t>"milk",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"bread",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"lettuce"];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groceries.unshift(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"water"</a:t>
            </a:r>
            <a:r>
              <a:rPr sz="2400" dirty="0">
                <a:latin typeface="Arial"/>
                <a:cs typeface="Arial"/>
              </a:rPr>
              <a:t> );</a:t>
            </a:r>
            <a:endParaRPr sz="2400">
              <a:latin typeface="Arial"/>
              <a:cs typeface="Arial"/>
            </a:endParaRPr>
          </a:p>
          <a:p>
            <a:pPr marL="12700" marR="2096135">
              <a:lnSpc>
                <a:spcPct val="120000"/>
              </a:lnSpc>
            </a:pPr>
            <a:r>
              <a:rPr sz="2400" spc="-5" dirty="0">
                <a:latin typeface="Arial"/>
                <a:cs typeface="Arial"/>
              </a:rPr>
              <a:t>groceries.unshift(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"bananas",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"oranges"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);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console.log(groceries);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spc="-10" dirty="0">
                <a:latin typeface="Arial"/>
                <a:cs typeface="Arial"/>
              </a:rPr>
              <a:t>//[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'bananas',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'oranges',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'water',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'eggs',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'milk',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'bread',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'lettuce' </a:t>
            </a:r>
            <a:r>
              <a:rPr sz="2000" dirty="0">
                <a:latin typeface="Arial"/>
                <a:cs typeface="Arial"/>
              </a:rPr>
              <a:t>]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14D63-B13F-D44D-A418-528C5A376E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75088" y="6399032"/>
            <a:ext cx="6390886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91269-E238-7D40-89E9-0C054C1853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11</a:t>
            </a:fld>
            <a:endParaRPr lang="en-US" spc="-5" dirty="0"/>
          </a:p>
        </p:txBody>
      </p:sp>
      <p:pic>
        <p:nvPicPr>
          <p:cNvPr id="8" name="a24x11.mp3" descr="a24x11.mp3">
            <a:hlinkClick r:id="" action="ppaction://media"/>
            <a:extLst>
              <a:ext uri="{FF2B5EF4-FFF2-40B4-BE49-F238E27FC236}">
                <a16:creationId xmlns:a16="http://schemas.microsoft.com/office/drawing/2014/main" id="{FCAA216A-A5CC-1744-BDCD-BE20A42735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2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61266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Other Array Methods</a:t>
            </a:r>
            <a:endParaRPr sz="4200" dirty="0"/>
          </a:p>
        </p:txBody>
      </p:sp>
      <p:sp>
        <p:nvSpPr>
          <p:cNvPr id="5" name="object 5"/>
          <p:cNvSpPr txBox="1"/>
          <p:nvPr/>
        </p:nvSpPr>
        <p:spPr>
          <a:xfrm>
            <a:off x="8284209" y="6520477"/>
            <a:ext cx="2165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12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25930"/>
            <a:ext cx="6686550" cy="375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The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concat() </a:t>
            </a:r>
            <a:r>
              <a:rPr sz="2400" dirty="0">
                <a:latin typeface="Arial"/>
                <a:cs typeface="Arial"/>
              </a:rPr>
              <a:t>method can</a:t>
            </a:r>
            <a:r>
              <a:rPr sz="2400" spc="-5" dirty="0">
                <a:latin typeface="Arial"/>
                <a:cs typeface="Arial"/>
              </a:rPr>
              <a:t> join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two 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arrays.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i="1" spc="-5" dirty="0">
                <a:latin typeface="Arial"/>
                <a:cs typeface="Arial"/>
              </a:rPr>
              <a:t>array1</a:t>
            </a:r>
            <a:r>
              <a:rPr sz="2400" spc="-5" dirty="0">
                <a:latin typeface="Arial"/>
                <a:cs typeface="Arial"/>
              </a:rPr>
              <a:t>.concat(</a:t>
            </a:r>
            <a:r>
              <a:rPr sz="2400" i="1" spc="-5" dirty="0">
                <a:latin typeface="Arial"/>
                <a:cs typeface="Arial"/>
              </a:rPr>
              <a:t>array2</a:t>
            </a:r>
            <a:r>
              <a:rPr sz="2400" spc="-5" dirty="0">
                <a:latin typeface="Arial"/>
                <a:cs typeface="Arial"/>
              </a:rPr>
              <a:t>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array3</a:t>
            </a:r>
            <a:r>
              <a:rPr sz="2400" spc="-5" dirty="0">
                <a:latin typeface="Arial"/>
                <a:cs typeface="Arial"/>
              </a:rPr>
              <a:t>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...,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arrayX</a:t>
            </a:r>
            <a:r>
              <a:rPr sz="2400" spc="-5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var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food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["eggs",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"bread",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"lettuce"];</a:t>
            </a:r>
            <a:endParaRPr sz="2400">
              <a:latin typeface="Arial"/>
              <a:cs typeface="Arial"/>
            </a:endParaRPr>
          </a:p>
          <a:p>
            <a:pPr marL="12700" marR="928369">
              <a:lnSpc>
                <a:spcPct val="120000"/>
              </a:lnSpc>
              <a:tabLst>
                <a:tab pos="1503045" algn="l"/>
              </a:tabLst>
            </a:pPr>
            <a:r>
              <a:rPr sz="2400" spc="-5" dirty="0">
                <a:latin typeface="Arial"/>
                <a:cs typeface="Arial"/>
              </a:rPr>
              <a:t>var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snacks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[”crackers”,”chips”,”cookies”];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drinks	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[“milk”,”water”,”juice”];</a:t>
            </a:r>
            <a:endParaRPr sz="2400">
              <a:latin typeface="Arial"/>
              <a:cs typeface="Arial"/>
            </a:endParaRPr>
          </a:p>
          <a:p>
            <a:pPr marL="12700" marR="130175">
              <a:lnSpc>
                <a:spcPct val="110000"/>
              </a:lnSpc>
              <a:spcBef>
                <a:spcPts val="290"/>
              </a:spcBef>
            </a:pPr>
            <a:r>
              <a:rPr sz="2400" spc="-5" dirty="0">
                <a:latin typeface="Arial"/>
                <a:cs typeface="Arial"/>
              </a:rPr>
              <a:t>var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groceries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food.concat(snacks,drinks);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console.log(groceries);//[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'eggs',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'bread',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'lettuce',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'crackers',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'chips',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'cookies',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'milk',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'water',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'juice'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]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1E4D0-5C49-764E-9B96-D930D42159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8200" y="6335103"/>
            <a:ext cx="6012426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E9E7A-A2A6-DB46-B64F-1F31C6D1F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12</a:t>
            </a:fld>
            <a:endParaRPr lang="en-US" spc="-5" dirty="0"/>
          </a:p>
        </p:txBody>
      </p:sp>
      <p:pic>
        <p:nvPicPr>
          <p:cNvPr id="8" name="a24x12.mp3" descr="a24x12.mp3">
            <a:hlinkClick r:id="" action="ppaction://media"/>
            <a:extLst>
              <a:ext uri="{FF2B5EF4-FFF2-40B4-BE49-F238E27FC236}">
                <a16:creationId xmlns:a16="http://schemas.microsoft.com/office/drawing/2014/main" id="{BD127C01-F2C2-0842-96AC-D9E2F0C533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5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02" y="337769"/>
            <a:ext cx="285099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Functions</a:t>
            </a:r>
            <a:endParaRPr sz="4200" dirty="0"/>
          </a:p>
        </p:txBody>
      </p:sp>
      <p:sp>
        <p:nvSpPr>
          <p:cNvPr id="4" name="object 4"/>
          <p:cNvSpPr txBox="1"/>
          <p:nvPr/>
        </p:nvSpPr>
        <p:spPr>
          <a:xfrm>
            <a:off x="6607429" y="6292808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09609" y="6520477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425" y="1803565"/>
            <a:ext cx="6030595" cy="236728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Using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Predefined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Functions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Programmer-Defined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Functions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Using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Input Parameters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Comments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B047-9649-134B-96F5-E1C4E2BF09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E344E-F563-CE4A-96D2-D00294DE3F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13</a:t>
            </a:fld>
            <a:endParaRPr lang="en-US" spc="-5" dirty="0"/>
          </a:p>
        </p:txBody>
      </p:sp>
      <p:pic>
        <p:nvPicPr>
          <p:cNvPr id="8" name="a24x13.mp3" descr="a24x13.mp3">
            <a:hlinkClick r:id="" action="ppaction://media"/>
            <a:extLst>
              <a:ext uri="{FF2B5EF4-FFF2-40B4-BE49-F238E27FC236}">
                <a16:creationId xmlns:a16="http://schemas.microsoft.com/office/drawing/2014/main" id="{E55AD8EE-2955-994D-B0C8-2C84626984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02" y="417017"/>
            <a:ext cx="614108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-5" dirty="0"/>
              <a:t>What is Structured Programming?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8309609" y="6520477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425" y="1623187"/>
            <a:ext cx="7753984" cy="40309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28015" indent="-342900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8846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Structured programming is a problem solving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strategy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a programming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methodology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that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includes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following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guidelines:</a:t>
            </a:r>
          </a:p>
          <a:p>
            <a:pPr marL="756285" marR="300355" lvl="1" indent="-287020">
              <a:lnSpc>
                <a:spcPct val="100000"/>
              </a:lnSpc>
              <a:spcBef>
                <a:spcPts val="66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program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uses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only</a:t>
            </a:r>
            <a:r>
              <a:rPr sz="2800" spc="-5" dirty="0">
                <a:latin typeface="Arial"/>
                <a:cs typeface="Arial"/>
              </a:rPr>
              <a:t> 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sequence, </a:t>
            </a:r>
            <a:r>
              <a:rPr sz="2800" dirty="0">
                <a:latin typeface="Arial"/>
                <a:cs typeface="Arial"/>
              </a:rPr>
              <a:t> selection,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repetition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control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structures.</a:t>
            </a: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flow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program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should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simple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possible.</a:t>
            </a:r>
          </a:p>
          <a:p>
            <a:pPr marL="756285" marR="599440" lvl="1" indent="-287020">
              <a:lnSpc>
                <a:spcPct val="100000"/>
              </a:lnSpc>
              <a:spcBef>
                <a:spcPts val="67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construction</a:t>
            </a:r>
            <a:r>
              <a:rPr sz="2800" spc="-5" dirty="0">
                <a:latin typeface="Arial"/>
                <a:cs typeface="Arial"/>
              </a:rPr>
              <a:t> of 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program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embodies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top-down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logic.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5900F-2713-B347-BD6F-548A7B6BD0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99803" y="6321291"/>
            <a:ext cx="5707626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8CC5C-DC28-B64A-B51F-F362706E1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14</a:t>
            </a:fld>
            <a:endParaRPr lang="en-US" spc="-5" dirty="0"/>
          </a:p>
        </p:txBody>
      </p:sp>
      <p:pic>
        <p:nvPicPr>
          <p:cNvPr id="8" name="a24x14.mp3" descr="a24x14.mp3">
            <a:hlinkClick r:id="" action="ppaction://media"/>
            <a:extLst>
              <a:ext uri="{FF2B5EF4-FFF2-40B4-BE49-F238E27FC236}">
                <a16:creationId xmlns:a16="http://schemas.microsoft.com/office/drawing/2014/main" id="{C38769FB-2B4B-4B47-957F-AD60E18915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03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337769"/>
            <a:ext cx="32004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Functions</a:t>
            </a:r>
            <a:endParaRPr sz="4200" dirty="0"/>
          </a:p>
        </p:txBody>
      </p:sp>
      <p:sp>
        <p:nvSpPr>
          <p:cNvPr id="3" name="object 3"/>
          <p:cNvSpPr txBox="1"/>
          <p:nvPr/>
        </p:nvSpPr>
        <p:spPr>
          <a:xfrm>
            <a:off x="687425" y="1620088"/>
            <a:ext cx="7752080" cy="3594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62915" indent="-342900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When the compiler runs into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function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name, the function (block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code)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called/invoked.</a:t>
            </a:r>
            <a:endParaRPr sz="32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730"/>
              </a:spcBef>
              <a:buClr>
                <a:srgbClr val="FFC000"/>
              </a:buClr>
              <a:buSzPct val="70000"/>
              <a:buFont typeface="Wingdings"/>
              <a:buChar char=""/>
              <a:tabLst>
                <a:tab pos="756920" algn="l"/>
              </a:tabLst>
            </a:pPr>
            <a:r>
              <a:rPr sz="3000" dirty="0">
                <a:latin typeface="Arial"/>
                <a:cs typeface="Arial"/>
              </a:rPr>
              <a:t>Compiler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passes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to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the function.</a:t>
            </a:r>
            <a:endParaRPr sz="30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720"/>
              </a:spcBef>
              <a:buClr>
                <a:srgbClr val="FFC000"/>
              </a:buClr>
              <a:buSzPct val="70000"/>
              <a:buFont typeface="Wingdings"/>
              <a:buChar char=""/>
              <a:tabLst>
                <a:tab pos="756920" algn="l"/>
              </a:tabLst>
            </a:pPr>
            <a:r>
              <a:rPr sz="3000" dirty="0">
                <a:latin typeface="Arial"/>
                <a:cs typeface="Arial"/>
              </a:rPr>
              <a:t>The</a:t>
            </a:r>
            <a:r>
              <a:rPr sz="3000" spc="-5" dirty="0">
                <a:latin typeface="Arial"/>
                <a:cs typeface="Arial"/>
              </a:rPr>
              <a:t> function is</a:t>
            </a:r>
            <a:r>
              <a:rPr sz="300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run/executed.</a:t>
            </a:r>
            <a:endParaRPr sz="3000" dirty="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725"/>
              </a:spcBef>
              <a:buClr>
                <a:srgbClr val="FFC000"/>
              </a:buClr>
              <a:buSzPct val="70000"/>
              <a:buFont typeface="Wingdings"/>
              <a:buChar char=""/>
              <a:tabLst>
                <a:tab pos="756920" algn="l"/>
              </a:tabLst>
            </a:pPr>
            <a:r>
              <a:rPr sz="3000" dirty="0">
                <a:latin typeface="Arial"/>
                <a:cs typeface="Arial"/>
              </a:rPr>
              <a:t>The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Compiler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is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passed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back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to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the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place </a:t>
            </a:r>
            <a:r>
              <a:rPr sz="3000" spc="-819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where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the </a:t>
            </a:r>
            <a:r>
              <a:rPr sz="3000" spc="-5" dirty="0">
                <a:latin typeface="Arial"/>
                <a:cs typeface="Arial"/>
              </a:rPr>
              <a:t>function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was </a:t>
            </a:r>
            <a:r>
              <a:rPr sz="3000" dirty="0">
                <a:latin typeface="Arial"/>
                <a:cs typeface="Arial"/>
              </a:rPr>
              <a:t>called.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CC3D3-F99D-DC4C-9E9E-5C316AF1F6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87425" y="6273166"/>
            <a:ext cx="6241026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4614C-CFB4-E443-80AF-5871955A27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15</a:t>
            </a:fld>
            <a:endParaRPr lang="en-US" spc="-5" dirty="0"/>
          </a:p>
        </p:txBody>
      </p:sp>
      <p:pic>
        <p:nvPicPr>
          <p:cNvPr id="8" name="a24x15.mp3" descr="a24x15.mp3">
            <a:hlinkClick r:id="" action="ppaction://media"/>
            <a:extLst>
              <a:ext uri="{FF2B5EF4-FFF2-40B4-BE49-F238E27FC236}">
                <a16:creationId xmlns:a16="http://schemas.microsoft.com/office/drawing/2014/main" id="{7F61417B-C045-6A40-B58D-685C61973B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02" y="337769"/>
            <a:ext cx="551799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Predefined Functions</a:t>
            </a:r>
            <a:endParaRPr sz="4200" dirty="0"/>
          </a:p>
        </p:txBody>
      </p:sp>
      <p:sp>
        <p:nvSpPr>
          <p:cNvPr id="5" name="object 5"/>
          <p:cNvSpPr txBox="1"/>
          <p:nvPr/>
        </p:nvSpPr>
        <p:spPr>
          <a:xfrm>
            <a:off x="8309609" y="6520477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425" y="1551682"/>
            <a:ext cx="7725409" cy="396454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Here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some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examples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predefined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functions:</a:t>
            </a: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alert()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prompt()</a:t>
            </a: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console.log()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parseInt()</a:t>
            </a: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FFC000"/>
              </a:buClr>
              <a:buFont typeface="Wingdings"/>
              <a:buChar char=""/>
            </a:pPr>
            <a:endParaRPr sz="35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FFC000"/>
              </a:buClr>
              <a:buSzPct val="79166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We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can write their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own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functions.</a:t>
            </a: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Typically,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each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module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block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code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 program’s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design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hierarchy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chart </a:t>
            </a:r>
            <a:r>
              <a:rPr sz="2400" spc="-10" dirty="0">
                <a:latin typeface="Arial"/>
                <a:cs typeface="Arial"/>
              </a:rPr>
              <a:t>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implemented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function.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65FF2-ED7D-E842-9957-72FF209C24D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14071" y="6315284"/>
            <a:ext cx="6241026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DCF38-2B59-424E-955F-2ABFEEE4E4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16</a:t>
            </a:fld>
            <a:endParaRPr lang="en-US" spc="-5" dirty="0"/>
          </a:p>
        </p:txBody>
      </p:sp>
      <p:pic>
        <p:nvPicPr>
          <p:cNvPr id="8" name="a24x16.mp3" descr="a24x16.mp3">
            <a:hlinkClick r:id="" action="ppaction://media"/>
            <a:extLst>
              <a:ext uri="{FF2B5EF4-FFF2-40B4-BE49-F238E27FC236}">
                <a16:creationId xmlns:a16="http://schemas.microsoft.com/office/drawing/2014/main" id="{C94EC457-A903-3347-A1ED-C9924354DC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02" y="337769"/>
            <a:ext cx="582279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Sample Function Call</a:t>
            </a:r>
            <a:endParaRPr sz="4200" dirty="0"/>
          </a:p>
        </p:txBody>
      </p:sp>
      <p:sp>
        <p:nvSpPr>
          <p:cNvPr id="3" name="object 3"/>
          <p:cNvSpPr txBox="1"/>
          <p:nvPr/>
        </p:nvSpPr>
        <p:spPr>
          <a:xfrm>
            <a:off x="1329308" y="1560826"/>
            <a:ext cx="3950335" cy="79375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100" spc="-5" dirty="0">
                <a:solidFill>
                  <a:srgbClr val="114FFA"/>
                </a:solidFill>
                <a:latin typeface="Arial"/>
                <a:cs typeface="Arial"/>
              </a:rPr>
              <a:t>alert is</a:t>
            </a:r>
            <a:r>
              <a:rPr sz="2100" dirty="0">
                <a:solidFill>
                  <a:srgbClr val="114FFA"/>
                </a:solidFill>
                <a:latin typeface="Arial"/>
                <a:cs typeface="Arial"/>
              </a:rPr>
              <a:t> the</a:t>
            </a:r>
            <a:r>
              <a:rPr sz="2100" spc="-15" dirty="0">
                <a:solidFill>
                  <a:srgbClr val="114FFA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114FFA"/>
                </a:solidFill>
                <a:latin typeface="Arial"/>
                <a:cs typeface="Arial"/>
              </a:rPr>
              <a:t>name</a:t>
            </a:r>
            <a:r>
              <a:rPr sz="2100" spc="-15" dirty="0">
                <a:solidFill>
                  <a:srgbClr val="114FF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114FFA"/>
                </a:solidFill>
                <a:latin typeface="Arial"/>
                <a:cs typeface="Arial"/>
              </a:rPr>
              <a:t>of</a:t>
            </a:r>
            <a:r>
              <a:rPr sz="2100" spc="-5" dirty="0">
                <a:solidFill>
                  <a:srgbClr val="114FFA"/>
                </a:solidFill>
                <a:latin typeface="Arial"/>
                <a:cs typeface="Arial"/>
              </a:rPr>
              <a:t> a</a:t>
            </a:r>
            <a:r>
              <a:rPr sz="2100" spc="5" dirty="0">
                <a:solidFill>
                  <a:srgbClr val="114FFA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114FFA"/>
                </a:solidFill>
                <a:latin typeface="Arial"/>
                <a:cs typeface="Arial"/>
              </a:rPr>
              <a:t>predefined</a:t>
            </a:r>
            <a:endParaRPr sz="210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  <a:spcBef>
                <a:spcPts val="509"/>
              </a:spcBef>
            </a:pPr>
            <a:r>
              <a:rPr sz="2100" b="1" spc="-5" dirty="0">
                <a:solidFill>
                  <a:srgbClr val="114FFA"/>
                </a:solidFill>
                <a:latin typeface="Arial"/>
                <a:cs typeface="Arial"/>
              </a:rPr>
              <a:t>function</a:t>
            </a:r>
            <a:r>
              <a:rPr sz="2100" b="1" dirty="0">
                <a:solidFill>
                  <a:srgbClr val="114FF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114FFA"/>
                </a:solidFill>
                <a:latin typeface="Arial"/>
                <a:cs typeface="Arial"/>
              </a:rPr>
              <a:t>in</a:t>
            </a:r>
            <a:r>
              <a:rPr sz="2100" spc="-10" dirty="0">
                <a:solidFill>
                  <a:srgbClr val="114FF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114FFA"/>
                </a:solidFill>
                <a:latin typeface="Arial"/>
                <a:cs typeface="Arial"/>
              </a:rPr>
              <a:t>Javascript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6777" y="2777109"/>
            <a:ext cx="24333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Arial"/>
                <a:cs typeface="Arial"/>
              </a:rPr>
              <a:t>alert("Hello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World!");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9902" y="2713098"/>
            <a:ext cx="1952625" cy="1177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5080" indent="-18415">
              <a:lnSpc>
                <a:spcPct val="120100"/>
              </a:lnSpc>
              <a:spcBef>
                <a:spcPts val="95"/>
              </a:spcBef>
            </a:pPr>
            <a:r>
              <a:rPr sz="2100" spc="-5" dirty="0">
                <a:solidFill>
                  <a:srgbClr val="FD9B03"/>
                </a:solidFill>
                <a:latin typeface="Arial"/>
                <a:cs typeface="Arial"/>
              </a:rPr>
              <a:t>this</a:t>
            </a:r>
            <a:r>
              <a:rPr sz="2100" spc="-20" dirty="0">
                <a:solidFill>
                  <a:srgbClr val="FD9B03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D9B03"/>
                </a:solidFill>
                <a:latin typeface="Arial"/>
                <a:cs typeface="Arial"/>
              </a:rPr>
              <a:t>statement</a:t>
            </a:r>
            <a:r>
              <a:rPr sz="2100" spc="-20" dirty="0">
                <a:solidFill>
                  <a:srgbClr val="FD9B03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D9B03"/>
                </a:solidFill>
                <a:latin typeface="Arial"/>
                <a:cs typeface="Arial"/>
              </a:rPr>
              <a:t>is </a:t>
            </a:r>
            <a:r>
              <a:rPr sz="2100" spc="-565" dirty="0">
                <a:solidFill>
                  <a:srgbClr val="FD9B0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D9B03"/>
                </a:solidFill>
                <a:latin typeface="Arial"/>
                <a:cs typeface="Arial"/>
              </a:rPr>
              <a:t>is </a:t>
            </a:r>
            <a:r>
              <a:rPr sz="2100" spc="-5" dirty="0">
                <a:solidFill>
                  <a:srgbClr val="FD9B03"/>
                </a:solidFill>
                <a:latin typeface="Arial"/>
                <a:cs typeface="Arial"/>
              </a:rPr>
              <a:t>known </a:t>
            </a:r>
            <a:r>
              <a:rPr sz="2100" dirty="0">
                <a:solidFill>
                  <a:srgbClr val="FD9B03"/>
                </a:solidFill>
                <a:latin typeface="Arial"/>
                <a:cs typeface="Arial"/>
              </a:rPr>
              <a:t>as a </a:t>
            </a:r>
            <a:r>
              <a:rPr sz="2100" spc="5" dirty="0">
                <a:solidFill>
                  <a:srgbClr val="FD9B03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FD9B03"/>
                </a:solidFill>
                <a:latin typeface="Arial"/>
                <a:cs typeface="Arial"/>
              </a:rPr>
              <a:t>function</a:t>
            </a:r>
            <a:r>
              <a:rPr sz="2100" b="1" spc="5" dirty="0">
                <a:solidFill>
                  <a:srgbClr val="FD9B03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FD9B03"/>
                </a:solidFill>
                <a:latin typeface="Arial"/>
                <a:cs typeface="Arial"/>
              </a:rPr>
              <a:t>call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1453" y="4249927"/>
            <a:ext cx="3801110" cy="1177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100" spc="-5" dirty="0">
                <a:solidFill>
                  <a:srgbClr val="FB0028"/>
                </a:solidFill>
                <a:latin typeface="Arial"/>
                <a:cs typeface="Arial"/>
              </a:rPr>
              <a:t>this is a</a:t>
            </a:r>
            <a:r>
              <a:rPr sz="2100" dirty="0">
                <a:solidFill>
                  <a:srgbClr val="FB0028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B0028"/>
                </a:solidFill>
                <a:latin typeface="Arial"/>
                <a:cs typeface="Arial"/>
              </a:rPr>
              <a:t>string</a:t>
            </a:r>
            <a:r>
              <a:rPr sz="2100" spc="-15" dirty="0">
                <a:solidFill>
                  <a:srgbClr val="FB0028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B0028"/>
                </a:solidFill>
                <a:latin typeface="Arial"/>
                <a:cs typeface="Arial"/>
              </a:rPr>
              <a:t>we</a:t>
            </a:r>
            <a:r>
              <a:rPr sz="2100" spc="-20" dirty="0">
                <a:solidFill>
                  <a:srgbClr val="FB0028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B0028"/>
                </a:solidFill>
                <a:latin typeface="Arial"/>
                <a:cs typeface="Arial"/>
              </a:rPr>
              <a:t>are</a:t>
            </a:r>
            <a:r>
              <a:rPr sz="2100" spc="25" dirty="0">
                <a:solidFill>
                  <a:srgbClr val="FB0028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FB0028"/>
                </a:solidFill>
                <a:latin typeface="Arial"/>
                <a:cs typeface="Arial"/>
              </a:rPr>
              <a:t>passing </a:t>
            </a:r>
            <a:r>
              <a:rPr sz="2100" b="1" dirty="0">
                <a:solidFill>
                  <a:srgbClr val="FB0028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B0028"/>
                </a:solidFill>
                <a:latin typeface="Arial"/>
                <a:cs typeface="Arial"/>
              </a:rPr>
              <a:t>as </a:t>
            </a:r>
            <a:r>
              <a:rPr sz="2100" spc="-10" dirty="0">
                <a:solidFill>
                  <a:srgbClr val="FB0028"/>
                </a:solidFill>
                <a:latin typeface="Arial"/>
                <a:cs typeface="Arial"/>
              </a:rPr>
              <a:t>an</a:t>
            </a:r>
            <a:r>
              <a:rPr sz="2100" dirty="0">
                <a:solidFill>
                  <a:srgbClr val="FB0028"/>
                </a:solidFill>
                <a:latin typeface="Arial"/>
                <a:cs typeface="Arial"/>
              </a:rPr>
              <a:t> </a:t>
            </a:r>
            <a:r>
              <a:rPr sz="2100" b="1" spc="-5" dirty="0">
                <a:solidFill>
                  <a:srgbClr val="FB0028"/>
                </a:solidFill>
                <a:latin typeface="Arial"/>
                <a:cs typeface="Arial"/>
              </a:rPr>
              <a:t>argument </a:t>
            </a:r>
            <a:r>
              <a:rPr sz="2100" spc="-5" dirty="0">
                <a:solidFill>
                  <a:srgbClr val="FB0028"/>
                </a:solidFill>
                <a:latin typeface="Arial"/>
                <a:cs typeface="Arial"/>
              </a:rPr>
              <a:t>(</a:t>
            </a:r>
            <a:r>
              <a:rPr sz="2100" b="1" spc="-5" dirty="0">
                <a:solidFill>
                  <a:srgbClr val="FB0028"/>
                </a:solidFill>
                <a:latin typeface="Arial"/>
                <a:cs typeface="Arial"/>
              </a:rPr>
              <a:t>parameter</a:t>
            </a:r>
            <a:r>
              <a:rPr sz="2100" spc="-5" dirty="0">
                <a:solidFill>
                  <a:srgbClr val="FB0028"/>
                </a:solidFill>
                <a:latin typeface="Arial"/>
                <a:cs typeface="Arial"/>
              </a:rPr>
              <a:t>)</a:t>
            </a:r>
            <a:r>
              <a:rPr sz="2100" spc="-15" dirty="0">
                <a:solidFill>
                  <a:srgbClr val="FB002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B0028"/>
                </a:solidFill>
                <a:latin typeface="Arial"/>
                <a:cs typeface="Arial"/>
              </a:rPr>
              <a:t>to </a:t>
            </a:r>
            <a:r>
              <a:rPr sz="2100" spc="-570" dirty="0">
                <a:solidFill>
                  <a:srgbClr val="FB002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B0028"/>
                </a:solidFill>
                <a:latin typeface="Arial"/>
                <a:cs typeface="Arial"/>
              </a:rPr>
              <a:t>the</a:t>
            </a:r>
            <a:r>
              <a:rPr sz="2100" spc="-5" dirty="0">
                <a:solidFill>
                  <a:srgbClr val="FB0028"/>
                </a:solidFill>
                <a:latin typeface="Arial"/>
                <a:cs typeface="Arial"/>
              </a:rPr>
              <a:t> alert</a:t>
            </a:r>
            <a:r>
              <a:rPr sz="2100" dirty="0">
                <a:solidFill>
                  <a:srgbClr val="FB0028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B0028"/>
                </a:solidFill>
                <a:latin typeface="Arial"/>
                <a:cs typeface="Arial"/>
              </a:rPr>
              <a:t>function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01916" y="2137155"/>
            <a:ext cx="363855" cy="720725"/>
            <a:chOff x="801916" y="2137155"/>
            <a:chExt cx="363855" cy="720725"/>
          </a:xfrm>
        </p:grpSpPr>
        <p:sp>
          <p:nvSpPr>
            <p:cNvPr id="8" name="object 8"/>
            <p:cNvSpPr/>
            <p:nvPr/>
          </p:nvSpPr>
          <p:spPr>
            <a:xfrm>
              <a:off x="808266" y="2143505"/>
              <a:ext cx="351155" cy="708025"/>
            </a:xfrm>
            <a:custGeom>
              <a:avLst/>
              <a:gdLst/>
              <a:ahLst/>
              <a:cxnLst/>
              <a:rect l="l" t="t" r="r" b="b"/>
              <a:pathLst>
                <a:path w="351155" h="708025">
                  <a:moveTo>
                    <a:pt x="251739" y="0"/>
                  </a:moveTo>
                  <a:lnTo>
                    <a:pt x="101168" y="343027"/>
                  </a:lnTo>
                  <a:lnTo>
                    <a:pt x="51752" y="321310"/>
                  </a:lnTo>
                  <a:lnTo>
                    <a:pt x="0" y="707771"/>
                  </a:lnTo>
                  <a:lnTo>
                    <a:pt x="249440" y="408051"/>
                  </a:lnTo>
                  <a:lnTo>
                    <a:pt x="200025" y="386461"/>
                  </a:lnTo>
                  <a:lnTo>
                    <a:pt x="350596" y="43434"/>
                  </a:lnTo>
                  <a:lnTo>
                    <a:pt x="251739" y="0"/>
                  </a:lnTo>
                  <a:close/>
                </a:path>
              </a:pathLst>
            </a:custGeom>
            <a:solidFill>
              <a:srgbClr val="114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8266" y="2143505"/>
              <a:ext cx="351155" cy="708025"/>
            </a:xfrm>
            <a:custGeom>
              <a:avLst/>
              <a:gdLst/>
              <a:ahLst/>
              <a:cxnLst/>
              <a:rect l="l" t="t" r="r" b="b"/>
              <a:pathLst>
                <a:path w="351155" h="708025">
                  <a:moveTo>
                    <a:pt x="251739" y="0"/>
                  </a:moveTo>
                  <a:lnTo>
                    <a:pt x="101168" y="343027"/>
                  </a:lnTo>
                  <a:lnTo>
                    <a:pt x="51752" y="321310"/>
                  </a:lnTo>
                  <a:lnTo>
                    <a:pt x="0" y="707771"/>
                  </a:lnTo>
                  <a:lnTo>
                    <a:pt x="249440" y="408051"/>
                  </a:lnTo>
                  <a:lnTo>
                    <a:pt x="200025" y="386461"/>
                  </a:lnTo>
                  <a:lnTo>
                    <a:pt x="350596" y="43434"/>
                  </a:lnTo>
                  <a:lnTo>
                    <a:pt x="25173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051050" y="3422650"/>
            <a:ext cx="317500" cy="850900"/>
            <a:chOff x="2051050" y="3422650"/>
            <a:chExt cx="317500" cy="850900"/>
          </a:xfrm>
        </p:grpSpPr>
        <p:sp>
          <p:nvSpPr>
            <p:cNvPr id="11" name="object 11"/>
            <p:cNvSpPr/>
            <p:nvPr/>
          </p:nvSpPr>
          <p:spPr>
            <a:xfrm>
              <a:off x="2057400" y="3429000"/>
              <a:ext cx="304800" cy="838200"/>
            </a:xfrm>
            <a:custGeom>
              <a:avLst/>
              <a:gdLst/>
              <a:ahLst/>
              <a:cxnLst/>
              <a:rect l="l" t="t" r="r" b="b"/>
              <a:pathLst>
                <a:path w="304800" h="838200">
                  <a:moveTo>
                    <a:pt x="152400" y="0"/>
                  </a:moveTo>
                  <a:lnTo>
                    <a:pt x="0" y="419100"/>
                  </a:lnTo>
                  <a:lnTo>
                    <a:pt x="76200" y="419100"/>
                  </a:lnTo>
                  <a:lnTo>
                    <a:pt x="76200" y="838200"/>
                  </a:lnTo>
                  <a:lnTo>
                    <a:pt x="228600" y="838200"/>
                  </a:lnTo>
                  <a:lnTo>
                    <a:pt x="228600" y="419100"/>
                  </a:lnTo>
                  <a:lnTo>
                    <a:pt x="304800" y="4191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B00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57400" y="3429000"/>
              <a:ext cx="304800" cy="838200"/>
            </a:xfrm>
            <a:custGeom>
              <a:avLst/>
              <a:gdLst/>
              <a:ahLst/>
              <a:cxnLst/>
              <a:rect l="l" t="t" r="r" b="b"/>
              <a:pathLst>
                <a:path w="304800" h="838200">
                  <a:moveTo>
                    <a:pt x="76200" y="838200"/>
                  </a:moveTo>
                  <a:lnTo>
                    <a:pt x="76200" y="419100"/>
                  </a:lnTo>
                  <a:lnTo>
                    <a:pt x="0" y="419100"/>
                  </a:lnTo>
                  <a:lnTo>
                    <a:pt x="152400" y="0"/>
                  </a:lnTo>
                  <a:lnTo>
                    <a:pt x="304800" y="419100"/>
                  </a:lnTo>
                  <a:lnTo>
                    <a:pt x="228600" y="419100"/>
                  </a:lnTo>
                  <a:lnTo>
                    <a:pt x="228600" y="838200"/>
                  </a:lnTo>
                  <a:lnTo>
                    <a:pt x="76200" y="838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422650" y="3041650"/>
            <a:ext cx="622300" cy="165100"/>
            <a:chOff x="3422650" y="3041650"/>
            <a:chExt cx="622300" cy="165100"/>
          </a:xfrm>
        </p:grpSpPr>
        <p:sp>
          <p:nvSpPr>
            <p:cNvPr id="14" name="object 14"/>
            <p:cNvSpPr/>
            <p:nvPr/>
          </p:nvSpPr>
          <p:spPr>
            <a:xfrm>
              <a:off x="3429000" y="3048000"/>
              <a:ext cx="609600" cy="152400"/>
            </a:xfrm>
            <a:custGeom>
              <a:avLst/>
              <a:gdLst/>
              <a:ahLst/>
              <a:cxnLst/>
              <a:rect l="l" t="t" r="r" b="b"/>
              <a:pathLst>
                <a:path w="609600" h="152400">
                  <a:moveTo>
                    <a:pt x="304800" y="0"/>
                  </a:moveTo>
                  <a:lnTo>
                    <a:pt x="0" y="76200"/>
                  </a:lnTo>
                  <a:lnTo>
                    <a:pt x="304800" y="152400"/>
                  </a:lnTo>
                  <a:lnTo>
                    <a:pt x="304800" y="114300"/>
                  </a:lnTo>
                  <a:lnTo>
                    <a:pt x="609600" y="114300"/>
                  </a:lnTo>
                  <a:lnTo>
                    <a:pt x="609600" y="38100"/>
                  </a:lnTo>
                  <a:lnTo>
                    <a:pt x="304800" y="381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D9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29000" y="3048000"/>
              <a:ext cx="609600" cy="152400"/>
            </a:xfrm>
            <a:custGeom>
              <a:avLst/>
              <a:gdLst/>
              <a:ahLst/>
              <a:cxnLst/>
              <a:rect l="l" t="t" r="r" b="b"/>
              <a:pathLst>
                <a:path w="609600" h="152400">
                  <a:moveTo>
                    <a:pt x="609600" y="38100"/>
                  </a:moveTo>
                  <a:lnTo>
                    <a:pt x="304800" y="38100"/>
                  </a:lnTo>
                  <a:lnTo>
                    <a:pt x="304800" y="0"/>
                  </a:lnTo>
                  <a:lnTo>
                    <a:pt x="0" y="76200"/>
                  </a:lnTo>
                  <a:lnTo>
                    <a:pt x="304800" y="152400"/>
                  </a:lnTo>
                  <a:lnTo>
                    <a:pt x="304800" y="114300"/>
                  </a:lnTo>
                  <a:lnTo>
                    <a:pt x="609600" y="114300"/>
                  </a:lnTo>
                  <a:lnTo>
                    <a:pt x="609600" y="381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309609" y="6520477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030C2C47-472E-3C48-A5EE-26CF52F654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08266" y="6350283"/>
            <a:ext cx="6270960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7B6F09E-322B-CC42-8E34-06CFA43A7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17</a:t>
            </a:fld>
            <a:endParaRPr lang="en-US" spc="-5" dirty="0"/>
          </a:p>
        </p:txBody>
      </p:sp>
      <p:pic>
        <p:nvPicPr>
          <p:cNvPr id="20" name="a24x17.mp3" descr="a24x17.mp3">
            <a:hlinkClick r:id="" action="ppaction://media"/>
            <a:extLst>
              <a:ext uri="{FF2B5EF4-FFF2-40B4-BE49-F238E27FC236}">
                <a16:creationId xmlns:a16="http://schemas.microsoft.com/office/drawing/2014/main" id="{6C69A703-9420-BD4B-A809-101E328C4B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2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5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01" y="417017"/>
            <a:ext cx="803640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-5" dirty="0"/>
              <a:t>Sample: Programmer Defined Function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79143"/>
            <a:ext cx="3846195" cy="3830954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spc="-5" dirty="0">
                <a:latin typeface="Arial"/>
                <a:cs typeface="Arial"/>
              </a:rPr>
              <a:t>&lt;head&gt;</a:t>
            </a:r>
            <a:endParaRPr sz="1600">
              <a:latin typeface="Arial"/>
              <a:cs typeface="Arial"/>
            </a:endParaRPr>
          </a:p>
          <a:p>
            <a:pPr marL="12700" marR="1159510">
              <a:lnSpc>
                <a:spcPct val="12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&lt;script type="text/javascript"&gt;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function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SendMessage()</a:t>
            </a:r>
            <a:endParaRPr sz="1600">
              <a:latin typeface="Arial"/>
              <a:cs typeface="Arial"/>
            </a:endParaRPr>
          </a:p>
          <a:p>
            <a:pPr marL="182880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latin typeface="Arial"/>
                <a:cs typeface="Arial"/>
              </a:rPr>
              <a:t>{</a:t>
            </a:r>
            <a:endParaRPr sz="1600">
              <a:latin typeface="Arial"/>
              <a:cs typeface="Arial"/>
            </a:endParaRPr>
          </a:p>
          <a:p>
            <a:pPr marL="297815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latin typeface="Arial"/>
                <a:cs typeface="Arial"/>
              </a:rPr>
              <a:t>alert(”This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my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message!");</a:t>
            </a:r>
            <a:endParaRPr sz="1600">
              <a:latin typeface="Arial"/>
              <a:cs typeface="Arial"/>
            </a:endParaRPr>
          </a:p>
          <a:p>
            <a:pPr marL="182880">
              <a:lnSpc>
                <a:spcPct val="100000"/>
              </a:lnSpc>
              <a:spcBef>
                <a:spcPts val="390"/>
              </a:spcBef>
            </a:pPr>
            <a:r>
              <a:rPr sz="1600" spc="-5" dirty="0">
                <a:latin typeface="Arial"/>
                <a:cs typeface="Arial"/>
              </a:rPr>
              <a:t>}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latin typeface="Arial"/>
                <a:cs typeface="Arial"/>
              </a:rPr>
              <a:t>&lt;/script&gt;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latin typeface="Arial"/>
                <a:cs typeface="Arial"/>
              </a:rPr>
              <a:t>&lt;/head&gt;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10" dirty="0">
                <a:latin typeface="Arial"/>
                <a:cs typeface="Arial"/>
              </a:rPr>
              <a:t>&lt;body&gt;</a:t>
            </a:r>
            <a:endParaRPr sz="16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latin typeface="Arial"/>
                <a:cs typeface="Arial"/>
              </a:rPr>
              <a:t>&lt;script</a:t>
            </a:r>
            <a:r>
              <a:rPr sz="1600" spc="-5" dirty="0">
                <a:latin typeface="Arial"/>
                <a:cs typeface="Arial"/>
              </a:rPr>
              <a:t> type="text/javascript"&gt;</a:t>
            </a:r>
            <a:endParaRPr sz="1600">
              <a:latin typeface="Arial"/>
              <a:cs typeface="Arial"/>
            </a:endParaRPr>
          </a:p>
          <a:p>
            <a:pPr marL="11557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latin typeface="Arial"/>
                <a:cs typeface="Arial"/>
              </a:rPr>
              <a:t>SendMessage();//call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function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latin typeface="Arial"/>
                <a:cs typeface="Arial"/>
              </a:rPr>
              <a:t>&lt;/script&gt;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latin typeface="Arial"/>
                <a:cs typeface="Arial"/>
              </a:rPr>
              <a:t>&lt;/body&gt;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0107E-A2FA-C44E-8C92-AE1D762DB3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8200" y="6292808"/>
            <a:ext cx="6164826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2F0BC-5041-2149-B034-BA7676B222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18</a:t>
            </a:fld>
            <a:endParaRPr lang="en-US" spc="-5" dirty="0"/>
          </a:p>
        </p:txBody>
      </p:sp>
      <p:pic>
        <p:nvPicPr>
          <p:cNvPr id="8" name="a24x18.mp3" descr="a24x18.mp3">
            <a:hlinkClick r:id="" action="ppaction://media"/>
            <a:extLst>
              <a:ext uri="{FF2B5EF4-FFF2-40B4-BE49-F238E27FC236}">
                <a16:creationId xmlns:a16="http://schemas.microsoft.com/office/drawing/2014/main" id="{74C66096-670D-CD49-B48F-3F300607FF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1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02" y="417017"/>
            <a:ext cx="47421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dirty="0"/>
              <a:t>Function Definition Syntax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484225" y="1682876"/>
            <a:ext cx="767715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Arial"/>
                <a:cs typeface="Arial"/>
              </a:rPr>
              <a:t>function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FunctionName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parameter</a:t>
            </a:r>
            <a:r>
              <a:rPr sz="1950" i="1" baseline="-21367" dirty="0">
                <a:latin typeface="Arial"/>
                <a:cs typeface="Arial"/>
              </a:rPr>
              <a:t>1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.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.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.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parameter</a:t>
            </a:r>
            <a:r>
              <a:rPr sz="1950" i="1" baseline="-21367" dirty="0">
                <a:latin typeface="Arial"/>
                <a:cs typeface="Arial"/>
              </a:rPr>
              <a:t>n</a:t>
            </a:r>
            <a:r>
              <a:rPr sz="1950" i="1" spc="217" baseline="-21367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{</a:t>
            </a:r>
            <a:endParaRPr sz="2000">
              <a:latin typeface="Arial"/>
              <a:cs typeface="Arial"/>
            </a:endParaRPr>
          </a:p>
          <a:p>
            <a:pPr marL="9779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//</a:t>
            </a:r>
            <a:r>
              <a:rPr sz="2000" i="1" dirty="0">
                <a:latin typeface="Arial"/>
                <a:cs typeface="Arial"/>
              </a:rPr>
              <a:t>variable</a:t>
            </a:r>
            <a:r>
              <a:rPr sz="2000" i="1" spc="-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declaration(s)</a:t>
            </a:r>
            <a:endParaRPr sz="2000">
              <a:latin typeface="Arial"/>
              <a:cs typeface="Arial"/>
            </a:endParaRPr>
          </a:p>
          <a:p>
            <a:pPr marL="104203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//</a:t>
            </a:r>
            <a:r>
              <a:rPr sz="2000" i="1" dirty="0">
                <a:latin typeface="Arial"/>
                <a:cs typeface="Arial"/>
              </a:rPr>
              <a:t>parameter</a:t>
            </a:r>
            <a:r>
              <a:rPr sz="1950" i="1" baseline="-21367" dirty="0">
                <a:latin typeface="Arial"/>
                <a:cs typeface="Arial"/>
              </a:rPr>
              <a:t>1</a:t>
            </a:r>
            <a:r>
              <a:rPr sz="1950" i="1" spc="202" baseline="-21367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is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a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variable!</a:t>
            </a:r>
            <a:endParaRPr sz="2000">
              <a:latin typeface="Arial"/>
              <a:cs typeface="Arial"/>
            </a:endParaRPr>
          </a:p>
          <a:p>
            <a:pPr marL="9779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//</a:t>
            </a:r>
            <a:r>
              <a:rPr sz="2000" i="1" spc="-5" dirty="0">
                <a:latin typeface="Arial"/>
                <a:cs typeface="Arial"/>
              </a:rPr>
              <a:t>statement(s)</a:t>
            </a:r>
            <a:endParaRPr sz="20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}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461135" marR="30480" indent="-139827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If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there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parameters,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there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should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nothing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inside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()'s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function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FunctionName()</a:t>
            </a:r>
            <a:endParaRPr sz="2000">
              <a:latin typeface="Arial"/>
              <a:cs typeface="Arial"/>
            </a:endParaRPr>
          </a:p>
          <a:p>
            <a:pPr marL="146113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{</a:t>
            </a:r>
            <a:endParaRPr sz="2000">
              <a:latin typeface="Arial"/>
              <a:cs typeface="Arial"/>
            </a:endParaRPr>
          </a:p>
          <a:p>
            <a:pPr marL="180975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...</a:t>
            </a:r>
            <a:endParaRPr sz="2000">
              <a:latin typeface="Arial"/>
              <a:cs typeface="Arial"/>
            </a:endParaRPr>
          </a:p>
          <a:p>
            <a:pPr marL="156781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}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There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may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variable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declarations.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F7AC8-0BA4-AC4A-AF0D-6D72A082486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8200" y="6318997"/>
            <a:ext cx="6088626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D75DD-BA16-094E-81F2-8388F4384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19</a:t>
            </a:fld>
            <a:endParaRPr lang="en-US" spc="-5" dirty="0"/>
          </a:p>
        </p:txBody>
      </p:sp>
      <p:pic>
        <p:nvPicPr>
          <p:cNvPr id="8" name="a24x19.mp3" descr="a24x19.mp3">
            <a:hlinkClick r:id="" action="ppaction://media"/>
            <a:extLst>
              <a:ext uri="{FF2B5EF4-FFF2-40B4-BE49-F238E27FC236}">
                <a16:creationId xmlns:a16="http://schemas.microsoft.com/office/drawing/2014/main" id="{60607A19-5CC9-BC4D-A6A3-9C2E2C593B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6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533400"/>
            <a:ext cx="41122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Array Methods</a:t>
            </a:r>
            <a:endParaRPr sz="4200" dirty="0"/>
          </a:p>
        </p:txBody>
      </p:sp>
      <p:sp>
        <p:nvSpPr>
          <p:cNvPr id="5" name="object 5"/>
          <p:cNvSpPr txBox="1"/>
          <p:nvPr/>
        </p:nvSpPr>
        <p:spPr>
          <a:xfrm>
            <a:off x="8284209" y="6520477"/>
            <a:ext cx="2165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21358"/>
            <a:ext cx="7360920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JavaScript’s Array Objects </a:t>
            </a:r>
            <a:r>
              <a:rPr sz="3200" spc="-5" dirty="0">
                <a:latin typeface="Arial"/>
                <a:cs typeface="Arial"/>
              </a:rPr>
              <a:t>have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numerous functionalities built </a:t>
            </a:r>
            <a:r>
              <a:rPr sz="3200" spc="-10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help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deal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 </a:t>
            </a:r>
            <a:r>
              <a:rPr sz="3200" spc="-5" dirty="0">
                <a:latin typeface="Arial"/>
                <a:cs typeface="Arial"/>
              </a:rPr>
              <a:t>lists</a:t>
            </a:r>
            <a:endParaRPr sz="3200" dirty="0">
              <a:latin typeface="Arial"/>
              <a:cs typeface="Arial"/>
            </a:endParaRPr>
          </a:p>
          <a:p>
            <a:pPr marL="355600" marR="124587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The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prebuilt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functions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are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called </a:t>
            </a:r>
            <a:r>
              <a:rPr sz="3200" spc="-869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“Methods”</a:t>
            </a:r>
            <a:endParaRPr sz="3200" dirty="0">
              <a:latin typeface="Arial"/>
              <a:cs typeface="Arial"/>
            </a:endParaRPr>
          </a:p>
          <a:p>
            <a:pPr marL="355600" marR="1468755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Most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 “Built in” Objects in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Javascript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have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methods.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6D99C-C48D-6A4E-9967-A29E463438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66800" y="6324600"/>
            <a:ext cx="5936226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D7ECA-6E07-764E-9D54-142E773CB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2</a:t>
            </a:fld>
            <a:endParaRPr lang="en-US" spc="-5" dirty="0"/>
          </a:p>
        </p:txBody>
      </p:sp>
      <p:pic>
        <p:nvPicPr>
          <p:cNvPr id="8" name="a24x2.mp3" descr="a24x2.mp3">
            <a:hlinkClick r:id="" action="ppaction://media"/>
            <a:extLst>
              <a:ext uri="{FF2B5EF4-FFF2-40B4-BE49-F238E27FC236}">
                <a16:creationId xmlns:a16="http://schemas.microsoft.com/office/drawing/2014/main" id="{98586B02-FBB2-C848-9458-DBEDC92812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64314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Using Input Parameters</a:t>
            </a:r>
            <a:endParaRPr sz="4200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4406"/>
            <a:ext cx="7706359" cy="3695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55930" indent="-343535">
              <a:lnSpc>
                <a:spcPct val="100000"/>
              </a:lnSpc>
              <a:spcBef>
                <a:spcPts val="9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We </a:t>
            </a:r>
            <a:r>
              <a:rPr sz="2800" dirty="0">
                <a:latin typeface="Arial"/>
                <a:cs typeface="Arial"/>
              </a:rPr>
              <a:t>often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need to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share information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with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function.</a:t>
            </a:r>
          </a:p>
          <a:p>
            <a:pPr marL="355600" marR="82550" indent="-343535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It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possible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send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input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parameters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into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function.</a:t>
            </a: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We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pass</a:t>
            </a:r>
            <a:r>
              <a:rPr sz="2800" dirty="0">
                <a:latin typeface="Arial"/>
                <a:cs typeface="Arial"/>
              </a:rPr>
              <a:t> information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from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 place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where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function</a:t>
            </a:r>
            <a:r>
              <a:rPr sz="2800" spc="-5" dirty="0">
                <a:latin typeface="Arial"/>
                <a:cs typeface="Arial"/>
              </a:rPr>
              <a:t> is called.</a:t>
            </a:r>
            <a:endParaRPr sz="2800" dirty="0">
              <a:latin typeface="Arial"/>
              <a:cs typeface="Arial"/>
            </a:endParaRPr>
          </a:p>
          <a:p>
            <a:pPr marL="355600" marR="854075" indent="-343535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The next </a:t>
            </a:r>
            <a:r>
              <a:rPr sz="2800" dirty="0">
                <a:latin typeface="Arial"/>
                <a:cs typeface="Arial"/>
              </a:rPr>
              <a:t>slide illustrates </a:t>
            </a:r>
            <a:r>
              <a:rPr sz="2800" spc="-5" dirty="0">
                <a:latin typeface="Arial"/>
                <a:cs typeface="Arial"/>
              </a:rPr>
              <a:t>sending a </a:t>
            </a:r>
            <a:r>
              <a:rPr sz="2800" dirty="0">
                <a:latin typeface="Arial"/>
                <a:cs typeface="Arial"/>
              </a:rPr>
              <a:t>single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parameter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function.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FCE91-F9D6-924A-8DF7-7CE6B144DD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10496" y="6284076"/>
            <a:ext cx="5783826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716BA-FA24-1F42-BBD0-E4731BEC73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20</a:t>
            </a:fld>
            <a:endParaRPr lang="en-US" spc="-5" dirty="0"/>
          </a:p>
        </p:txBody>
      </p:sp>
      <p:pic>
        <p:nvPicPr>
          <p:cNvPr id="8" name="a24x20.mp3" descr="a24x20.mp3">
            <a:hlinkClick r:id="" action="ppaction://media"/>
            <a:extLst>
              <a:ext uri="{FF2B5EF4-FFF2-40B4-BE49-F238E27FC236}">
                <a16:creationId xmlns:a16="http://schemas.microsoft.com/office/drawing/2014/main" id="{3DA194F1-6BF2-8145-A01D-CBA5B0EB8D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5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49494"/>
            <a:ext cx="8229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Function</a:t>
            </a:r>
            <a:r>
              <a:rPr sz="2800" dirty="0"/>
              <a:t> </a:t>
            </a:r>
            <a:r>
              <a:rPr sz="2800" spc="-5" dirty="0"/>
              <a:t>Parameter</a:t>
            </a:r>
            <a:r>
              <a:rPr sz="2800" spc="25" dirty="0"/>
              <a:t> </a:t>
            </a:r>
            <a:r>
              <a:rPr sz="2800" spc="-5" dirty="0"/>
              <a:t>Example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18788" y="720942"/>
            <a:ext cx="5427599" cy="54296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&lt;script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type="text/javascript"&gt;</a:t>
            </a:r>
            <a:endParaRPr sz="1600" dirty="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&lt;!--</a:t>
            </a:r>
            <a:endParaRPr sz="1600" dirty="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function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PrintMessage(counter)</a:t>
            </a:r>
            <a:endParaRPr sz="1600" dirty="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{</a:t>
            </a:r>
          </a:p>
          <a:p>
            <a:pPr marL="105346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var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i;</a:t>
            </a:r>
            <a:endParaRPr sz="1600" dirty="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for(i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=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1;</a:t>
            </a:r>
            <a:r>
              <a:rPr sz="1600" dirty="0">
                <a:latin typeface="Arial"/>
                <a:cs typeface="Arial"/>
              </a:rPr>
              <a:t> i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&lt;=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counter;</a:t>
            </a:r>
            <a:r>
              <a:rPr sz="1600" dirty="0">
                <a:latin typeface="Arial"/>
                <a:cs typeface="Arial"/>
              </a:rPr>
              <a:t> i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=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+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1)</a:t>
            </a:r>
            <a:endParaRPr sz="1600" dirty="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{</a:t>
            </a:r>
          </a:p>
          <a:p>
            <a:pPr marL="762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console.log(“this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loop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has iterated</a:t>
            </a:r>
            <a:r>
              <a:rPr sz="1600" dirty="0">
                <a:latin typeface="Arial"/>
                <a:cs typeface="Arial"/>
              </a:rPr>
              <a:t> “ + </a:t>
            </a:r>
            <a:r>
              <a:rPr sz="1600" spc="-5" dirty="0">
                <a:latin typeface="Arial"/>
                <a:cs typeface="Arial"/>
              </a:rPr>
              <a:t>i </a:t>
            </a:r>
            <a:r>
              <a:rPr sz="1600" dirty="0">
                <a:latin typeface="Arial"/>
                <a:cs typeface="Arial"/>
              </a:rPr>
              <a:t>+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“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times”);</a:t>
            </a:r>
          </a:p>
          <a:p>
            <a:pPr marL="266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}</a:t>
            </a:r>
          </a:p>
          <a:p>
            <a:pPr marL="2032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}</a:t>
            </a:r>
          </a:p>
          <a:p>
            <a:pPr marL="13906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//--&gt;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&lt;/script&gt;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&lt;/head&gt;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&lt;body&gt;</a:t>
            </a:r>
            <a:endParaRPr sz="1600" dirty="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&lt;script type="text/javascript"&gt;</a:t>
            </a:r>
            <a:endParaRPr sz="16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Arial"/>
                <a:cs typeface="Arial"/>
              </a:rPr>
              <a:t>&lt;!--</a:t>
            </a:r>
            <a:endParaRPr sz="1600" dirty="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var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counter;</a:t>
            </a:r>
            <a:endParaRPr sz="1600" dirty="0">
              <a:latin typeface="Arial"/>
              <a:cs typeface="Arial"/>
            </a:endParaRPr>
          </a:p>
          <a:p>
            <a:pPr marL="584200" marR="906780" indent="-1270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counter </a:t>
            </a:r>
            <a:r>
              <a:rPr sz="1600" dirty="0">
                <a:latin typeface="Arial"/>
                <a:cs typeface="Arial"/>
              </a:rPr>
              <a:t>=</a:t>
            </a:r>
            <a:r>
              <a:rPr sz="1600" spc="-5" dirty="0">
                <a:latin typeface="Arial"/>
                <a:cs typeface="Arial"/>
              </a:rPr>
              <a:t> prompt("Enter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number:"); </a:t>
            </a:r>
            <a:r>
              <a:rPr sz="1600" spc="-48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PrintMessage(counter);</a:t>
            </a:r>
            <a:endParaRPr sz="16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//--&gt;</a:t>
            </a:r>
          </a:p>
          <a:p>
            <a:pPr marL="13906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&lt;/script&gt;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&lt;/body&gt;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E8061-C563-074C-9B19-025D66DE60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295400" y="6298613"/>
            <a:ext cx="6012426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96CF9-8550-C94D-9815-3186BBBF5E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21</a:t>
            </a:fld>
            <a:endParaRPr lang="en-US" spc="-5" dirty="0"/>
          </a:p>
        </p:txBody>
      </p:sp>
      <p:pic>
        <p:nvPicPr>
          <p:cNvPr id="7" name="a24x21.mp3" descr="a24x21.mp3">
            <a:hlinkClick r:id="" action="ppaction://media"/>
            <a:extLst>
              <a:ext uri="{FF2B5EF4-FFF2-40B4-BE49-F238E27FC236}">
                <a16:creationId xmlns:a16="http://schemas.microsoft.com/office/drawing/2014/main" id="{E1A92D53-4223-9444-AD12-ED4368419A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5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01" y="337769"/>
            <a:ext cx="795865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Good Programming Practice</a:t>
            </a:r>
            <a:endParaRPr sz="4200" dirty="0"/>
          </a:p>
        </p:txBody>
      </p:sp>
      <p:sp>
        <p:nvSpPr>
          <p:cNvPr id="5" name="object 5"/>
          <p:cNvSpPr txBox="1"/>
          <p:nvPr/>
        </p:nvSpPr>
        <p:spPr>
          <a:xfrm>
            <a:off x="8309609" y="6520477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425" y="1551559"/>
            <a:ext cx="7544434" cy="383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595"/>
              </a:lnSpc>
              <a:spcBef>
                <a:spcPts val="100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You should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include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function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header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comment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ts val="2595"/>
              </a:lnSpc>
              <a:buClr>
                <a:srgbClr val="FFC000"/>
              </a:buClr>
            </a:pPr>
            <a:r>
              <a:rPr sz="2400" spc="-5" dirty="0">
                <a:latin typeface="Arial"/>
                <a:cs typeface="Arial"/>
              </a:rPr>
              <a:t>before</a:t>
            </a:r>
            <a:r>
              <a:rPr sz="2400" dirty="0">
                <a:latin typeface="Arial"/>
                <a:cs typeface="Arial"/>
              </a:rPr>
              <a:t> 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definition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each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function.</a:t>
            </a:r>
            <a:endParaRPr sz="2400" dirty="0">
              <a:latin typeface="Arial"/>
              <a:cs typeface="Arial"/>
            </a:endParaRPr>
          </a:p>
          <a:p>
            <a:pPr marL="355600" marR="520065" indent="-342900">
              <a:lnSpc>
                <a:spcPts val="2300"/>
              </a:lnSpc>
              <a:spcBef>
                <a:spcPts val="560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This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good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practice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required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by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104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Coding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Standards.</a:t>
            </a:r>
            <a:endParaRPr sz="2400" dirty="0">
              <a:latin typeface="Arial"/>
              <a:cs typeface="Arial"/>
            </a:endParaRPr>
          </a:p>
          <a:p>
            <a:pPr marL="355600" marR="331470" indent="-342900">
              <a:lnSpc>
                <a:spcPts val="2310"/>
              </a:lnSpc>
              <a:spcBef>
                <a:spcPts val="575"/>
              </a:spcBef>
              <a:buClr>
                <a:srgbClr val="FFC000"/>
              </a:buClr>
              <a:buSzPct val="79166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Your header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comments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should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neatly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formatted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contain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following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information: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5"/>
              </a:spcBef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function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name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function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description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(what</a:t>
            </a:r>
            <a:r>
              <a:rPr sz="2400" dirty="0">
                <a:latin typeface="Arial"/>
                <a:cs typeface="Arial"/>
              </a:rPr>
              <a:t> it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does)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 list</a:t>
            </a:r>
            <a:r>
              <a:rPr sz="2400" dirty="0">
                <a:latin typeface="Arial"/>
                <a:cs typeface="Arial"/>
              </a:rPr>
              <a:t> of</a:t>
            </a:r>
            <a:r>
              <a:rPr sz="2400" spc="-5" dirty="0">
                <a:latin typeface="Arial"/>
                <a:cs typeface="Arial"/>
              </a:rPr>
              <a:t> any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input</a:t>
            </a:r>
            <a:r>
              <a:rPr sz="2400" dirty="0">
                <a:latin typeface="Arial"/>
                <a:cs typeface="Arial"/>
              </a:rPr>
              <a:t> parameters and </a:t>
            </a:r>
            <a:r>
              <a:rPr sz="2400" spc="-5" dirty="0">
                <a:latin typeface="Arial"/>
                <a:cs typeface="Arial"/>
              </a:rPr>
              <a:t>their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meanings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list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any</a:t>
            </a:r>
            <a:r>
              <a:rPr sz="2400" dirty="0">
                <a:latin typeface="Arial"/>
                <a:cs typeface="Arial"/>
              </a:rPr>
              <a:t> output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parameters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their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meanings</a:t>
            </a:r>
            <a:endParaRPr sz="24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lr>
                <a:srgbClr val="FFC000"/>
              </a:buClr>
              <a:buSzPct val="68750"/>
              <a:buFont typeface="Wingdings"/>
              <a:buChar char=""/>
              <a:tabLst>
                <a:tab pos="756285" algn="l"/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description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any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special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conditions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1A877-7E33-944C-9885-95029A5C25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2000" y="6315284"/>
            <a:ext cx="6317226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8E864-C2F3-EC48-AE1E-85203FC0AE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22</a:t>
            </a:fld>
            <a:endParaRPr lang="en-US" spc="-5" dirty="0"/>
          </a:p>
        </p:txBody>
      </p:sp>
      <p:pic>
        <p:nvPicPr>
          <p:cNvPr id="8" name="a24x22.mp3" descr="a24x22.mp3">
            <a:hlinkClick r:id="" action="ppaction://media"/>
            <a:extLst>
              <a:ext uri="{FF2B5EF4-FFF2-40B4-BE49-F238E27FC236}">
                <a16:creationId xmlns:a16="http://schemas.microsoft.com/office/drawing/2014/main" id="{8083F4F0-195D-E640-81F2-5732A49DB6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8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417017"/>
            <a:ext cx="738060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-5" dirty="0"/>
              <a:t>Example of a Function Header Comment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8309609" y="6520477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599438"/>
            <a:ext cx="6075680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/***************************************************************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**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SendMessage</a:t>
            </a:r>
            <a:r>
              <a:rPr sz="1800" dirty="0">
                <a:latin typeface="Arial"/>
                <a:cs typeface="Arial"/>
              </a:rPr>
              <a:t> -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prints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message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specified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number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times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**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Inputs: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counter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number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times the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message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will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394460" algn="l"/>
              </a:tabLst>
            </a:pPr>
            <a:r>
              <a:rPr sz="1800" spc="-5" dirty="0">
                <a:latin typeface="Arial"/>
                <a:cs typeface="Arial"/>
              </a:rPr>
              <a:t>**	printed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**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Outputs:</a:t>
            </a:r>
            <a:r>
              <a:rPr sz="1800" spc="4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None</a:t>
            </a:r>
            <a:endParaRPr sz="1800">
              <a:latin typeface="Arial"/>
              <a:cs typeface="Arial"/>
            </a:endParaRPr>
          </a:p>
          <a:p>
            <a:pPr marL="12700" marR="40132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***************************************************************/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function SendMessage(counter)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{</a:t>
            </a:r>
            <a:endParaRPr sz="1800">
              <a:latin typeface="Arial"/>
              <a:cs typeface="Arial"/>
            </a:endParaRPr>
          </a:p>
          <a:p>
            <a:pPr marL="26733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var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i;</a:t>
            </a:r>
            <a:endParaRPr sz="180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for(i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1; </a:t>
            </a:r>
            <a:r>
              <a:rPr sz="1800" spc="-5" dirty="0">
                <a:latin typeface="Arial"/>
                <a:cs typeface="Arial"/>
              </a:rPr>
              <a:t>i </a:t>
            </a:r>
            <a:r>
              <a:rPr sz="1800" dirty="0">
                <a:latin typeface="Arial"/>
                <a:cs typeface="Arial"/>
              </a:rPr>
              <a:t>&lt;=</a:t>
            </a:r>
            <a:r>
              <a:rPr sz="1800" spc="-5" dirty="0">
                <a:latin typeface="Arial"/>
                <a:cs typeface="Arial"/>
              </a:rPr>
              <a:t> counter;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i</a:t>
            </a:r>
            <a:r>
              <a:rPr sz="1800" dirty="0">
                <a:latin typeface="Arial"/>
                <a:cs typeface="Arial"/>
              </a:rPr>
              <a:t> + </a:t>
            </a:r>
            <a:r>
              <a:rPr sz="1800" spc="-5" dirty="0">
                <a:latin typeface="Arial"/>
                <a:cs typeface="Arial"/>
              </a:rPr>
              <a:t>1)</a:t>
            </a:r>
            <a:endParaRPr sz="180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{</a:t>
            </a:r>
            <a:endParaRPr sz="18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console.log(“this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loop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iterated</a:t>
            </a:r>
            <a:r>
              <a:rPr sz="1800" dirty="0">
                <a:latin typeface="Arial"/>
                <a:cs typeface="Arial"/>
              </a:rPr>
              <a:t> “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 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times”);</a:t>
            </a:r>
            <a:endParaRPr sz="180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1C0AF-6525-CB45-A391-263FE5E283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26578" y="6315530"/>
            <a:ext cx="6075680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94A3A-72BF-524E-8D8D-3A71D2AF2B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23</a:t>
            </a:fld>
            <a:endParaRPr lang="en-US" spc="-5" dirty="0"/>
          </a:p>
        </p:txBody>
      </p:sp>
      <p:pic>
        <p:nvPicPr>
          <p:cNvPr id="8" name="a24x23.mp3" descr="a24x23.mp3">
            <a:hlinkClick r:id="" action="ppaction://media"/>
            <a:extLst>
              <a:ext uri="{FF2B5EF4-FFF2-40B4-BE49-F238E27FC236}">
                <a16:creationId xmlns:a16="http://schemas.microsoft.com/office/drawing/2014/main" id="{6819D317-F87C-D44E-A921-48579EB8D7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7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0587" y="355019"/>
            <a:ext cx="87174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Document Object Model (DOM)</a:t>
            </a:r>
            <a:endParaRPr sz="42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510540" y="6448663"/>
            <a:ext cx="256540" cy="2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lang="en-US" smtClean="0"/>
              <a:pPr marL="38100">
                <a:lnSpc>
                  <a:spcPts val="1630"/>
                </a:lnSpc>
              </a:pPr>
              <a:t>24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72590"/>
            <a:ext cx="7199630" cy="38207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latin typeface="Arial"/>
                <a:cs typeface="Arial"/>
              </a:rPr>
              <a:t>JavaScript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access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elements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HTML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document.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3200" dirty="0">
                <a:latin typeface="Arial"/>
                <a:cs typeface="Arial"/>
              </a:rPr>
              <a:t>An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object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hierarchy</a:t>
            </a:r>
            <a:endParaRPr sz="3200" dirty="0">
              <a:latin typeface="Arial"/>
              <a:cs typeface="Arial"/>
            </a:endParaRPr>
          </a:p>
          <a:p>
            <a:pPr marL="469900" marR="1265555" indent="-457834">
              <a:lnSpc>
                <a:spcPct val="109900"/>
              </a:lnSpc>
              <a:spcBef>
                <a:spcPts val="5"/>
              </a:spcBef>
            </a:pPr>
            <a:r>
              <a:rPr sz="3200" dirty="0">
                <a:latin typeface="Arial"/>
                <a:cs typeface="Arial"/>
              </a:rPr>
              <a:t>Provides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access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elements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via: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ID </a:t>
            </a:r>
            <a:r>
              <a:rPr sz="2800" dirty="0">
                <a:latin typeface="Arial"/>
                <a:cs typeface="Arial"/>
              </a:rPr>
              <a:t>(</a:t>
            </a:r>
            <a:r>
              <a:rPr sz="2800" b="1" spc="-5" dirty="0">
                <a:latin typeface="Courier New"/>
                <a:cs typeface="Courier New"/>
              </a:rPr>
              <a:t>ID</a:t>
            </a:r>
            <a:r>
              <a:rPr sz="2800" b="1" spc="-915" dirty="0">
                <a:latin typeface="Courier New"/>
                <a:cs typeface="Courier New"/>
              </a:rPr>
              <a:t> </a:t>
            </a:r>
            <a:r>
              <a:rPr sz="2800" spc="-5" dirty="0">
                <a:latin typeface="Arial"/>
                <a:cs typeface="Arial"/>
              </a:rPr>
              <a:t>at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ri</a:t>
            </a:r>
            <a:r>
              <a:rPr sz="2800" spc="5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ute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HTML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ta</a:t>
            </a:r>
            <a:r>
              <a:rPr sz="2800" spc="5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s)  </a:t>
            </a:r>
            <a:r>
              <a:rPr sz="2800" dirty="0">
                <a:latin typeface="Arial"/>
                <a:cs typeface="Arial"/>
              </a:rPr>
              <a:t>Order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elements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document</a:t>
            </a:r>
          </a:p>
          <a:p>
            <a:pPr marL="469900" marR="569595">
              <a:lnSpc>
                <a:spcPts val="3020"/>
              </a:lnSpc>
              <a:spcBef>
                <a:spcPts val="720"/>
              </a:spcBef>
            </a:pPr>
            <a:r>
              <a:rPr sz="2800" spc="-5" dirty="0">
                <a:latin typeface="Arial"/>
                <a:cs typeface="Arial"/>
              </a:rPr>
              <a:t>Order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element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 collection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similar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elements.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40762-8ECF-A14A-BAC3-EF927F6B668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143000" y="6355158"/>
            <a:ext cx="5936226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pic>
        <p:nvPicPr>
          <p:cNvPr id="7" name="a24x24.mp3" descr="a24x24.mp3">
            <a:hlinkClick r:id="" action="ppaction://media"/>
            <a:extLst>
              <a:ext uri="{FF2B5EF4-FFF2-40B4-BE49-F238E27FC236}">
                <a16:creationId xmlns:a16="http://schemas.microsoft.com/office/drawing/2014/main" id="{ADC148CE-BB5C-F542-A13D-1D558C0662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8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116" y="237236"/>
            <a:ext cx="6964884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4400" spc="-5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Access </a:t>
            </a:r>
            <a:r>
              <a:rPr lang="en-US" sz="4400" spc="-5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by </a:t>
            </a:r>
            <a:r>
              <a:rPr lang="en-US" sz="4400" spc="-5" dirty="0" err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Obect</a:t>
            </a:r>
            <a:r>
              <a:rPr lang="en-US" sz="4400" spc="-5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Position</a:t>
            </a:r>
            <a:endParaRPr sz="4400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30810" marR="5080">
              <a:lnSpc>
                <a:spcPct val="90000"/>
              </a:lnSpc>
              <a:spcBef>
                <a:spcPts val="490"/>
              </a:spcBef>
            </a:pPr>
            <a:r>
              <a:rPr dirty="0"/>
              <a:t>HTML </a:t>
            </a:r>
            <a:r>
              <a:rPr spc="-5" dirty="0"/>
              <a:t>elements </a:t>
            </a:r>
            <a:r>
              <a:rPr dirty="0"/>
              <a:t>exposed via JavaScript </a:t>
            </a:r>
            <a:r>
              <a:rPr spc="-875" dirty="0"/>
              <a:t> </a:t>
            </a:r>
            <a:r>
              <a:rPr dirty="0"/>
              <a:t>are</a:t>
            </a:r>
            <a:r>
              <a:rPr spc="-25" dirty="0"/>
              <a:t> </a:t>
            </a:r>
            <a:r>
              <a:rPr spc="-5" dirty="0"/>
              <a:t>often placed</a:t>
            </a:r>
            <a:r>
              <a:rPr spc="-25" dirty="0"/>
              <a:t> </a:t>
            </a:r>
            <a:r>
              <a:rPr dirty="0"/>
              <a:t>in</a:t>
            </a:r>
            <a:r>
              <a:rPr spc="5" dirty="0"/>
              <a:t> </a:t>
            </a:r>
            <a:r>
              <a:rPr dirty="0"/>
              <a:t>arrays</a:t>
            </a:r>
            <a:r>
              <a:rPr spc="-30" dirty="0"/>
              <a:t> </a:t>
            </a:r>
            <a:r>
              <a:rPr dirty="0"/>
              <a:t>or </a:t>
            </a:r>
            <a:r>
              <a:rPr spc="-5" dirty="0"/>
              <a:t>collections. </a:t>
            </a:r>
            <a:r>
              <a:rPr spc="-869" dirty="0"/>
              <a:t> </a:t>
            </a:r>
            <a:r>
              <a:rPr dirty="0"/>
              <a:t>The </a:t>
            </a:r>
            <a:r>
              <a:rPr spc="-5" dirty="0"/>
              <a:t>order </a:t>
            </a:r>
            <a:r>
              <a:rPr dirty="0"/>
              <a:t>of insertion </a:t>
            </a:r>
            <a:r>
              <a:rPr spc="-5" dirty="0"/>
              <a:t>into the array </a:t>
            </a:r>
            <a:r>
              <a:rPr dirty="0"/>
              <a:t>is </a:t>
            </a:r>
            <a:r>
              <a:rPr spc="5" dirty="0"/>
              <a:t> </a:t>
            </a:r>
            <a:r>
              <a:rPr dirty="0"/>
              <a:t>based </a:t>
            </a:r>
            <a:r>
              <a:rPr spc="-5" dirty="0"/>
              <a:t>upon the position </a:t>
            </a:r>
            <a:r>
              <a:rPr dirty="0"/>
              <a:t>in </a:t>
            </a:r>
            <a:r>
              <a:rPr spc="-5" dirty="0"/>
              <a:t>the </a:t>
            </a:r>
            <a:r>
              <a:rPr dirty="0"/>
              <a:t> </a:t>
            </a:r>
            <a:r>
              <a:rPr spc="-5" dirty="0"/>
              <a:t>document.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9050" marR="5080">
              <a:lnSpc>
                <a:spcPct val="90000"/>
              </a:lnSpc>
              <a:spcBef>
                <a:spcPts val="484"/>
              </a:spcBef>
            </a:pPr>
            <a:r>
              <a:rPr dirty="0"/>
              <a:t>For</a:t>
            </a:r>
            <a:r>
              <a:rPr spc="-25" dirty="0"/>
              <a:t> </a:t>
            </a:r>
            <a:r>
              <a:rPr spc="-5" dirty="0"/>
              <a:t>example,</a:t>
            </a:r>
            <a:r>
              <a:rPr spc="-3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first</a:t>
            </a:r>
            <a:r>
              <a:rPr spc="-25" dirty="0"/>
              <a:t> </a:t>
            </a:r>
            <a:r>
              <a:rPr dirty="0"/>
              <a:t>&lt;form&gt;</a:t>
            </a:r>
            <a:r>
              <a:rPr spc="-10" dirty="0"/>
              <a:t> </a:t>
            </a:r>
            <a:r>
              <a:rPr dirty="0"/>
              <a:t>tag</a:t>
            </a:r>
            <a:r>
              <a:rPr spc="-35" dirty="0"/>
              <a:t> </a:t>
            </a:r>
            <a:r>
              <a:rPr dirty="0"/>
              <a:t>would </a:t>
            </a:r>
            <a:r>
              <a:rPr spc="-875" dirty="0"/>
              <a:t> </a:t>
            </a:r>
            <a:r>
              <a:rPr dirty="0"/>
              <a:t>be in </a:t>
            </a:r>
            <a:r>
              <a:rPr spc="-5" dirty="0"/>
              <a:t>document.forms[0], </a:t>
            </a:r>
            <a:r>
              <a:rPr dirty="0"/>
              <a:t>the second </a:t>
            </a:r>
            <a:r>
              <a:rPr spc="5" dirty="0"/>
              <a:t> </a:t>
            </a:r>
            <a:r>
              <a:rPr spc="-5" dirty="0"/>
              <a:t>document.forms[1]</a:t>
            </a:r>
            <a:r>
              <a:rPr spc="-50" dirty="0"/>
              <a:t> </a:t>
            </a:r>
            <a:r>
              <a:rPr spc="-5" dirty="0"/>
              <a:t>and</a:t>
            </a:r>
            <a:r>
              <a:rPr dirty="0"/>
              <a:t> so</a:t>
            </a:r>
            <a:r>
              <a:rPr spc="-25" dirty="0"/>
              <a:t> </a:t>
            </a:r>
            <a:r>
              <a:rPr spc="-5" dirty="0"/>
              <a:t>on.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6EAE0D-B724-7A41-8B3F-2CAD76E7AA0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058039" y="6415817"/>
            <a:ext cx="5936226" cy="409893"/>
          </a:xfrm>
        </p:spPr>
        <p:txBody>
          <a:bodyPr/>
          <a:lstStyle/>
          <a:p>
            <a:r>
              <a:rPr lang="en-US" dirty="0"/>
              <a:t>© Kristian </a:t>
            </a:r>
            <a:r>
              <a:rPr lang="en-US" dirty="0" err="1"/>
              <a:t>Secor</a:t>
            </a:r>
            <a:r>
              <a:rPr lang="en-US" dirty="0"/>
              <a:t> 2021 UC San Diego Extension Online Learning Course: Intro to JavaScript</a:t>
            </a:r>
          </a:p>
        </p:txBody>
      </p:sp>
      <p:pic>
        <p:nvPicPr>
          <p:cNvPr id="9" name="a24x25.mp3" descr="a24x25.mp3">
            <a:hlinkClick r:id="" action="ppaction://media"/>
            <a:extLst>
              <a:ext uri="{FF2B5EF4-FFF2-40B4-BE49-F238E27FC236}">
                <a16:creationId xmlns:a16="http://schemas.microsoft.com/office/drawing/2014/main" id="{E628449B-5BD3-6E4B-957D-D2E7965EBC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2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36882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More….</a:t>
            </a:r>
            <a:endParaRPr sz="42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510540" y="6448663"/>
            <a:ext cx="256540" cy="2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lang="en-US" smtClean="0"/>
              <a:pPr marL="38100">
                <a:lnSpc>
                  <a:spcPts val="1630"/>
                </a:lnSpc>
              </a:pPr>
              <a:t>26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38440"/>
            <a:ext cx="7729220" cy="36112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Within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form </a:t>
            </a:r>
            <a:r>
              <a:rPr sz="2800" spc="-5" dirty="0">
                <a:latin typeface="Arial"/>
                <a:cs typeface="Arial"/>
              </a:rPr>
              <a:t>we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find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collection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endParaRPr sz="28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70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elements[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] with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first &lt;input&gt;,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&lt;select&gt;</a:t>
            </a:r>
            <a:r>
              <a:rPr sz="2800" spc="-5" dirty="0">
                <a:latin typeface="Arial"/>
                <a:cs typeface="Arial"/>
              </a:rPr>
              <a:t> or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other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form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field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 document.forms[0].elements[0] </a:t>
            </a:r>
            <a:r>
              <a:rPr sz="2800" spc="-5" dirty="0">
                <a:latin typeface="Arial"/>
                <a:cs typeface="Arial"/>
              </a:rPr>
              <a:t>and so </a:t>
            </a:r>
            <a:r>
              <a:rPr sz="2800" dirty="0">
                <a:latin typeface="Arial"/>
                <a:cs typeface="Arial"/>
              </a:rPr>
              <a:t>on. </a:t>
            </a:r>
            <a:r>
              <a:rPr sz="2800" spc="-10" dirty="0">
                <a:latin typeface="Arial"/>
                <a:cs typeface="Arial"/>
              </a:rPr>
              <a:t>As </a:t>
            </a:r>
            <a:r>
              <a:rPr sz="2800" spc="-5" dirty="0">
                <a:latin typeface="Arial"/>
                <a:cs typeface="Arial"/>
              </a:rPr>
              <a:t> arrays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can</a:t>
            </a:r>
            <a:r>
              <a:rPr sz="2800" dirty="0">
                <a:latin typeface="Arial"/>
                <a:cs typeface="Arial"/>
              </a:rPr>
              <a:t> use</a:t>
            </a:r>
            <a:r>
              <a:rPr sz="2800" spc="-5" dirty="0">
                <a:latin typeface="Arial"/>
                <a:cs typeface="Arial"/>
              </a:rPr>
              <a:t> the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length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property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 see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how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many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items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page.The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downside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access </a:t>
            </a:r>
            <a:r>
              <a:rPr sz="2800" spc="-5" dirty="0">
                <a:latin typeface="Arial"/>
                <a:cs typeface="Arial"/>
              </a:rPr>
              <a:t>by</a:t>
            </a:r>
            <a:r>
              <a:rPr sz="2800" dirty="0">
                <a:latin typeface="Arial"/>
                <a:cs typeface="Arial"/>
              </a:rPr>
              <a:t> position 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dirty="0">
                <a:latin typeface="Arial"/>
                <a:cs typeface="Arial"/>
              </a:rPr>
              <a:t> that </a:t>
            </a:r>
            <a:r>
              <a:rPr sz="2800" spc="-5" dirty="0">
                <a:latin typeface="Arial"/>
                <a:cs typeface="Arial"/>
              </a:rPr>
              <a:t>if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tag moves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script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may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break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EA208-2C2F-0D40-BF22-8E8564200F4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219200" y="6399032"/>
            <a:ext cx="5707626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pic>
        <p:nvPicPr>
          <p:cNvPr id="7" name="a24x26.mp3" descr="a24x26.mp3">
            <a:hlinkClick r:id="" action="ppaction://media"/>
            <a:extLst>
              <a:ext uri="{FF2B5EF4-FFF2-40B4-BE49-F238E27FC236}">
                <a16:creationId xmlns:a16="http://schemas.microsoft.com/office/drawing/2014/main" id="{FB36F206-26F7-FF43-8A92-76075D2E0C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8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41454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Warning!</a:t>
            </a:r>
            <a:endParaRPr sz="42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510540" y="6448663"/>
            <a:ext cx="256540" cy="2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lang="en-US" smtClean="0"/>
              <a:pPr marL="38100">
                <a:lnSpc>
                  <a:spcPts val="1630"/>
                </a:lnSpc>
              </a:pPr>
              <a:t>27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1358"/>
            <a:ext cx="7633970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244600" indent="-343535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Various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browsers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support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various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version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DOM.</a:t>
            </a: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If you use </a:t>
            </a:r>
            <a:r>
              <a:rPr sz="3200" spc="-5" dirty="0">
                <a:latin typeface="Arial"/>
                <a:cs typeface="Arial"/>
              </a:rPr>
              <a:t>latest </a:t>
            </a:r>
            <a:r>
              <a:rPr sz="3200" dirty="0">
                <a:latin typeface="Arial"/>
                <a:cs typeface="Arial"/>
              </a:rPr>
              <a:t>version of FF, Chrome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IE </a:t>
            </a:r>
            <a:r>
              <a:rPr sz="3200" spc="-5" dirty="0">
                <a:latin typeface="Arial"/>
                <a:cs typeface="Arial"/>
              </a:rPr>
              <a:t>things</a:t>
            </a:r>
            <a:r>
              <a:rPr sz="3200" dirty="0">
                <a:latin typeface="Arial"/>
                <a:cs typeface="Arial"/>
              </a:rPr>
              <a:t> will work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described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here</a:t>
            </a:r>
            <a:r>
              <a:rPr sz="3200" dirty="0">
                <a:latin typeface="Arial"/>
                <a:cs typeface="Arial"/>
              </a:rPr>
              <a:t> .</a:t>
            </a:r>
          </a:p>
          <a:p>
            <a:pPr marL="355600" marR="568325" indent="-343535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Old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browsers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(or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any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other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browsers)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may not support the </a:t>
            </a:r>
            <a:r>
              <a:rPr sz="3200" spc="5" dirty="0">
                <a:latin typeface="Arial"/>
                <a:cs typeface="Arial"/>
              </a:rPr>
              <a:t>DOM </a:t>
            </a:r>
            <a:r>
              <a:rPr sz="3200" dirty="0">
                <a:latin typeface="Arial"/>
                <a:cs typeface="Arial"/>
              </a:rPr>
              <a:t>described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here…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D74D8-E403-9C43-8C0F-3545402C77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90600" y="6355158"/>
            <a:ext cx="6088626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7" name="a24x27.mp3" descr="a24x27.mp3">
            <a:hlinkClick r:id="" action="ppaction://media"/>
            <a:extLst>
              <a:ext uri="{FF2B5EF4-FFF2-40B4-BE49-F238E27FC236}">
                <a16:creationId xmlns:a16="http://schemas.microsoft.com/office/drawing/2014/main" id="{BF0491A3-CFFF-E24C-8D50-4042A56961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4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413969"/>
            <a:ext cx="442048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First Example</a:t>
            </a:r>
            <a:endParaRPr sz="4200" dirty="0"/>
          </a:p>
        </p:txBody>
      </p:sp>
      <p:sp>
        <p:nvSpPr>
          <p:cNvPr id="3" name="object 3"/>
          <p:cNvSpPr txBox="1"/>
          <p:nvPr/>
        </p:nvSpPr>
        <p:spPr>
          <a:xfrm>
            <a:off x="612140" y="1595069"/>
            <a:ext cx="7474584" cy="88074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0" marR="5080" indent="-342900">
              <a:lnSpc>
                <a:spcPct val="90100"/>
              </a:lnSpc>
              <a:spcBef>
                <a:spcPts val="340"/>
              </a:spcBef>
            </a:pPr>
            <a:r>
              <a:rPr sz="2000" dirty="0">
                <a:latin typeface="Arial"/>
                <a:cs typeface="Arial"/>
              </a:rPr>
              <a:t>&lt;p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id=“bestparagraph”&gt;is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best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paragraph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document.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best because it doesn't contain any words that have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letter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'e'.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think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impossible,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load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find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out!&lt;/p&gt;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2784830"/>
            <a:ext cx="5493385" cy="136715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dirty="0">
                <a:latin typeface="Arial"/>
                <a:cs typeface="Arial"/>
              </a:rPr>
              <a:t>&lt;script&gt;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</a:pPr>
            <a:r>
              <a:rPr sz="2000" dirty="0">
                <a:latin typeface="Arial"/>
                <a:cs typeface="Arial"/>
              </a:rPr>
              <a:t>b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document.getElementById("bestparagraph");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b.innerHTML="Hi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world!";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Arial"/>
                <a:cs typeface="Arial"/>
              </a:rPr>
              <a:t>&lt;/script&gt;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4491990"/>
            <a:ext cx="22866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&lt;p&gt;Told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so&lt;/p&gt;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5028" y="4413351"/>
            <a:ext cx="3430270" cy="15836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195"/>
              </a:spcBef>
            </a:pPr>
            <a:r>
              <a:rPr sz="2000" b="1" spc="-5" dirty="0">
                <a:solidFill>
                  <a:srgbClr val="A9B0B5"/>
                </a:solidFill>
                <a:latin typeface="Courier New"/>
                <a:cs typeface="Courier New"/>
              </a:rPr>
              <a:t>innerHTM</a:t>
            </a:r>
            <a:r>
              <a:rPr sz="2000" b="1" dirty="0">
                <a:solidFill>
                  <a:srgbClr val="A9B0B5"/>
                </a:solidFill>
                <a:latin typeface="Courier New"/>
                <a:cs typeface="Courier New"/>
              </a:rPr>
              <a:t>L</a:t>
            </a:r>
            <a:r>
              <a:rPr sz="2000" b="1" spc="-655" dirty="0">
                <a:solidFill>
                  <a:srgbClr val="A9B0B5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A9B0B5"/>
                </a:solidFill>
                <a:latin typeface="Arial"/>
                <a:cs typeface="Arial"/>
              </a:rPr>
              <a:t>is an</a:t>
            </a:r>
            <a:r>
              <a:rPr sz="2000" spc="-15" dirty="0">
                <a:solidFill>
                  <a:srgbClr val="A9B0B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9B0B5"/>
                </a:solidFill>
                <a:latin typeface="Arial"/>
                <a:cs typeface="Arial"/>
              </a:rPr>
              <a:t>at</a:t>
            </a:r>
            <a:r>
              <a:rPr sz="2000" spc="-10" dirty="0">
                <a:solidFill>
                  <a:srgbClr val="A9B0B5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A9B0B5"/>
                </a:solidFill>
                <a:latin typeface="Arial"/>
                <a:cs typeface="Arial"/>
              </a:rPr>
              <a:t>rib</a:t>
            </a:r>
            <a:r>
              <a:rPr sz="2000" spc="5" dirty="0">
                <a:solidFill>
                  <a:srgbClr val="A9B0B5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A9B0B5"/>
                </a:solidFill>
                <a:latin typeface="Arial"/>
                <a:cs typeface="Arial"/>
              </a:rPr>
              <a:t>te</a:t>
            </a:r>
            <a:r>
              <a:rPr sz="2000" spc="-35" dirty="0">
                <a:solidFill>
                  <a:srgbClr val="A9B0B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9B0B5"/>
                </a:solidFill>
                <a:latin typeface="Arial"/>
                <a:cs typeface="Arial"/>
              </a:rPr>
              <a:t>of  an object that corresponds to </a:t>
            </a:r>
            <a:r>
              <a:rPr sz="2000" spc="5" dirty="0">
                <a:solidFill>
                  <a:srgbClr val="A9B0B5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A9B0B5"/>
                </a:solidFill>
                <a:latin typeface="Arial"/>
                <a:cs typeface="Arial"/>
              </a:rPr>
              <a:t>an HTML </a:t>
            </a:r>
            <a:r>
              <a:rPr sz="2000" dirty="0">
                <a:solidFill>
                  <a:srgbClr val="A9B0B5"/>
                </a:solidFill>
                <a:latin typeface="Arial"/>
                <a:cs typeface="Arial"/>
              </a:rPr>
              <a:t>tag. </a:t>
            </a:r>
            <a:r>
              <a:rPr sz="2000" spc="-15" dirty="0">
                <a:solidFill>
                  <a:srgbClr val="A9B0B5"/>
                </a:solidFill>
                <a:latin typeface="Arial"/>
                <a:cs typeface="Arial"/>
              </a:rPr>
              <a:t>It’s </a:t>
            </a:r>
            <a:r>
              <a:rPr sz="2000" dirty="0">
                <a:solidFill>
                  <a:srgbClr val="A9B0B5"/>
                </a:solidFill>
                <a:latin typeface="Arial"/>
                <a:cs typeface="Arial"/>
              </a:rPr>
              <a:t>value </a:t>
            </a:r>
            <a:r>
              <a:rPr sz="2000" spc="-5" dirty="0">
                <a:solidFill>
                  <a:srgbClr val="A9B0B5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A9B0B5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A9B0B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A9B0B5"/>
                </a:solidFill>
                <a:latin typeface="Arial"/>
                <a:cs typeface="Arial"/>
              </a:rPr>
              <a:t>stuff</a:t>
            </a:r>
            <a:r>
              <a:rPr sz="2000" spc="-40" dirty="0">
                <a:solidFill>
                  <a:srgbClr val="A9B0B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9B0B5"/>
                </a:solidFill>
                <a:latin typeface="Arial"/>
                <a:cs typeface="Arial"/>
              </a:rPr>
              <a:t>between</a:t>
            </a:r>
            <a:r>
              <a:rPr sz="2000" spc="-35" dirty="0">
                <a:solidFill>
                  <a:srgbClr val="A9B0B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9B0B5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A9B0B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9B0B5"/>
                </a:solidFill>
                <a:latin typeface="Arial"/>
                <a:cs typeface="Arial"/>
              </a:rPr>
              <a:t>start</a:t>
            </a:r>
            <a:r>
              <a:rPr sz="2000" spc="-50" dirty="0">
                <a:solidFill>
                  <a:srgbClr val="A9B0B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9B0B5"/>
                </a:solidFill>
                <a:latin typeface="Arial"/>
                <a:cs typeface="Arial"/>
              </a:rPr>
              <a:t>tag</a:t>
            </a:r>
            <a:r>
              <a:rPr sz="2000" spc="-20" dirty="0">
                <a:solidFill>
                  <a:srgbClr val="A9B0B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9B0B5"/>
                </a:solidFill>
                <a:latin typeface="Arial"/>
                <a:cs typeface="Arial"/>
              </a:rPr>
              <a:t>and </a:t>
            </a:r>
            <a:r>
              <a:rPr sz="2000" spc="-545" dirty="0">
                <a:solidFill>
                  <a:srgbClr val="A9B0B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9B0B5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A9B0B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9B0B5"/>
                </a:solidFill>
                <a:latin typeface="Arial"/>
                <a:cs typeface="Arial"/>
              </a:rPr>
              <a:t>end</a:t>
            </a:r>
            <a:r>
              <a:rPr sz="2000" spc="-20" dirty="0">
                <a:solidFill>
                  <a:srgbClr val="A9B0B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9B0B5"/>
                </a:solidFill>
                <a:latin typeface="Arial"/>
                <a:cs typeface="Arial"/>
              </a:rPr>
              <a:t>tag.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33600" y="3743071"/>
            <a:ext cx="2828925" cy="1008380"/>
          </a:xfrm>
          <a:custGeom>
            <a:avLst/>
            <a:gdLst/>
            <a:ahLst/>
            <a:cxnLst/>
            <a:rect l="l" t="t" r="r" b="b"/>
            <a:pathLst>
              <a:path w="2828925" h="1008379">
                <a:moveTo>
                  <a:pt x="171545" y="54111"/>
                </a:moveTo>
                <a:lnTo>
                  <a:pt x="153219" y="108243"/>
                </a:lnTo>
                <a:lnTo>
                  <a:pt x="2810255" y="1008379"/>
                </a:lnTo>
                <a:lnTo>
                  <a:pt x="2828544" y="954277"/>
                </a:lnTo>
                <a:lnTo>
                  <a:pt x="171545" y="54111"/>
                </a:lnTo>
                <a:close/>
              </a:path>
              <a:path w="2828925" h="1008379">
                <a:moveTo>
                  <a:pt x="189864" y="0"/>
                </a:moveTo>
                <a:lnTo>
                  <a:pt x="0" y="26161"/>
                </a:lnTo>
                <a:lnTo>
                  <a:pt x="134874" y="162432"/>
                </a:lnTo>
                <a:lnTo>
                  <a:pt x="153219" y="108243"/>
                </a:lnTo>
                <a:lnTo>
                  <a:pt x="126111" y="99059"/>
                </a:lnTo>
                <a:lnTo>
                  <a:pt x="144525" y="44957"/>
                </a:lnTo>
                <a:lnTo>
                  <a:pt x="174644" y="44957"/>
                </a:lnTo>
                <a:lnTo>
                  <a:pt x="189864" y="0"/>
                </a:lnTo>
                <a:close/>
              </a:path>
              <a:path w="2828925" h="1008379">
                <a:moveTo>
                  <a:pt x="144525" y="44957"/>
                </a:moveTo>
                <a:lnTo>
                  <a:pt x="126111" y="99059"/>
                </a:lnTo>
                <a:lnTo>
                  <a:pt x="153219" y="108243"/>
                </a:lnTo>
                <a:lnTo>
                  <a:pt x="171545" y="54111"/>
                </a:lnTo>
                <a:lnTo>
                  <a:pt x="144525" y="44957"/>
                </a:lnTo>
                <a:close/>
              </a:path>
              <a:path w="2828925" h="1008379">
                <a:moveTo>
                  <a:pt x="174644" y="44957"/>
                </a:moveTo>
                <a:lnTo>
                  <a:pt x="144525" y="44957"/>
                </a:lnTo>
                <a:lnTo>
                  <a:pt x="171545" y="54111"/>
                </a:lnTo>
                <a:lnTo>
                  <a:pt x="174644" y="44957"/>
                </a:lnTo>
                <a:close/>
              </a:path>
            </a:pathLst>
          </a:custGeom>
          <a:solidFill>
            <a:srgbClr val="A9B0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28028" y="3089859"/>
            <a:ext cx="22199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A9B0B5"/>
                </a:solidFill>
                <a:latin typeface="Arial"/>
                <a:cs typeface="Arial"/>
              </a:rPr>
              <a:t>this</a:t>
            </a:r>
            <a:r>
              <a:rPr sz="1800" spc="-10" dirty="0">
                <a:solidFill>
                  <a:srgbClr val="A9B0B5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A9B0B5"/>
                </a:solidFill>
                <a:latin typeface="Arial"/>
                <a:cs typeface="Arial"/>
              </a:rPr>
              <a:t>will</a:t>
            </a:r>
            <a:r>
              <a:rPr sz="1800" spc="35" dirty="0">
                <a:solidFill>
                  <a:srgbClr val="A9B0B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A9B0B5"/>
                </a:solidFill>
                <a:latin typeface="Arial"/>
                <a:cs typeface="Arial"/>
              </a:rPr>
              <a:t>be</a:t>
            </a:r>
            <a:r>
              <a:rPr sz="1800" spc="-10" dirty="0">
                <a:solidFill>
                  <a:srgbClr val="A9B0B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A9B0B5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A9B0B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A9B0B5"/>
                </a:solidFill>
                <a:latin typeface="Arial"/>
                <a:cs typeface="Arial"/>
              </a:rPr>
              <a:t>ID</a:t>
            </a:r>
            <a:r>
              <a:rPr sz="1800" spc="-5" dirty="0">
                <a:solidFill>
                  <a:srgbClr val="A9B0B5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A9B0B5"/>
                </a:solidFill>
                <a:latin typeface="Arial"/>
                <a:cs typeface="Arial"/>
              </a:rPr>
              <a:t>we </a:t>
            </a:r>
            <a:r>
              <a:rPr sz="1800" spc="-20" dirty="0">
                <a:solidFill>
                  <a:srgbClr val="A9B0B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A9B0B5"/>
                </a:solidFill>
                <a:latin typeface="Arial"/>
                <a:cs typeface="Arial"/>
              </a:rPr>
              <a:t>use </a:t>
            </a:r>
            <a:r>
              <a:rPr sz="1800" dirty="0">
                <a:solidFill>
                  <a:srgbClr val="A9B0B5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A9B0B5"/>
                </a:solidFill>
                <a:latin typeface="Arial"/>
                <a:cs typeface="Arial"/>
              </a:rPr>
              <a:t>locate the </a:t>
            </a:r>
            <a:r>
              <a:rPr sz="1800" dirty="0">
                <a:solidFill>
                  <a:srgbClr val="A9B0B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A9B0B5"/>
                </a:solidFill>
                <a:latin typeface="Arial"/>
                <a:cs typeface="Arial"/>
              </a:rPr>
              <a:t>object</a:t>
            </a:r>
            <a:r>
              <a:rPr sz="1800" spc="-20" dirty="0">
                <a:solidFill>
                  <a:srgbClr val="A9B0B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A9B0B5"/>
                </a:solidFill>
                <a:latin typeface="Arial"/>
                <a:cs typeface="Arial"/>
              </a:rPr>
              <a:t>that</a:t>
            </a:r>
            <a:r>
              <a:rPr sz="1800" spc="-25" dirty="0">
                <a:solidFill>
                  <a:srgbClr val="A9B0B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A9B0B5"/>
                </a:solidFill>
                <a:latin typeface="Arial"/>
                <a:cs typeface="Arial"/>
              </a:rPr>
              <a:t>represents </a:t>
            </a:r>
            <a:r>
              <a:rPr sz="1800" spc="-484" dirty="0">
                <a:solidFill>
                  <a:srgbClr val="A9B0B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A9B0B5"/>
                </a:solidFill>
                <a:latin typeface="Arial"/>
                <a:cs typeface="Arial"/>
              </a:rPr>
              <a:t>this</a:t>
            </a:r>
            <a:r>
              <a:rPr sz="1800" spc="-10" dirty="0">
                <a:solidFill>
                  <a:srgbClr val="A9B0B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A9B0B5"/>
                </a:solidFill>
                <a:latin typeface="Arial"/>
                <a:cs typeface="Arial"/>
              </a:rPr>
              <a:t>paragraph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49295" y="1858264"/>
            <a:ext cx="2781935" cy="1230630"/>
          </a:xfrm>
          <a:custGeom>
            <a:avLst/>
            <a:gdLst/>
            <a:ahLst/>
            <a:cxnLst/>
            <a:rect l="l" t="t" r="r" b="b"/>
            <a:pathLst>
              <a:path w="2781935" h="1230630">
                <a:moveTo>
                  <a:pt x="168791" y="52473"/>
                </a:moveTo>
                <a:lnTo>
                  <a:pt x="146155" y="105037"/>
                </a:lnTo>
                <a:lnTo>
                  <a:pt x="2759202" y="1230249"/>
                </a:lnTo>
                <a:lnTo>
                  <a:pt x="2781808" y="1177798"/>
                </a:lnTo>
                <a:lnTo>
                  <a:pt x="168791" y="52473"/>
                </a:lnTo>
                <a:close/>
              </a:path>
              <a:path w="2781935" h="1230630">
                <a:moveTo>
                  <a:pt x="191389" y="0"/>
                </a:moveTo>
                <a:lnTo>
                  <a:pt x="0" y="10922"/>
                </a:lnTo>
                <a:lnTo>
                  <a:pt x="123570" y="157480"/>
                </a:lnTo>
                <a:lnTo>
                  <a:pt x="146155" y="105037"/>
                </a:lnTo>
                <a:lnTo>
                  <a:pt x="119888" y="93725"/>
                </a:lnTo>
                <a:lnTo>
                  <a:pt x="142494" y="41148"/>
                </a:lnTo>
                <a:lnTo>
                  <a:pt x="173668" y="41148"/>
                </a:lnTo>
                <a:lnTo>
                  <a:pt x="191389" y="0"/>
                </a:lnTo>
                <a:close/>
              </a:path>
              <a:path w="2781935" h="1230630">
                <a:moveTo>
                  <a:pt x="142494" y="41148"/>
                </a:moveTo>
                <a:lnTo>
                  <a:pt x="119888" y="93725"/>
                </a:lnTo>
                <a:lnTo>
                  <a:pt x="146155" y="105037"/>
                </a:lnTo>
                <a:lnTo>
                  <a:pt x="168791" y="52473"/>
                </a:lnTo>
                <a:lnTo>
                  <a:pt x="142494" y="41148"/>
                </a:lnTo>
                <a:close/>
              </a:path>
              <a:path w="2781935" h="1230630">
                <a:moveTo>
                  <a:pt x="173668" y="41148"/>
                </a:moveTo>
                <a:lnTo>
                  <a:pt x="142494" y="41148"/>
                </a:lnTo>
                <a:lnTo>
                  <a:pt x="168791" y="52473"/>
                </a:lnTo>
                <a:lnTo>
                  <a:pt x="173668" y="41148"/>
                </a:lnTo>
                <a:close/>
              </a:path>
            </a:pathLst>
          </a:custGeom>
          <a:solidFill>
            <a:srgbClr val="A9B0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510540" y="6448663"/>
            <a:ext cx="256540" cy="2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lang="en-US" smtClean="0"/>
              <a:pPr marL="38100">
                <a:lnSpc>
                  <a:spcPts val="1630"/>
                </a:lnSpc>
              </a:pPr>
              <a:t>28</a:t>
            </a:fld>
            <a:endParaRPr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7284FA-AC6D-B34E-9F6A-19283B0C24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66800" y="6399032"/>
            <a:ext cx="6012426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13" name="a24x28.mp3" descr="a24x28.mp3">
            <a:hlinkClick r:id="" action="ppaction://media"/>
            <a:extLst>
              <a:ext uri="{FF2B5EF4-FFF2-40B4-BE49-F238E27FC236}">
                <a16:creationId xmlns:a16="http://schemas.microsoft.com/office/drawing/2014/main" id="{9D77F761-2C81-994E-AD17-66FAC930CF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5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33072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Using ID’s</a:t>
            </a:r>
            <a:endParaRPr sz="42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510540" y="6448663"/>
            <a:ext cx="256540" cy="2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lang="en-US" smtClean="0"/>
              <a:pPr marL="38100">
                <a:lnSpc>
                  <a:spcPts val="1630"/>
                </a:lnSpc>
              </a:pPr>
              <a:t>29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4406"/>
            <a:ext cx="7727315" cy="3695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23850" indent="-343535">
              <a:lnSpc>
                <a:spcPct val="100000"/>
              </a:lnSpc>
              <a:spcBef>
                <a:spcPts val="9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If </a:t>
            </a:r>
            <a:r>
              <a:rPr sz="2800" spc="-5" dirty="0">
                <a:latin typeface="Arial"/>
                <a:cs typeface="Arial"/>
              </a:rPr>
              <a:t>you </a:t>
            </a:r>
            <a:r>
              <a:rPr sz="2800" dirty="0">
                <a:latin typeface="Arial"/>
                <a:cs typeface="Arial"/>
              </a:rPr>
              <a:t>assign an </a:t>
            </a:r>
            <a:r>
              <a:rPr sz="2800" b="1" spc="-5" dirty="0">
                <a:latin typeface="Arial"/>
                <a:cs typeface="Arial"/>
              </a:rPr>
              <a:t>ID </a:t>
            </a:r>
            <a:r>
              <a:rPr sz="2800" dirty="0">
                <a:latin typeface="Arial"/>
                <a:cs typeface="Arial"/>
              </a:rPr>
              <a:t>attribute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all your </a:t>
            </a:r>
            <a:r>
              <a:rPr sz="2800" spc="-5" dirty="0">
                <a:latin typeface="Arial"/>
                <a:cs typeface="Arial"/>
              </a:rPr>
              <a:t>HTML </a:t>
            </a:r>
            <a:r>
              <a:rPr sz="2800" spc="-7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tags, </a:t>
            </a:r>
            <a:r>
              <a:rPr sz="2800" spc="-5" dirty="0">
                <a:latin typeface="Arial"/>
                <a:cs typeface="Arial"/>
              </a:rPr>
              <a:t>you can </a:t>
            </a:r>
            <a:r>
              <a:rPr sz="2800" dirty="0">
                <a:latin typeface="Arial"/>
                <a:cs typeface="Arial"/>
              </a:rPr>
              <a:t>access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objects that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correspond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those elements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directly.</a:t>
            </a: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JavaScript </a:t>
            </a:r>
            <a:r>
              <a:rPr sz="2800" b="1" spc="-5" dirty="0">
                <a:latin typeface="Arial"/>
                <a:cs typeface="Arial"/>
              </a:rPr>
              <a:t>document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object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supports</a:t>
            </a:r>
            <a:r>
              <a:rPr sz="2800" spc="-5" dirty="0">
                <a:latin typeface="Arial"/>
                <a:cs typeface="Arial"/>
              </a:rPr>
              <a:t> a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method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spc="-5" dirty="0">
                <a:latin typeface="Arial"/>
                <a:cs typeface="Arial"/>
              </a:rPr>
              <a:t>allows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you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get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object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that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represents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HTML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tag with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specific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ID.</a:t>
            </a:r>
            <a:endParaRPr sz="28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1475"/>
              </a:spcBef>
              <a:buClr>
                <a:srgbClr val="FFC000"/>
              </a:buClr>
            </a:pPr>
            <a:r>
              <a:rPr sz="2000" b="1" dirty="0">
                <a:latin typeface="Arial"/>
                <a:cs typeface="Arial"/>
              </a:rPr>
              <a:t>document.getElementById(“foo”);</a:t>
            </a:r>
            <a:endParaRPr sz="20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83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You </a:t>
            </a:r>
            <a:r>
              <a:rPr sz="2800" dirty="0">
                <a:latin typeface="Arial"/>
                <a:cs typeface="Arial"/>
              </a:rPr>
              <a:t>must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use </a:t>
            </a:r>
            <a:r>
              <a:rPr sz="2800" dirty="0">
                <a:latin typeface="Arial"/>
                <a:cs typeface="Arial"/>
              </a:rPr>
              <a:t>unique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names!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85C90-1F8A-C444-AF26-1040F10E48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143000" y="6418370"/>
            <a:ext cx="5707626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pic>
        <p:nvPicPr>
          <p:cNvPr id="7" name="a24x29.mp3" descr="a24x29.mp3">
            <a:hlinkClick r:id="" action="ppaction://media"/>
            <a:extLst>
              <a:ext uri="{FF2B5EF4-FFF2-40B4-BE49-F238E27FC236}">
                <a16:creationId xmlns:a16="http://schemas.microsoft.com/office/drawing/2014/main" id="{0047FA0E-409F-F445-A8C3-30CC846BC5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4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58218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The Length Property</a:t>
            </a:r>
            <a:endParaRPr sz="4200" dirty="0"/>
          </a:p>
        </p:txBody>
      </p:sp>
      <p:sp>
        <p:nvSpPr>
          <p:cNvPr id="5" name="object 5"/>
          <p:cNvSpPr txBox="1"/>
          <p:nvPr/>
        </p:nvSpPr>
        <p:spPr>
          <a:xfrm>
            <a:off x="8284209" y="6520477"/>
            <a:ext cx="2165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3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24406"/>
            <a:ext cx="7172959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93750" indent="-343535">
              <a:lnSpc>
                <a:spcPct val="100000"/>
              </a:lnSpc>
              <a:spcBef>
                <a:spcPts val="9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length</a:t>
            </a:r>
            <a:r>
              <a:rPr sz="2800" dirty="0">
                <a:latin typeface="Arial"/>
                <a:cs typeface="Arial"/>
              </a:rPr>
              <a:t> property tells </a:t>
            </a:r>
            <a:r>
              <a:rPr sz="2800" spc="-5" dirty="0">
                <a:latin typeface="Arial"/>
                <a:cs typeface="Arial"/>
              </a:rPr>
              <a:t>us how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many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elements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are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array</a:t>
            </a: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80357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It is very </a:t>
            </a:r>
            <a:r>
              <a:rPr sz="2800" dirty="0">
                <a:latin typeface="Arial"/>
                <a:cs typeface="Arial"/>
              </a:rPr>
              <a:t>useful,</a:t>
            </a:r>
            <a:r>
              <a:rPr sz="2800" spc="-5" dirty="0">
                <a:latin typeface="Arial"/>
                <a:cs typeface="Arial"/>
              </a:rPr>
              <a:t> especially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when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controlling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how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many</a:t>
            </a:r>
            <a:r>
              <a:rPr sz="2800" dirty="0">
                <a:latin typeface="Arial"/>
                <a:cs typeface="Arial"/>
              </a:rPr>
              <a:t> iterations</a:t>
            </a:r>
            <a:r>
              <a:rPr sz="2800" spc="-5" dirty="0">
                <a:latin typeface="Arial"/>
                <a:cs typeface="Arial"/>
              </a:rPr>
              <a:t> a</a:t>
            </a:r>
            <a:r>
              <a:rPr sz="2800" dirty="0">
                <a:latin typeface="Arial"/>
                <a:cs typeface="Arial"/>
              </a:rPr>
              <a:t> loop should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due:</a:t>
            </a:r>
          </a:p>
          <a:p>
            <a:pPr marL="12700" marR="1398270">
              <a:lnSpc>
                <a:spcPts val="4040"/>
              </a:lnSpc>
              <a:spcBef>
                <a:spcPts val="240"/>
              </a:spcBef>
              <a:buClr>
                <a:srgbClr val="FFC000"/>
              </a:buClr>
            </a:pPr>
            <a:r>
              <a:rPr sz="2800" dirty="0">
                <a:latin typeface="Arial"/>
                <a:cs typeface="Arial"/>
              </a:rPr>
              <a:t>var </a:t>
            </a:r>
            <a:r>
              <a:rPr sz="2800" spc="-5" dirty="0">
                <a:latin typeface="Arial"/>
                <a:cs typeface="Arial"/>
              </a:rPr>
              <a:t>groceries = </a:t>
            </a:r>
            <a:r>
              <a:rPr sz="2800" dirty="0">
                <a:latin typeface="Arial"/>
                <a:cs typeface="Arial"/>
              </a:rPr>
              <a:t>[‘eggs’,’milk’,’bread’];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(var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i=0;i&lt;groceries.length;i++){</a:t>
            </a:r>
          </a:p>
          <a:p>
            <a:pPr marL="12700">
              <a:lnSpc>
                <a:spcPct val="100000"/>
              </a:lnSpc>
              <a:spcBef>
                <a:spcPts val="420"/>
              </a:spcBef>
              <a:buClr>
                <a:srgbClr val="FFC000"/>
              </a:buClr>
            </a:pPr>
            <a:r>
              <a:rPr sz="2800" spc="-5" dirty="0">
                <a:latin typeface="Arial"/>
                <a:cs typeface="Arial"/>
              </a:rPr>
              <a:t>//do something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each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element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array</a:t>
            </a:r>
          </a:p>
          <a:p>
            <a:pPr marL="12700">
              <a:lnSpc>
                <a:spcPct val="100000"/>
              </a:lnSpc>
              <a:spcBef>
                <a:spcPts val="670"/>
              </a:spcBef>
              <a:buClr>
                <a:srgbClr val="FFC000"/>
              </a:buClr>
            </a:pPr>
            <a:r>
              <a:rPr sz="2800" spc="-5" dirty="0">
                <a:latin typeface="Arial"/>
                <a:cs typeface="Arial"/>
              </a:rPr>
              <a:t>}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71E3B-F8CB-7F4E-82E1-840CF95167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43256" y="6399032"/>
            <a:ext cx="6435970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4B9AF-A154-514E-A50B-6C91B48350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3</a:t>
            </a:fld>
            <a:endParaRPr lang="en-US" spc="-5" dirty="0"/>
          </a:p>
        </p:txBody>
      </p:sp>
      <p:pic>
        <p:nvPicPr>
          <p:cNvPr id="8" name="a24x3.mp3" descr="a24x3.mp3">
            <a:hlinkClick r:id="" action="ppaction://media"/>
            <a:extLst>
              <a:ext uri="{FF2B5EF4-FFF2-40B4-BE49-F238E27FC236}">
                <a16:creationId xmlns:a16="http://schemas.microsoft.com/office/drawing/2014/main" id="{60C2E29C-2915-874B-A821-1B4FCF7936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2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487" y="318620"/>
            <a:ext cx="382630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Important Note</a:t>
            </a:r>
            <a:endParaRPr sz="42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510540" y="6448663"/>
            <a:ext cx="256540" cy="2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lang="en-US" smtClean="0"/>
              <a:pPr marL="38100">
                <a:lnSpc>
                  <a:spcPts val="1630"/>
                </a:lnSpc>
              </a:pPr>
              <a:t>30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1358"/>
            <a:ext cx="7747634" cy="3857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Generally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should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not</a:t>
            </a:r>
            <a:r>
              <a:rPr sz="3200" spc="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have </a:t>
            </a:r>
            <a:r>
              <a:rPr sz="3200" dirty="0">
                <a:latin typeface="Arial"/>
                <a:cs typeface="Arial"/>
              </a:rPr>
              <a:t> JavaScript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variables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same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name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as an ID you use to </a:t>
            </a:r>
            <a:r>
              <a:rPr sz="3200" spc="-5" dirty="0">
                <a:latin typeface="Arial"/>
                <a:cs typeface="Arial"/>
              </a:rPr>
              <a:t>identify </a:t>
            </a:r>
            <a:r>
              <a:rPr sz="3200" dirty="0">
                <a:latin typeface="Arial"/>
                <a:cs typeface="Arial"/>
              </a:rPr>
              <a:t>an HTML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element.</a:t>
            </a:r>
            <a:endParaRPr sz="3200" dirty="0">
              <a:latin typeface="Arial"/>
              <a:cs typeface="Arial"/>
            </a:endParaRPr>
          </a:p>
          <a:p>
            <a:pPr marL="756285" marR="751205" lvl="1" indent="-287020">
              <a:lnSpc>
                <a:spcPct val="100000"/>
              </a:lnSpc>
              <a:spcBef>
                <a:spcPts val="69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Some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browsers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automatically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create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variable </a:t>
            </a:r>
            <a:r>
              <a:rPr sz="2800" spc="-5" dirty="0">
                <a:latin typeface="Arial"/>
                <a:cs typeface="Arial"/>
              </a:rPr>
              <a:t>with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same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name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ID </a:t>
            </a:r>
            <a:r>
              <a:rPr sz="2800" dirty="0">
                <a:latin typeface="Arial"/>
                <a:cs typeface="Arial"/>
              </a:rPr>
              <a:t> attribute.</a:t>
            </a: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Some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browsers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don't.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C2F88-13BD-A74B-A7C8-97A79058AB9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66800" y="6399032"/>
            <a:ext cx="5707626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pic>
        <p:nvPicPr>
          <p:cNvPr id="7" name="a24x30.mp3" descr="a24x30.mp3">
            <a:hlinkClick r:id="" action="ppaction://media"/>
            <a:extLst>
              <a:ext uri="{FF2B5EF4-FFF2-40B4-BE49-F238E27FC236}">
                <a16:creationId xmlns:a16="http://schemas.microsoft.com/office/drawing/2014/main" id="{4CA66B96-E3CB-CC4D-B819-D5005EA8E7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1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31548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Collections</a:t>
            </a:r>
            <a:endParaRPr sz="42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510540" y="6448663"/>
            <a:ext cx="256540" cy="2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lang="en-US" smtClean="0"/>
              <a:pPr marL="38100">
                <a:lnSpc>
                  <a:spcPts val="1630"/>
                </a:lnSpc>
              </a:pPr>
              <a:t>31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572590"/>
            <a:ext cx="7590790" cy="4262064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1291590" indent="-343535">
              <a:lnSpc>
                <a:spcPts val="3460"/>
              </a:lnSpc>
              <a:spcBef>
                <a:spcPts val="53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5" dirty="0">
                <a:latin typeface="Arial"/>
                <a:cs typeface="Arial"/>
              </a:rPr>
              <a:t>DOM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also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supports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collections</a:t>
            </a:r>
            <a:r>
              <a:rPr sz="3200" i="1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86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objects,</a:t>
            </a:r>
          </a:p>
          <a:p>
            <a:pPr marL="756285" marR="1503680" lvl="1" indent="-287020">
              <a:lnSpc>
                <a:spcPts val="3030"/>
              </a:lnSpc>
              <a:spcBef>
                <a:spcPts val="67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Javascript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these collections are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represented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arrays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objects.</a:t>
            </a:r>
            <a:endParaRPr sz="2800" dirty="0">
              <a:latin typeface="Arial"/>
              <a:cs typeface="Arial"/>
            </a:endParaRPr>
          </a:p>
          <a:p>
            <a:pPr marL="355600" indent="-343535">
              <a:lnSpc>
                <a:spcPts val="3650"/>
              </a:lnSpc>
              <a:spcBef>
                <a:spcPts val="31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Every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HTML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element has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childNodes</a:t>
            </a:r>
            <a:endParaRPr sz="3200" dirty="0">
              <a:latin typeface="Arial"/>
              <a:cs typeface="Arial"/>
            </a:endParaRPr>
          </a:p>
          <a:p>
            <a:pPr marL="355600">
              <a:lnSpc>
                <a:spcPts val="3650"/>
              </a:lnSpc>
              <a:buClr>
                <a:srgbClr val="FFC000"/>
              </a:buClr>
            </a:pPr>
            <a:r>
              <a:rPr sz="3200" spc="-5" dirty="0">
                <a:latin typeface="Arial"/>
                <a:cs typeface="Arial"/>
              </a:rPr>
              <a:t>collection.</a:t>
            </a:r>
            <a:endParaRPr sz="3200" dirty="0">
              <a:latin typeface="Arial"/>
              <a:cs typeface="Arial"/>
            </a:endParaRPr>
          </a:p>
          <a:p>
            <a:pPr marL="355600" marR="8255" indent="-343535">
              <a:lnSpc>
                <a:spcPts val="3460"/>
              </a:lnSpc>
              <a:spcBef>
                <a:spcPts val="819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  <a:tab pos="4236085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document object has </a:t>
            </a:r>
            <a:r>
              <a:rPr sz="3200" dirty="0">
                <a:latin typeface="Arial"/>
                <a:cs typeface="Arial"/>
              </a:rPr>
              <a:t>collections 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forms</a:t>
            </a:r>
            <a:r>
              <a:rPr sz="3200" dirty="0">
                <a:latin typeface="Arial"/>
                <a:cs typeface="Arial"/>
              </a:rPr>
              <a:t>, </a:t>
            </a:r>
            <a:r>
              <a:rPr sz="3200" b="1" spc="-5" dirty="0">
                <a:latin typeface="Arial"/>
                <a:cs typeface="Arial"/>
              </a:rPr>
              <a:t>images</a:t>
            </a:r>
            <a:r>
              <a:rPr sz="3200" spc="-5" dirty="0">
                <a:latin typeface="Arial"/>
                <a:cs typeface="Arial"/>
              </a:rPr>
              <a:t>, and	</a:t>
            </a:r>
            <a:r>
              <a:rPr sz="3200" b="1" spc="-5" dirty="0">
                <a:latin typeface="Arial"/>
                <a:cs typeface="Arial"/>
              </a:rPr>
              <a:t>links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addition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childNodes.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A3C36-C87E-0F4D-BFF5-ADFD79A769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14400" y="6399032"/>
            <a:ext cx="6164826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pic>
        <p:nvPicPr>
          <p:cNvPr id="7" name="a24x31.mp3" descr="a24x31.mp3">
            <a:hlinkClick r:id="" action="ppaction://media"/>
            <a:extLst>
              <a:ext uri="{FF2B5EF4-FFF2-40B4-BE49-F238E27FC236}">
                <a16:creationId xmlns:a16="http://schemas.microsoft.com/office/drawing/2014/main" id="{4164AB90-2B97-CD42-99E4-6A8DC6275B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3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337769"/>
            <a:ext cx="82270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Viewing the images collection</a:t>
            </a:r>
            <a:endParaRPr sz="4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510540" y="6448663"/>
            <a:ext cx="256540" cy="2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lang="en-US" smtClean="0"/>
              <a:pPr marL="38100">
                <a:lnSpc>
                  <a:spcPts val="1630"/>
                </a:lnSpc>
              </a:pPr>
              <a:t>32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1508886"/>
            <a:ext cx="6025515" cy="301685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469646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Arial"/>
                <a:cs typeface="Arial"/>
              </a:rPr>
              <a:t>&lt;script&gt;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txt="";</a:t>
            </a:r>
            <a:endParaRPr sz="2400" dirty="0">
              <a:latin typeface="Arial"/>
              <a:cs typeface="Arial"/>
            </a:endParaRPr>
          </a:p>
          <a:p>
            <a:pPr marL="181610" marR="5080" indent="-169545">
              <a:lnSpc>
                <a:spcPts val="259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for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(var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i=0;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i&lt;document.images.length;i++)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{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image</a:t>
            </a:r>
            <a:r>
              <a:rPr sz="2400" dirty="0">
                <a:latin typeface="Arial"/>
                <a:cs typeface="Arial"/>
              </a:rPr>
              <a:t> =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document.images[i];</a:t>
            </a:r>
            <a:endParaRPr sz="2400" dirty="0">
              <a:latin typeface="Arial"/>
              <a:cs typeface="Arial"/>
            </a:endParaRPr>
          </a:p>
          <a:p>
            <a:pPr marL="181610" marR="1339850">
              <a:lnSpc>
                <a:spcPts val="259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name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image.getAttribute("src");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txt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5" dirty="0">
                <a:latin typeface="Arial"/>
                <a:cs typeface="Arial"/>
              </a:rPr>
              <a:t> txt 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name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+"&lt;</a:t>
            </a:r>
            <a:r>
              <a:rPr lang="en-US" sz="2400" dirty="0" err="1">
                <a:latin typeface="Arial"/>
                <a:cs typeface="Arial"/>
              </a:rPr>
              <a:t>br</a:t>
            </a:r>
            <a:r>
              <a:rPr sz="2400" dirty="0">
                <a:latin typeface="Arial"/>
                <a:cs typeface="Arial"/>
              </a:rPr>
              <a:t>&gt;";</a:t>
            </a:r>
          </a:p>
          <a:p>
            <a:pPr marL="12700">
              <a:lnSpc>
                <a:spcPts val="2415"/>
              </a:lnSpc>
            </a:pPr>
            <a:r>
              <a:rPr sz="2400" dirty="0">
                <a:latin typeface="Arial"/>
                <a:cs typeface="Arial"/>
              </a:rPr>
              <a:t>}</a:t>
            </a:r>
          </a:p>
          <a:p>
            <a:pPr marL="12700">
              <a:lnSpc>
                <a:spcPts val="2410"/>
              </a:lnSpc>
            </a:pPr>
            <a:r>
              <a:rPr sz="2400" spc="-5" dirty="0" err="1">
                <a:latin typeface="Arial"/>
                <a:cs typeface="Arial"/>
              </a:rPr>
              <a:t>console.log</a:t>
            </a:r>
            <a:r>
              <a:rPr sz="2400" spc="-5" dirty="0">
                <a:latin typeface="Arial"/>
                <a:cs typeface="Arial"/>
              </a:rPr>
              <a:t>(txt);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35"/>
              </a:lnSpc>
            </a:pPr>
            <a:r>
              <a:rPr sz="2400" dirty="0">
                <a:latin typeface="Arial"/>
                <a:cs typeface="Arial"/>
              </a:rPr>
              <a:t>&lt;/script&gt;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5C62C-EAC8-634D-ACB1-1831AB23F3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66800" y="6399032"/>
            <a:ext cx="6025515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pic>
        <p:nvPicPr>
          <p:cNvPr id="7" name="a24x32.mp3" descr="a24x32.mp3">
            <a:hlinkClick r:id="" action="ppaction://media"/>
            <a:extLst>
              <a:ext uri="{FF2B5EF4-FFF2-40B4-BE49-F238E27FC236}">
                <a16:creationId xmlns:a16="http://schemas.microsoft.com/office/drawing/2014/main" id="{828125F5-0432-134D-9964-21CFB8976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9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56694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CSS Properties</a:t>
            </a:r>
            <a:endParaRPr sz="42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510540" y="6448663"/>
            <a:ext cx="256540" cy="2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lang="en-US" smtClean="0"/>
              <a:pPr marL="38100">
                <a:lnSpc>
                  <a:spcPts val="1630"/>
                </a:lnSpc>
              </a:pPr>
              <a:t>33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40739" y="2007235"/>
            <a:ext cx="7105650" cy="3196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Style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properties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accessed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through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DOM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changed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 </a:t>
            </a:r>
            <a:r>
              <a:rPr sz="2000" spc="5" dirty="0">
                <a:latin typeface="Arial"/>
                <a:cs typeface="Arial"/>
              </a:rPr>
              <a:t>response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generated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events.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document.body.style.backgroundColor="blue";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marR="2147570" algn="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for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(i=0;i&lt;document.childNodes.length;i++)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{</a:t>
            </a:r>
            <a:endParaRPr sz="2000">
              <a:latin typeface="Arial"/>
              <a:cs typeface="Arial"/>
            </a:endParaRPr>
          </a:p>
          <a:p>
            <a:pPr marR="2116455" algn="r">
              <a:lnSpc>
                <a:spcPct val="100000"/>
              </a:lnSpc>
              <a:spcBef>
                <a:spcPts val="484"/>
              </a:spcBef>
            </a:pPr>
            <a:r>
              <a:rPr sz="2000" spc="-5" dirty="0">
                <a:latin typeface="Arial"/>
                <a:cs typeface="Arial"/>
              </a:rPr>
              <a:t>document.childNodes[i].style.fontFamily=</a:t>
            </a:r>
            <a:endParaRPr sz="20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"Courier";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}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C3630-A312-CD45-9A72-42F45B48F1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66800" y="6399032"/>
            <a:ext cx="6012426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pic>
        <p:nvPicPr>
          <p:cNvPr id="7" name="a24x33.mp3" descr="a24x33.mp3">
            <a:hlinkClick r:id="" action="ppaction://media"/>
            <a:extLst>
              <a:ext uri="{FF2B5EF4-FFF2-40B4-BE49-F238E27FC236}">
                <a16:creationId xmlns:a16="http://schemas.microsoft.com/office/drawing/2014/main" id="{AC5F7F8C-073F-E748-AB32-252936D2A2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7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296164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Dom Issues</a:t>
            </a:r>
            <a:endParaRPr sz="42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510540" y="6448663"/>
            <a:ext cx="256540" cy="2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lang="en-US" smtClean="0"/>
              <a:pPr marL="38100">
                <a:lnSpc>
                  <a:spcPts val="1630"/>
                </a:lnSpc>
              </a:pPr>
              <a:t>34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21358"/>
            <a:ext cx="7343775" cy="4089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How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access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objects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that correspond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elements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document.</a:t>
            </a:r>
            <a:endParaRPr sz="3200" dirty="0">
              <a:latin typeface="Arial"/>
              <a:cs typeface="Arial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by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ID</a:t>
            </a:r>
            <a:r>
              <a:rPr sz="2800" spc="-5" dirty="0">
                <a:latin typeface="Arial"/>
                <a:cs typeface="Arial"/>
              </a:rPr>
              <a:t>,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collections.</a:t>
            </a:r>
          </a:p>
          <a:p>
            <a:pPr marL="355600" marR="391160" indent="-343535" algn="just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How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know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what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various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object </a:t>
            </a:r>
            <a:r>
              <a:rPr sz="3200" spc="-8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attributes </a:t>
            </a:r>
            <a:r>
              <a:rPr sz="3200" dirty="0">
                <a:latin typeface="Arial"/>
                <a:cs typeface="Arial"/>
              </a:rPr>
              <a:t>are </a:t>
            </a:r>
            <a:r>
              <a:rPr sz="3200" spc="-5" dirty="0">
                <a:latin typeface="Arial"/>
                <a:cs typeface="Arial"/>
              </a:rPr>
              <a:t>that change document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element properties</a:t>
            </a:r>
            <a:endParaRPr sz="3200" dirty="0">
              <a:latin typeface="Arial"/>
              <a:cs typeface="Arial"/>
            </a:endParaRPr>
          </a:p>
          <a:p>
            <a:pPr marL="756285" marR="784225" lvl="1" indent="-287020" algn="just">
              <a:lnSpc>
                <a:spcPct val="100000"/>
              </a:lnSpc>
              <a:spcBef>
                <a:spcPts val="69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need to look up the names in a DOM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reference.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E1663-F723-2E43-8892-B023D6F235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© Kristian Secor 2021 UC San Diego Extension Online Learning Course: Intro to JavaScript</a:t>
            </a:r>
            <a:endParaRPr lang="en-US" spc="-5" dirty="0"/>
          </a:p>
        </p:txBody>
      </p:sp>
      <p:pic>
        <p:nvPicPr>
          <p:cNvPr id="7" name="a24x34.mp3" descr="a24x34.mp3">
            <a:hlinkClick r:id="" action="ppaction://media"/>
            <a:extLst>
              <a:ext uri="{FF2B5EF4-FFF2-40B4-BE49-F238E27FC236}">
                <a16:creationId xmlns:a16="http://schemas.microsoft.com/office/drawing/2014/main" id="{F79E230A-FB4E-7A4E-A8C4-27BF7EA872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426148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Slicing an Array</a:t>
            </a:r>
            <a:endParaRPr sz="4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84209" y="6520477"/>
            <a:ext cx="2165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4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931644"/>
            <a:ext cx="6386830" cy="29521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latin typeface="Arial"/>
                <a:cs typeface="Arial"/>
              </a:rPr>
              <a:t>Slicing returns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specific,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selected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elements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array.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i="1" dirty="0">
                <a:latin typeface="Arial"/>
                <a:cs typeface="Arial"/>
              </a:rPr>
              <a:t>array</a:t>
            </a:r>
            <a:r>
              <a:rPr sz="2000" dirty="0">
                <a:latin typeface="Arial"/>
                <a:cs typeface="Arial"/>
              </a:rPr>
              <a:t>.slice(</a:t>
            </a:r>
            <a:r>
              <a:rPr sz="2000" i="1" dirty="0">
                <a:latin typeface="Arial"/>
                <a:cs typeface="Arial"/>
              </a:rPr>
              <a:t>start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end</a:t>
            </a:r>
            <a:r>
              <a:rPr sz="200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880110">
              <a:lnSpc>
                <a:spcPct val="120000"/>
              </a:lnSpc>
            </a:pPr>
            <a:r>
              <a:rPr sz="2000" spc="-5" dirty="0">
                <a:latin typeface="Arial"/>
                <a:cs typeface="Arial"/>
              </a:rPr>
              <a:t>var groceries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[”eggs",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”milk",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”bread",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”lettuce"];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console.log(groceries.slice(0,1) + </a:t>
            </a:r>
            <a:r>
              <a:rPr sz="2000" spc="-5" dirty="0">
                <a:latin typeface="Arial"/>
                <a:cs typeface="Arial"/>
              </a:rPr>
              <a:t>""); </a:t>
            </a:r>
            <a:r>
              <a:rPr sz="2000" dirty="0">
                <a:latin typeface="Arial"/>
                <a:cs typeface="Arial"/>
              </a:rPr>
              <a:t> console.log(groceries.slice(1) + </a:t>
            </a:r>
            <a:r>
              <a:rPr sz="2000" spc="-5" dirty="0">
                <a:latin typeface="Arial"/>
                <a:cs typeface="Arial"/>
              </a:rPr>
              <a:t>""); </a:t>
            </a:r>
            <a:r>
              <a:rPr sz="2000" dirty="0">
                <a:latin typeface="Arial"/>
                <a:cs typeface="Arial"/>
              </a:rPr>
              <a:t> console.log(groceries.slice(-2) + </a:t>
            </a:r>
            <a:r>
              <a:rPr sz="2000" spc="-5" dirty="0">
                <a:latin typeface="Arial"/>
                <a:cs typeface="Arial"/>
              </a:rPr>
              <a:t>""); </a:t>
            </a:r>
            <a:r>
              <a:rPr sz="2000" dirty="0">
                <a:latin typeface="Arial"/>
                <a:cs typeface="Arial"/>
              </a:rPr>
              <a:t> console.log(groceries);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A462F-7397-7C4A-BBBD-8265D48AEF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86544" y="6399032"/>
            <a:ext cx="6088626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5A240-382C-5E40-A126-A74C1B3FE6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4</a:t>
            </a:fld>
            <a:endParaRPr lang="en-US" spc="-5" dirty="0"/>
          </a:p>
        </p:txBody>
      </p:sp>
      <p:pic>
        <p:nvPicPr>
          <p:cNvPr id="8" name="a24x4.mp3" descr="a24x4.mp3">
            <a:hlinkClick r:id="" action="ppaction://media"/>
            <a:extLst>
              <a:ext uri="{FF2B5EF4-FFF2-40B4-BE49-F238E27FC236}">
                <a16:creationId xmlns:a16="http://schemas.microsoft.com/office/drawing/2014/main" id="{EBECEF8A-A9E5-1941-AA36-BCA784E2F6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5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48312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Splicing an Array</a:t>
            </a:r>
            <a:endParaRPr sz="4200" dirty="0"/>
          </a:p>
        </p:txBody>
      </p:sp>
      <p:sp>
        <p:nvSpPr>
          <p:cNvPr id="5" name="object 5"/>
          <p:cNvSpPr txBox="1"/>
          <p:nvPr/>
        </p:nvSpPr>
        <p:spPr>
          <a:xfrm>
            <a:off x="8284209" y="6520477"/>
            <a:ext cx="2165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5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27378"/>
            <a:ext cx="7492365" cy="4196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splice()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method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adds/removes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items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to/from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array,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returns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removed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item(s).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i="1" spc="-5" dirty="0">
                <a:latin typeface="Arial"/>
                <a:cs typeface="Arial"/>
              </a:rPr>
              <a:t>array</a:t>
            </a:r>
            <a:r>
              <a:rPr sz="1800" spc="-5" dirty="0">
                <a:latin typeface="Arial"/>
                <a:cs typeface="Arial"/>
              </a:rPr>
              <a:t>.splice(</a:t>
            </a:r>
            <a:r>
              <a:rPr sz="1800" i="1" spc="-5" dirty="0">
                <a:latin typeface="Arial"/>
                <a:cs typeface="Arial"/>
              </a:rPr>
              <a:t>index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howmany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item1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.....,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itemX</a:t>
            </a:r>
            <a:r>
              <a:rPr sz="1800" spc="-5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"/>
              <a:cs typeface="Arial"/>
            </a:endParaRPr>
          </a:p>
          <a:p>
            <a:pPr marL="12700" marR="2513330">
              <a:lnSpc>
                <a:spcPct val="120000"/>
              </a:lnSpc>
            </a:pPr>
            <a:r>
              <a:rPr sz="1800" spc="-5" dirty="0">
                <a:latin typeface="Arial"/>
                <a:cs typeface="Arial"/>
              </a:rPr>
              <a:t>var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groceries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["eggs",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"milk",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"bread",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"lettuce"];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groceries.splice(2,1,"water","bananas");</a:t>
            </a:r>
            <a:endParaRPr sz="1800">
              <a:latin typeface="Arial"/>
              <a:cs typeface="Arial"/>
            </a:endParaRPr>
          </a:p>
          <a:p>
            <a:pPr marL="12700" marR="830580">
              <a:lnSpc>
                <a:spcPct val="120000"/>
              </a:lnSpc>
            </a:pPr>
            <a:r>
              <a:rPr sz="1800" dirty="0">
                <a:latin typeface="Arial"/>
                <a:cs typeface="Arial"/>
              </a:rPr>
              <a:t>//At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position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2, </a:t>
            </a:r>
            <a:r>
              <a:rPr sz="1800" spc="-5" dirty="0">
                <a:latin typeface="Arial"/>
                <a:cs typeface="Arial"/>
              </a:rPr>
              <a:t>add</a:t>
            </a:r>
            <a:r>
              <a:rPr sz="1800" dirty="0">
                <a:latin typeface="Arial"/>
                <a:cs typeface="Arial"/>
              </a:rPr>
              <a:t> 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new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items,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remove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 item: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console.log(groceries);//[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'eggs',</a:t>
            </a:r>
            <a:r>
              <a:rPr sz="1800" dirty="0">
                <a:latin typeface="Arial"/>
                <a:cs typeface="Arial"/>
              </a:rPr>
              <a:t> 'milk', </a:t>
            </a:r>
            <a:r>
              <a:rPr sz="1800" spc="-10" dirty="0">
                <a:latin typeface="Arial"/>
                <a:cs typeface="Arial"/>
              </a:rPr>
              <a:t>'water',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'bananas',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'lettuce'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]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"/>
              <a:cs typeface="Arial"/>
            </a:endParaRPr>
          </a:p>
          <a:p>
            <a:pPr marL="12700" marR="2513330">
              <a:lnSpc>
                <a:spcPct val="12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var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groceries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["eggs",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"milk",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"bread",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"lettuce"];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groceries.splice(2,2);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Arial"/>
                <a:cs typeface="Arial"/>
              </a:rPr>
              <a:t>//At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position</a:t>
            </a:r>
            <a:r>
              <a:rPr sz="1800" dirty="0">
                <a:latin typeface="Arial"/>
                <a:cs typeface="Arial"/>
              </a:rPr>
              <a:t> 2,</a:t>
            </a:r>
            <a:r>
              <a:rPr sz="1800" spc="-5" dirty="0">
                <a:latin typeface="Arial"/>
                <a:cs typeface="Arial"/>
              </a:rPr>
              <a:t> remove 2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items: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latin typeface="Arial"/>
                <a:cs typeface="Arial"/>
              </a:rPr>
              <a:t>console.log(groceries);//[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'eggs', 'milk']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E4E089-2A86-E24F-BCBB-67319D34E0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143000" y="6315284"/>
            <a:ext cx="5707626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E475D-D12F-A24F-9D39-6A73CDA83D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5</a:t>
            </a:fld>
            <a:endParaRPr lang="en-US" spc="-5" dirty="0"/>
          </a:p>
        </p:txBody>
      </p:sp>
      <p:pic>
        <p:nvPicPr>
          <p:cNvPr id="10" name="a24x5.mp3" descr="a24x5.mp3">
            <a:hlinkClick r:id="" action="ppaction://media"/>
            <a:extLst>
              <a:ext uri="{FF2B5EF4-FFF2-40B4-BE49-F238E27FC236}">
                <a16:creationId xmlns:a16="http://schemas.microsoft.com/office/drawing/2014/main" id="{AF7BC399-D1B4-7F49-8895-F31542CA39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47550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Sorting an Array</a:t>
            </a:r>
            <a:endParaRPr sz="4200" dirty="0"/>
          </a:p>
        </p:txBody>
      </p:sp>
      <p:sp>
        <p:nvSpPr>
          <p:cNvPr id="5" name="object 5"/>
          <p:cNvSpPr txBox="1"/>
          <p:nvPr/>
        </p:nvSpPr>
        <p:spPr>
          <a:xfrm>
            <a:off x="8284209" y="6520477"/>
            <a:ext cx="2165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6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538440"/>
            <a:ext cx="7729855" cy="36112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latin typeface="Arial"/>
                <a:cs typeface="Arial"/>
              </a:rPr>
              <a:t>Sort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will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order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dirty="0">
                <a:latin typeface="Arial"/>
                <a:cs typeface="Arial"/>
              </a:rPr>
              <a:t> array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alphabetically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</a:pPr>
            <a:r>
              <a:rPr sz="2800" dirty="0">
                <a:latin typeface="Arial"/>
                <a:cs typeface="Arial"/>
              </a:rPr>
              <a:t>var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groceries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= [”eggs", ”milk",</a:t>
            </a:r>
            <a:r>
              <a:rPr sz="2800" dirty="0">
                <a:latin typeface="Arial"/>
                <a:cs typeface="Arial"/>
              </a:rPr>
              <a:t> ”bread",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”lettuce"];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sortedlang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=</a:t>
            </a:r>
            <a:r>
              <a:rPr sz="2800" dirty="0">
                <a:latin typeface="Arial"/>
                <a:cs typeface="Arial"/>
              </a:rPr>
              <a:t> groceries.sort();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console.log(sortedlang);</a:t>
            </a:r>
            <a:endParaRPr sz="2800">
              <a:latin typeface="Arial"/>
              <a:cs typeface="Arial"/>
            </a:endParaRPr>
          </a:p>
          <a:p>
            <a:pPr marL="12700" marR="2348230">
              <a:lnSpc>
                <a:spcPct val="120000"/>
              </a:lnSpc>
            </a:pPr>
            <a:r>
              <a:rPr sz="2800" spc="-5" dirty="0">
                <a:latin typeface="Arial"/>
                <a:cs typeface="Arial"/>
              </a:rPr>
              <a:t>Reverse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will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opposite!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reverselang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= </a:t>
            </a:r>
            <a:r>
              <a:rPr sz="2800" dirty="0">
                <a:latin typeface="Arial"/>
                <a:cs typeface="Arial"/>
              </a:rPr>
              <a:t>groceries.reverse();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console.log(reverselang);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B531B-AB15-6944-B6CB-8EDE6A18F3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92057" y="6315284"/>
            <a:ext cx="6164826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B3A5D-B5B1-BB4B-AD34-F1545F564A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6</a:t>
            </a:fld>
            <a:endParaRPr lang="en-US" spc="-5" dirty="0"/>
          </a:p>
        </p:txBody>
      </p:sp>
      <p:pic>
        <p:nvPicPr>
          <p:cNvPr id="8" name="a24x6.mp3" descr="a24x6.mp3">
            <a:hlinkClick r:id="" action="ppaction://media"/>
            <a:extLst>
              <a:ext uri="{FF2B5EF4-FFF2-40B4-BE49-F238E27FC236}">
                <a16:creationId xmlns:a16="http://schemas.microsoft.com/office/drawing/2014/main" id="{CA276AF1-8FA3-E84B-BBAF-04FCC4FCD7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1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643148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Sorting a Numerical Array</a:t>
            </a:r>
            <a:endParaRPr sz="4200" dirty="0"/>
          </a:p>
        </p:txBody>
      </p:sp>
      <p:sp>
        <p:nvSpPr>
          <p:cNvPr id="6" name="object 6"/>
          <p:cNvSpPr txBox="1"/>
          <p:nvPr/>
        </p:nvSpPr>
        <p:spPr>
          <a:xfrm>
            <a:off x="8284209" y="6520477"/>
            <a:ext cx="2165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7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57200" y="1628469"/>
            <a:ext cx="8229600" cy="28230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6449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When</a:t>
            </a:r>
            <a:r>
              <a:rPr sz="3200" spc="-20" dirty="0"/>
              <a:t> </a:t>
            </a:r>
            <a:r>
              <a:rPr sz="3200" spc="-5" dirty="0"/>
              <a:t>sorting</a:t>
            </a:r>
            <a:r>
              <a:rPr sz="3200" spc="-30" dirty="0"/>
              <a:t> </a:t>
            </a:r>
            <a:r>
              <a:rPr sz="3200" spc="-5" dirty="0"/>
              <a:t>numbers,</a:t>
            </a:r>
            <a:r>
              <a:rPr sz="3200" spc="-40" dirty="0"/>
              <a:t> </a:t>
            </a:r>
            <a:r>
              <a:rPr sz="3200" spc="-5" dirty="0"/>
              <a:t>we’ll</a:t>
            </a:r>
            <a:r>
              <a:rPr sz="3200" spc="-10" dirty="0"/>
              <a:t> </a:t>
            </a:r>
            <a:r>
              <a:rPr sz="3200" spc="-5" dirty="0"/>
              <a:t>need</a:t>
            </a:r>
            <a:r>
              <a:rPr sz="3200" spc="-30" dirty="0"/>
              <a:t> </a:t>
            </a:r>
            <a:r>
              <a:rPr sz="3200" dirty="0"/>
              <a:t>a </a:t>
            </a:r>
            <a:r>
              <a:rPr sz="3200" spc="-875" dirty="0"/>
              <a:t> </a:t>
            </a:r>
            <a:r>
              <a:rPr sz="3200" dirty="0"/>
              <a:t>closure:</a:t>
            </a:r>
          </a:p>
          <a:p>
            <a:pPr marL="12700" marR="5080">
              <a:lnSpc>
                <a:spcPct val="120000"/>
              </a:lnSpc>
            </a:pPr>
            <a:r>
              <a:rPr sz="3200" dirty="0"/>
              <a:t>var </a:t>
            </a:r>
            <a:r>
              <a:rPr sz="3200" spc="-5" dirty="0"/>
              <a:t>grades </a:t>
            </a:r>
            <a:r>
              <a:rPr sz="3200" dirty="0"/>
              <a:t>= </a:t>
            </a:r>
            <a:r>
              <a:rPr sz="3200" spc="-5" dirty="0"/>
              <a:t>[40, 100, 1, 5, 25, </a:t>
            </a:r>
            <a:r>
              <a:rPr sz="3200" spc="-10" dirty="0"/>
              <a:t>10]; </a:t>
            </a:r>
            <a:r>
              <a:rPr sz="3200" spc="-5" dirty="0"/>
              <a:t> grades.sort(function(a,</a:t>
            </a:r>
            <a:r>
              <a:rPr sz="3200" spc="-50" dirty="0"/>
              <a:t> </a:t>
            </a:r>
            <a:r>
              <a:rPr sz="3200" dirty="0"/>
              <a:t>b){return</a:t>
            </a:r>
            <a:r>
              <a:rPr sz="3200" spc="-25" dirty="0"/>
              <a:t> </a:t>
            </a:r>
            <a:r>
              <a:rPr sz="3200" spc="-5" dirty="0"/>
              <a:t>a-b}); </a:t>
            </a:r>
            <a:r>
              <a:rPr sz="3200" spc="-869" dirty="0"/>
              <a:t> </a:t>
            </a:r>
            <a:r>
              <a:rPr sz="3200" spc="-5" dirty="0"/>
              <a:t>console.log(grades)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340" y="4999482"/>
            <a:ext cx="6343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more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info: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u="sng" spc="-5" dirty="0">
                <a:solidFill>
                  <a:srgbClr val="2C13C1"/>
                </a:solidFill>
                <a:uFill>
                  <a:solidFill>
                    <a:srgbClr val="2C13C1"/>
                  </a:solidFill>
                </a:uFill>
                <a:latin typeface="Arial"/>
                <a:cs typeface="Arial"/>
                <a:hlinkClick r:id="rId4"/>
              </a:rPr>
              <a:t>https://developer.mozilla.org/en- </a:t>
            </a:r>
            <a:r>
              <a:rPr sz="1800" dirty="0">
                <a:solidFill>
                  <a:srgbClr val="2C13C1"/>
                </a:solidFill>
                <a:latin typeface="Arial"/>
                <a:cs typeface="Arial"/>
              </a:rPr>
              <a:t> </a:t>
            </a:r>
            <a:r>
              <a:rPr sz="1800" u="sng" spc="-5" dirty="0">
                <a:solidFill>
                  <a:srgbClr val="2C13C1"/>
                </a:solidFill>
                <a:uFill>
                  <a:solidFill>
                    <a:srgbClr val="2C13C1"/>
                  </a:solidFill>
                </a:uFill>
                <a:latin typeface="Arial"/>
                <a:cs typeface="Arial"/>
                <a:hlinkClick r:id="rId4"/>
              </a:rPr>
              <a:t>US/docs/Web/JavaScript/Reference/Global_Objects/Array/sort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07FE5E-914C-F347-A49C-E0BC2070EA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53634" y="6315284"/>
            <a:ext cx="6012426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3AAD0C-CB4A-9043-9B89-454C01878E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7</a:t>
            </a:fld>
            <a:endParaRPr lang="en-US" spc="-5" dirty="0"/>
          </a:p>
        </p:txBody>
      </p:sp>
      <p:pic>
        <p:nvPicPr>
          <p:cNvPr id="9" name="a24x7.mp3" descr="a24x7.mp3">
            <a:hlinkClick r:id="" action="ppaction://media"/>
            <a:extLst>
              <a:ext uri="{FF2B5EF4-FFF2-40B4-BE49-F238E27FC236}">
                <a16:creationId xmlns:a16="http://schemas.microsoft.com/office/drawing/2014/main" id="{79B5DD80-5839-6B42-9D9E-6E58AC858B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7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726" y="356387"/>
            <a:ext cx="40692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Pop</a:t>
            </a:r>
            <a:endParaRPr sz="4200" dirty="0"/>
          </a:p>
        </p:txBody>
      </p:sp>
      <p:sp>
        <p:nvSpPr>
          <p:cNvPr id="5" name="object 5"/>
          <p:cNvSpPr txBox="1"/>
          <p:nvPr/>
        </p:nvSpPr>
        <p:spPr>
          <a:xfrm>
            <a:off x="8284209" y="6520477"/>
            <a:ext cx="2165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8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21358"/>
            <a:ext cx="7018655" cy="3733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1722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The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pop()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method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removes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last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element from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array: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Arial"/>
                <a:cs typeface="Arial"/>
              </a:rPr>
              <a:t>var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groceries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 </a:t>
            </a:r>
            <a:r>
              <a:rPr sz="3200" spc="-5" dirty="0">
                <a:latin typeface="Arial"/>
                <a:cs typeface="Arial"/>
              </a:rPr>
              <a:t>["eggs",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"milk", </a:t>
            </a:r>
            <a:r>
              <a:rPr sz="3200" spc="-5" dirty="0">
                <a:latin typeface="Arial"/>
                <a:cs typeface="Arial"/>
              </a:rPr>
              <a:t>"bread",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"lettuce"];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Arial"/>
                <a:cs typeface="Arial"/>
              </a:rPr>
              <a:t>groceries.pop();</a:t>
            </a:r>
            <a:endParaRPr sz="3200">
              <a:latin typeface="Arial"/>
              <a:cs typeface="Arial"/>
            </a:endParaRPr>
          </a:p>
          <a:p>
            <a:pPr marL="12700" marR="189865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Arial"/>
                <a:cs typeface="Arial"/>
              </a:rPr>
              <a:t>console.log(groceries);//[ 'eggs', </a:t>
            </a:r>
            <a:r>
              <a:rPr sz="3200" dirty="0">
                <a:latin typeface="Arial"/>
                <a:cs typeface="Arial"/>
              </a:rPr>
              <a:t>'milk',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'bread'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]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E586D-97A9-EE45-976B-67033D0AEC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73229" y="6399032"/>
            <a:ext cx="6622026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BA74F-D358-8541-8B09-147ECE1E5E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8</a:t>
            </a:fld>
            <a:endParaRPr lang="en-US" spc="-5" dirty="0"/>
          </a:p>
        </p:txBody>
      </p:sp>
      <p:pic>
        <p:nvPicPr>
          <p:cNvPr id="8" name="a24x8.mp3" descr="a24x8.mp3">
            <a:hlinkClick r:id="" action="ppaction://media"/>
            <a:extLst>
              <a:ext uri="{FF2B5EF4-FFF2-40B4-BE49-F238E27FC236}">
                <a16:creationId xmlns:a16="http://schemas.microsoft.com/office/drawing/2014/main" id="{5E736A83-8856-F841-8767-3B583D0915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2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33072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Push</a:t>
            </a:r>
            <a:endParaRPr sz="4200" dirty="0"/>
          </a:p>
        </p:txBody>
      </p:sp>
      <p:sp>
        <p:nvSpPr>
          <p:cNvPr id="5" name="object 5"/>
          <p:cNvSpPr txBox="1"/>
          <p:nvPr/>
        </p:nvSpPr>
        <p:spPr>
          <a:xfrm>
            <a:off x="8284209" y="6520477"/>
            <a:ext cx="2165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9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21358"/>
            <a:ext cx="7533640" cy="3733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The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push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()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method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adds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elements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spc="-869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end </a:t>
            </a:r>
            <a:r>
              <a:rPr sz="3200" spc="-10" dirty="0">
                <a:latin typeface="Arial"/>
                <a:cs typeface="Arial"/>
              </a:rPr>
              <a:t>of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array</a:t>
            </a:r>
          </a:p>
          <a:p>
            <a:pPr marL="12700" marR="548005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Arial"/>
                <a:cs typeface="Arial"/>
              </a:rPr>
              <a:t>var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groceries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5" dirty="0">
                <a:latin typeface="Arial"/>
                <a:cs typeface="Arial"/>
              </a:rPr>
              <a:t> [”eggs",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”milk",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”bread",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”lettuce"];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Arial"/>
                <a:cs typeface="Arial"/>
              </a:rPr>
              <a:t>groceries.push(“water”,”bananas”);</a:t>
            </a:r>
            <a:endParaRPr sz="3200" dirty="0">
              <a:latin typeface="Arial"/>
              <a:cs typeface="Arial"/>
            </a:endParaRPr>
          </a:p>
          <a:p>
            <a:pPr marL="12700" marR="705485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Arial"/>
                <a:cs typeface="Arial"/>
              </a:rPr>
              <a:t>console.log(groceries);//[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'eggs',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'milk',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'bread',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'lettuce',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'water',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'bananas' </a:t>
            </a:r>
            <a:r>
              <a:rPr sz="3200" dirty="0">
                <a:latin typeface="Arial"/>
                <a:cs typeface="Arial"/>
              </a:rPr>
              <a:t>]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BD579-41D7-884F-89E0-291B6764C3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14400" y="6399032"/>
            <a:ext cx="6164826" cy="40989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 dirty="0"/>
              <a:t>© Kristian </a:t>
            </a:r>
            <a:r>
              <a:rPr lang="en-US" spc="-5" dirty="0" err="1"/>
              <a:t>Secor</a:t>
            </a:r>
            <a:r>
              <a:rPr lang="en-US" spc="-5" dirty="0"/>
              <a:t> 2021 UC San Diego Extension Online Learning Course: Intro to JavaScript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1D859-E1C8-334A-80CF-126CEACE2C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9</a:t>
            </a:fld>
            <a:endParaRPr lang="en-US" spc="-5" dirty="0"/>
          </a:p>
        </p:txBody>
      </p:sp>
      <p:pic>
        <p:nvPicPr>
          <p:cNvPr id="8" name="a24x9.mp3" descr="a24x9.mp3">
            <a:hlinkClick r:id="" action="ppaction://media"/>
            <a:extLst>
              <a:ext uri="{FF2B5EF4-FFF2-40B4-BE49-F238E27FC236}">
                <a16:creationId xmlns:a16="http://schemas.microsoft.com/office/drawing/2014/main" id="{60439E72-7E20-5541-8A27-22EA36E224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0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459</TotalTime>
  <Words>2683</Words>
  <Application>Microsoft Macintosh PowerPoint</Application>
  <PresentationFormat>On-screen Show (4:3)</PresentationFormat>
  <Paragraphs>320</Paragraphs>
  <Slides>34</Slides>
  <Notes>0</Notes>
  <HiddenSlides>0</HiddenSlides>
  <MMClips>34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Courier New</vt:lpstr>
      <vt:lpstr>News Gothic MT</vt:lpstr>
      <vt:lpstr>Roboto</vt:lpstr>
      <vt:lpstr>Roboto Light</vt:lpstr>
      <vt:lpstr>ROBOTO MEDIUM</vt:lpstr>
      <vt:lpstr>ROBOTO MEDIUM</vt:lpstr>
      <vt:lpstr>Times New Roman</vt:lpstr>
      <vt:lpstr>Wingdings</vt:lpstr>
      <vt:lpstr>Executive</vt:lpstr>
      <vt:lpstr>Session #4: Overview</vt:lpstr>
      <vt:lpstr>Array Methods</vt:lpstr>
      <vt:lpstr>The Length Property</vt:lpstr>
      <vt:lpstr>Slicing an Array</vt:lpstr>
      <vt:lpstr>Splicing an Array</vt:lpstr>
      <vt:lpstr>Sorting an Array</vt:lpstr>
      <vt:lpstr>Sorting a Numerical Array</vt:lpstr>
      <vt:lpstr>Pop</vt:lpstr>
      <vt:lpstr>Push</vt:lpstr>
      <vt:lpstr>Shift</vt:lpstr>
      <vt:lpstr>Unshift</vt:lpstr>
      <vt:lpstr>Other Array Methods</vt:lpstr>
      <vt:lpstr>Functions</vt:lpstr>
      <vt:lpstr>What is Structured Programming?</vt:lpstr>
      <vt:lpstr>Functions</vt:lpstr>
      <vt:lpstr>Predefined Functions</vt:lpstr>
      <vt:lpstr>Sample Function Call</vt:lpstr>
      <vt:lpstr>Sample: Programmer Defined Function</vt:lpstr>
      <vt:lpstr>Function Definition Syntax</vt:lpstr>
      <vt:lpstr>Using Input Parameters</vt:lpstr>
      <vt:lpstr>Function Parameter Example</vt:lpstr>
      <vt:lpstr>Good Programming Practice</vt:lpstr>
      <vt:lpstr>Example of a Function Header Comment</vt:lpstr>
      <vt:lpstr>Document Object Model (DOM)</vt:lpstr>
      <vt:lpstr>HTML elements exposed via JavaScript  are often placed in arrays or collections.  The order of insertion into the array is  based upon the position in the  document.</vt:lpstr>
      <vt:lpstr>More….</vt:lpstr>
      <vt:lpstr>Warning!</vt:lpstr>
      <vt:lpstr>First Example</vt:lpstr>
      <vt:lpstr>Using ID’s</vt:lpstr>
      <vt:lpstr>Important Note</vt:lpstr>
      <vt:lpstr>Collections</vt:lpstr>
      <vt:lpstr>Viewing the images collection</vt:lpstr>
      <vt:lpstr>CSS Properties</vt:lpstr>
      <vt:lpstr>Dom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Discovery Toxicology</dc:title>
  <dc:creator>gfurman</dc:creator>
  <cp:lastModifiedBy>Kristian Secor</cp:lastModifiedBy>
  <cp:revision>43</cp:revision>
  <dcterms:created xsi:type="dcterms:W3CDTF">2018-12-02T22:56:00Z</dcterms:created>
  <dcterms:modified xsi:type="dcterms:W3CDTF">2021-04-25T22:47:53Z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2014-12-04T00:00:00Z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2018-12-02T00:00:00Z</vt:filetime>
  </property>
</Properties>
</file>