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33"/>
  </p:normalViewPr>
  <p:slideViewPr>
    <p:cSldViewPr>
      <p:cViewPr>
        <p:scale>
          <a:sx n="106" d="100"/>
          <a:sy n="106" d="100"/>
        </p:scale>
        <p:origin x="600" y="4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1F91-B130-1943-8B2E-768F5E32CC86}" type="datetime1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9215-AAA9-844B-B50D-4224DAA5B004}" type="datetime1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AB80-ACC2-634D-B1E6-D4A2F64C55AD}" type="datetime1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2775-E6C5-0844-A745-2B9C5CD9B746}" type="datetime1">
              <a:rPr lang="en-US" smtClean="0"/>
              <a:t>5/9/21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2C01-D82A-E440-A79E-A41A0D0EDF51}" type="datetime1">
              <a:rPr lang="en-US" smtClean="0"/>
              <a:t>5/9/21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1FFF15-1CB9-F34C-8912-B4E10E63D268}" type="datetime1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EA380BC-26C0-7546-9C66-57E9BBD4641B}" type="datetime1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279-1FA7-DD4E-B414-E0A0065202D5}" type="datetime1">
              <a:rPr lang="en-US" smtClean="0"/>
              <a:t>5/9/21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16A2-9FC4-FF4C-80D8-D217E1DF71B3}" type="datetime1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EBD3-772B-5948-B219-3BD080C3FA61}" type="datetime1">
              <a:rPr lang="en-US" smtClean="0"/>
              <a:t>5/9/21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523C-7433-6147-8F72-2EAC6415AA01}" type="datetime1">
              <a:rPr lang="en-US" smtClean="0"/>
              <a:t>5/9/21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904313B-CE77-F74F-859C-C56A942653E7}" type="datetime1">
              <a:rPr lang="en-US" smtClean="0"/>
              <a:t>5/9/21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33447"/>
            <a:ext cx="4446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Session</a:t>
            </a:r>
            <a:r>
              <a:rPr sz="3600" spc="-20" dirty="0"/>
              <a:t> </a:t>
            </a:r>
            <a:r>
              <a:rPr sz="3600" dirty="0"/>
              <a:t>#6:</a:t>
            </a:r>
            <a:r>
              <a:rPr sz="3600" spc="-15" dirty="0"/>
              <a:t> </a:t>
            </a:r>
            <a:r>
              <a:rPr sz="3600" spc="-5" dirty="0"/>
              <a:t>Overview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4343336"/>
            <a:ext cx="2387600" cy="1716151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8CCCE9DA-BA2E-5943-A735-744DFDDAC326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udio Recording May 9, 2021 at 11:01:22 AM" descr="Audio Recording May 9, 2021 at 11:01:22 AM">
            <a:hlinkClick r:id="" action="ppaction://media"/>
            <a:extLst>
              <a:ext uri="{FF2B5EF4-FFF2-40B4-BE49-F238E27FC236}">
                <a16:creationId xmlns:a16="http://schemas.microsoft.com/office/drawing/2014/main" id="{65EF6F1C-BC65-4D48-B0AF-CFF11692E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39378"/>
            <a:ext cx="78511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Prototype</a:t>
            </a:r>
            <a:r>
              <a:rPr sz="4000" spc="-10" dirty="0"/>
              <a:t> </a:t>
            </a:r>
            <a:r>
              <a:rPr sz="4000" dirty="0"/>
              <a:t>method</a:t>
            </a:r>
            <a:r>
              <a:rPr sz="4000" spc="-30" dirty="0"/>
              <a:t> </a:t>
            </a:r>
            <a:br>
              <a:rPr lang="en-US" sz="4000" spc="-30" dirty="0"/>
            </a:br>
            <a:r>
              <a:rPr sz="4000" dirty="0"/>
              <a:t>with</a:t>
            </a:r>
            <a:r>
              <a:rPr sz="4000" spc="-5" dirty="0"/>
              <a:t> </a:t>
            </a:r>
            <a:r>
              <a:rPr sz="4000" dirty="0"/>
              <a:t>a</a:t>
            </a:r>
            <a:r>
              <a:rPr sz="4000" spc="-10" dirty="0"/>
              <a:t> </a:t>
            </a:r>
            <a:r>
              <a:rPr sz="4000" dirty="0"/>
              <a:t>built</a:t>
            </a:r>
            <a:r>
              <a:rPr sz="4000" spc="-25" dirty="0"/>
              <a:t> </a:t>
            </a:r>
            <a:r>
              <a:rPr sz="4000" dirty="0"/>
              <a:t>in</a:t>
            </a:r>
            <a:r>
              <a:rPr sz="4000" spc="-5" dirty="0"/>
              <a:t> </a:t>
            </a:r>
            <a:r>
              <a:rPr sz="4000" dirty="0"/>
              <a:t>Object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406"/>
            <a:ext cx="7620000" cy="3354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57605">
              <a:lnSpc>
                <a:spcPct val="100000"/>
              </a:lnSpc>
              <a:spcBef>
                <a:spcPts val="95"/>
              </a:spcBef>
              <a:tabLst>
                <a:tab pos="3734435" algn="l"/>
                <a:tab pos="6038850" algn="l"/>
              </a:tabLst>
            </a:pPr>
            <a:r>
              <a:rPr sz="2800" spc="-5" dirty="0">
                <a:latin typeface="Arial"/>
                <a:cs typeface="Arial"/>
              </a:rPr>
              <a:t>Arra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.p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ty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e.m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Uca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=fun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n(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{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for  </a:t>
            </a:r>
            <a:r>
              <a:rPr sz="2800" dirty="0">
                <a:latin typeface="Arial"/>
                <a:cs typeface="Arial"/>
              </a:rPr>
              <a:t>(i=0;i&lt;this.length;i++)	</a:t>
            </a:r>
            <a:r>
              <a:rPr sz="2800" spc="-5" dirty="0">
                <a:latin typeface="Arial"/>
                <a:cs typeface="Arial"/>
              </a:rPr>
              <a:t>{ </a:t>
            </a:r>
            <a:r>
              <a:rPr sz="2800" dirty="0">
                <a:latin typeface="Arial"/>
                <a:cs typeface="Arial"/>
              </a:rPr>
              <a:t> this[i]=this[i].toUpperCase();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29150" algn="l"/>
              </a:tabLst>
            </a:pPr>
            <a:r>
              <a:rPr sz="2800" dirty="0">
                <a:latin typeface="Arial"/>
                <a:cs typeface="Arial"/>
              </a:rPr>
              <a:t>document.write(this[i]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'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');	}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}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fruits=["Banana","Orange","Apple","Mango"];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fruits.myUcase();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E0C90796-23FE-4A40-97A4-94F321D7B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7304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Getting</a:t>
            </a:r>
            <a:r>
              <a:rPr spc="-50" dirty="0"/>
              <a:t> </a:t>
            </a:r>
            <a:r>
              <a:rPr dirty="0"/>
              <a:t>Started</a:t>
            </a:r>
            <a:r>
              <a:rPr spc="-4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Ajax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7730490" cy="32454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Asynchronous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XML</a:t>
            </a: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It's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dirty="0">
                <a:latin typeface="Arial"/>
                <a:cs typeface="Arial"/>
              </a:rPr>
              <a:t> 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language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program,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rather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approach</a:t>
            </a:r>
            <a:endParaRPr sz="3200" dirty="0">
              <a:latin typeface="Arial"/>
              <a:cs typeface="Arial"/>
            </a:endParaRPr>
          </a:p>
          <a:p>
            <a:pPr marL="355600" marR="26098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Data 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loaded asynchronously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back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forth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web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without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refreshing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7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CA8347AF-1A09-1F4C-B82A-A0F66C4DA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374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spc="-5" dirty="0"/>
              <a:t>Ajax</a:t>
            </a:r>
            <a:r>
              <a:rPr spc="-40" dirty="0"/>
              <a:t> </a:t>
            </a:r>
            <a:r>
              <a:rPr dirty="0"/>
              <a:t>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81734"/>
            <a:ext cx="7671434" cy="38665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283210" indent="-343535">
              <a:lnSpc>
                <a:spcPts val="3020"/>
              </a:lnSpc>
              <a:spcBef>
                <a:spcPts val="4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Standards-based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presentation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using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XHTML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CSS</a:t>
            </a:r>
            <a:endParaRPr sz="2800" dirty="0">
              <a:latin typeface="Arial"/>
              <a:cs typeface="Arial"/>
            </a:endParaRPr>
          </a:p>
          <a:p>
            <a:pPr marL="355600" marR="737870" indent="-343535">
              <a:lnSpc>
                <a:spcPts val="303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Dynamic </a:t>
            </a:r>
            <a:r>
              <a:rPr sz="2800" dirty="0">
                <a:latin typeface="Arial"/>
                <a:cs typeface="Arial"/>
              </a:rPr>
              <a:t>display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interaction using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Document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 </a:t>
            </a:r>
            <a:r>
              <a:rPr sz="2800" spc="-5" dirty="0">
                <a:latin typeface="Arial"/>
                <a:cs typeface="Arial"/>
              </a:rPr>
              <a:t>Model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ts val="302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Data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interchange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manipulation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XML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XSLT</a:t>
            </a:r>
            <a:endParaRPr sz="2800" dirty="0">
              <a:latin typeface="Arial"/>
              <a:cs typeface="Arial"/>
            </a:endParaRPr>
          </a:p>
          <a:p>
            <a:pPr marL="355600" marR="1945639" indent="-343535">
              <a:lnSpc>
                <a:spcPts val="3020"/>
              </a:lnSpc>
              <a:spcBef>
                <a:spcPts val="6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Asynchronous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retrieval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using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XMLHttpRequest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JavaScript binding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everything together</a:t>
            </a:r>
          </a:p>
        </p:txBody>
      </p:sp>
      <p:pic>
        <p:nvPicPr>
          <p:cNvPr id="7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8B565C63-A961-1048-8058-473E5FB1F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593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spc="-5" dirty="0"/>
              <a:t>Ajax</a:t>
            </a:r>
            <a:r>
              <a:rPr spc="-3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not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7758430" cy="36112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acronym</a:t>
            </a:r>
          </a:p>
          <a:p>
            <a:pPr marL="355600" marR="1106805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monolith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unified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(it </a:t>
            </a:r>
            <a:r>
              <a:rPr sz="2400" spc="-1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rather </a:t>
            </a:r>
            <a:r>
              <a:rPr sz="2400" spc="-10" dirty="0">
                <a:latin typeface="Arial"/>
                <a:cs typeface="Arial"/>
              </a:rPr>
              <a:t>an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approach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number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disparate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technologies)</a:t>
            </a:r>
            <a:endParaRPr sz="2400" dirty="0">
              <a:latin typeface="Arial"/>
              <a:cs typeface="Arial"/>
            </a:endParaRPr>
          </a:p>
          <a:p>
            <a:pPr marL="355600" marR="67945" indent="-343535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standard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(and </a:t>
            </a:r>
            <a:r>
              <a:rPr sz="2400" dirty="0">
                <a:latin typeface="Arial"/>
                <a:cs typeface="Arial"/>
              </a:rPr>
              <a:t>it's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" dirty="0">
                <a:latin typeface="Arial"/>
                <a:cs typeface="Arial"/>
              </a:rPr>
              <a:t> likely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become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although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influence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standards, </a:t>
            </a:r>
            <a:r>
              <a:rPr sz="2400" spc="-5" dirty="0">
                <a:latin typeface="Arial"/>
                <a:cs typeface="Arial"/>
              </a:rPr>
              <a:t>since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it's </a:t>
            </a:r>
            <a:r>
              <a:rPr sz="2400" spc="-5" dirty="0">
                <a:latin typeface="Arial"/>
                <a:cs typeface="Arial"/>
              </a:rPr>
              <a:t>really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just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approach)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(although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you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days--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really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frameworks)</a:t>
            </a:r>
          </a:p>
        </p:txBody>
      </p:sp>
      <p:pic>
        <p:nvPicPr>
          <p:cNvPr id="7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EC41E9EE-4529-4749-B824-5CDF0B547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1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041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Ok,</a:t>
            </a:r>
            <a:r>
              <a:rPr spc="-40" dirty="0"/>
              <a:t> </a:t>
            </a:r>
            <a:r>
              <a:rPr dirty="0"/>
              <a:t>but</a:t>
            </a:r>
            <a:r>
              <a:rPr spc="-35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spc="-10" dirty="0"/>
              <a:t>IS</a:t>
            </a:r>
            <a:r>
              <a:rPr spc="-20" dirty="0"/>
              <a:t> </a:t>
            </a:r>
            <a:r>
              <a:rPr dirty="0"/>
              <a:t>Ajax?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74573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When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load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web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XMLHttpRequest </a:t>
            </a:r>
            <a:r>
              <a:rPr sz="3200" spc="-5" dirty="0">
                <a:latin typeface="Arial"/>
                <a:cs typeface="Arial"/>
              </a:rPr>
              <a:t>object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get </a:t>
            </a:r>
            <a:r>
              <a:rPr sz="3200" dirty="0">
                <a:latin typeface="Arial"/>
                <a:cs typeface="Arial"/>
              </a:rPr>
              <a:t>some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more </a:t>
            </a:r>
            <a:r>
              <a:rPr sz="3200" spc="-5" dirty="0">
                <a:latin typeface="Arial"/>
                <a:cs typeface="Arial"/>
              </a:rPr>
              <a:t>data, and then </a:t>
            </a:r>
            <a:r>
              <a:rPr sz="3200" dirty="0">
                <a:latin typeface="Arial"/>
                <a:cs typeface="Arial"/>
              </a:rPr>
              <a:t>use Javascript to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change some of the </a:t>
            </a:r>
            <a:r>
              <a:rPr sz="3200" spc="-5" dirty="0">
                <a:latin typeface="Arial"/>
                <a:cs typeface="Arial"/>
              </a:rPr>
              <a:t>data </a:t>
            </a:r>
            <a:r>
              <a:rPr sz="3200" dirty="0">
                <a:latin typeface="Arial"/>
                <a:cs typeface="Arial"/>
              </a:rPr>
              <a:t>on your web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page (but not all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it, and not by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reloading the page), </a:t>
            </a:r>
            <a:r>
              <a:rPr sz="3200" dirty="0">
                <a:latin typeface="Arial"/>
                <a:cs typeface="Arial"/>
              </a:rPr>
              <a:t>then what you're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doing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Ajax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7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695AE6A5-C468-C742-8D8B-E0EE31F3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4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764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Ajax</a:t>
            </a:r>
            <a:r>
              <a:rPr spc="-85" dirty="0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0659"/>
            <a:ext cx="2569845" cy="30257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8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Ajax inserts a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chunk</a:t>
            </a:r>
            <a:r>
              <a:rPr sz="2400" spc="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code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browser </a:t>
            </a:r>
            <a:r>
              <a:rPr sz="2400" dirty="0">
                <a:latin typeface="Arial"/>
                <a:cs typeface="Arial"/>
              </a:rPr>
              <a:t> that </a:t>
            </a:r>
            <a:r>
              <a:rPr sz="2400" spc="-5" dirty="0">
                <a:latin typeface="Arial"/>
                <a:cs typeface="Arial"/>
              </a:rPr>
              <a:t>handles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server queries </a:t>
            </a:r>
            <a:r>
              <a:rPr sz="2400" dirty="0">
                <a:latin typeface="Arial"/>
                <a:cs typeface="Arial"/>
              </a:rPr>
              <a:t> for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small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chunks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data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update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document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761" y="1440433"/>
            <a:ext cx="4498973" cy="4655566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1CD7EC92-A48B-9342-8A54-84894A2F2F2F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14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66EA4471-BC62-3746-AAE7-D11865E74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0410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XMLHttpRequest</a:t>
            </a:r>
            <a:r>
              <a:rPr sz="4800" spc="-65" dirty="0"/>
              <a:t> </a:t>
            </a:r>
            <a:r>
              <a:rPr sz="4800" spc="-5" dirty="0"/>
              <a:t>Object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00073"/>
            <a:ext cx="7834630" cy="46348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626745" indent="-343535" algn="just">
              <a:lnSpc>
                <a:spcPts val="3020"/>
              </a:lnSpc>
              <a:spcBef>
                <a:spcPts val="48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object that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load </a:t>
            </a:r>
            <a:r>
              <a:rPr sz="2800" spc="-5" dirty="0">
                <a:latin typeface="Arial"/>
                <a:cs typeface="Arial"/>
              </a:rPr>
              <a:t>web </a:t>
            </a:r>
            <a:r>
              <a:rPr sz="2800" dirty="0">
                <a:latin typeface="Arial"/>
                <a:cs typeface="Arial"/>
              </a:rPr>
              <a:t>resources from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javascript</a:t>
            </a:r>
          </a:p>
          <a:p>
            <a:pPr marL="355600" indent="-343535" algn="just">
              <a:lnSpc>
                <a:spcPct val="100000"/>
              </a:lnSpc>
              <a:spcBef>
                <a:spcPts val="2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So you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create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instance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</a:t>
            </a:r>
            <a:endParaRPr sz="2800" dirty="0">
              <a:latin typeface="Arial"/>
              <a:cs typeface="Arial"/>
            </a:endParaRPr>
          </a:p>
          <a:p>
            <a:pPr marL="355600" marR="5080" indent="-343535" algn="just">
              <a:lnSpc>
                <a:spcPts val="3020"/>
              </a:lnSpc>
              <a:spcBef>
                <a:spcPts val="72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Call the open method </a:t>
            </a:r>
            <a:r>
              <a:rPr sz="2800" dirty="0">
                <a:latin typeface="Arial"/>
                <a:cs typeface="Arial"/>
              </a:rPr>
              <a:t>from that </a:t>
            </a:r>
            <a:r>
              <a:rPr sz="2800" spc="-5" dirty="0">
                <a:latin typeface="Arial"/>
                <a:cs typeface="Arial"/>
              </a:rPr>
              <a:t>object with a url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method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(GET</a:t>
            </a:r>
            <a:r>
              <a:rPr sz="2800" spc="-5" dirty="0">
                <a:latin typeface="Arial"/>
                <a:cs typeface="Arial"/>
              </a:rPr>
              <a:t> 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POST)</a:t>
            </a:r>
            <a:endParaRPr sz="2800" dirty="0">
              <a:latin typeface="Arial"/>
              <a:cs typeface="Arial"/>
            </a:endParaRPr>
          </a:p>
          <a:p>
            <a:pPr marL="355600" marR="233045" indent="-343535" algn="just">
              <a:lnSpc>
                <a:spcPct val="90000"/>
              </a:lnSpc>
              <a:spcBef>
                <a:spcPts val="63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It makes the HTTP </a:t>
            </a:r>
            <a:r>
              <a:rPr sz="2800" dirty="0">
                <a:latin typeface="Arial"/>
                <a:cs typeface="Arial"/>
              </a:rPr>
              <a:t>request, and </a:t>
            </a:r>
            <a:r>
              <a:rPr sz="2800" spc="-5" dirty="0">
                <a:latin typeface="Arial"/>
                <a:cs typeface="Arial"/>
              </a:rPr>
              <a:t>as it does so,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of it's </a:t>
            </a:r>
            <a:r>
              <a:rPr sz="2800" spc="-5" dirty="0">
                <a:latin typeface="Arial"/>
                <a:cs typeface="Arial"/>
              </a:rPr>
              <a:t>properties cycles </a:t>
            </a:r>
            <a:r>
              <a:rPr sz="2800" dirty="0">
                <a:latin typeface="Arial"/>
                <a:cs typeface="Arial"/>
              </a:rPr>
              <a:t>through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states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HTTP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request</a:t>
            </a:r>
          </a:p>
          <a:p>
            <a:pPr marL="355600" marR="1139825" indent="-343535" algn="just">
              <a:lnSpc>
                <a:spcPct val="9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You watch </a:t>
            </a:r>
            <a:r>
              <a:rPr sz="2800" dirty="0">
                <a:latin typeface="Arial"/>
                <a:cs typeface="Arial"/>
              </a:rPr>
              <a:t>that, </a:t>
            </a:r>
            <a:r>
              <a:rPr sz="2800" spc="-5" dirty="0">
                <a:latin typeface="Arial"/>
                <a:cs typeface="Arial"/>
              </a:rPr>
              <a:t>and when the </a:t>
            </a:r>
            <a:r>
              <a:rPr sz="2800" dirty="0">
                <a:latin typeface="Arial"/>
                <a:cs typeface="Arial"/>
              </a:rPr>
              <a:t>request is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complete, </a:t>
            </a:r>
            <a:r>
              <a:rPr sz="2800" spc="-5" dirty="0">
                <a:latin typeface="Arial"/>
                <a:cs typeface="Arial"/>
              </a:rPr>
              <a:t>you can get </a:t>
            </a:r>
            <a:r>
              <a:rPr sz="2800" dirty="0">
                <a:latin typeface="Arial"/>
                <a:cs typeface="Arial"/>
              </a:rPr>
              <a:t>the data that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retrieved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111B209-B0C4-5F4E-8AA1-AE2A152C69A0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7A02ADF3-2CA5-F247-A548-77B5BA69ED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3033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XMLHttpRequest</a:t>
            </a:r>
            <a:r>
              <a:rPr sz="4400" spc="-75" dirty="0"/>
              <a:t> </a:t>
            </a:r>
            <a:r>
              <a:rPr sz="440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4457"/>
            <a:ext cx="6889115" cy="417357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abort()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getAllResponseHeaders()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getResponseHeader(header)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ts val="3460"/>
              </a:lnSpc>
              <a:spcBef>
                <a:spcPts val="819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open(method,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url):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POST,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GET,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PUT)</a:t>
            </a:r>
          </a:p>
          <a:p>
            <a:pPr marL="355600" marR="76200" indent="-343535">
              <a:lnSpc>
                <a:spcPts val="346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send(body):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body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content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post….</a:t>
            </a:r>
            <a:endParaRPr sz="32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setRequestHeader(header,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value)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11F14B5-6A25-4740-AF9A-859EC856BD5C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82CF7084-FA90-0141-80BF-B47E1B191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01009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XMLHttpRequest</a:t>
            </a:r>
            <a:r>
              <a:rPr sz="4800" spc="-35" dirty="0"/>
              <a:t> </a:t>
            </a:r>
            <a:r>
              <a:rPr sz="4800" spc="-5" dirty="0"/>
              <a:t>Properties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524000"/>
            <a:ext cx="8229600" cy="442300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09905" marR="5080" indent="-343535">
              <a:lnSpc>
                <a:spcPts val="2380"/>
              </a:lnSpc>
              <a:spcBef>
                <a:spcPts val="390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onreadystatechange:</a:t>
            </a:r>
            <a:r>
              <a:rPr sz="2200" spc="30" dirty="0"/>
              <a:t> </a:t>
            </a:r>
            <a:r>
              <a:rPr sz="2200" spc="-5" dirty="0"/>
              <a:t>sets</a:t>
            </a:r>
            <a:r>
              <a:rPr sz="2200" dirty="0"/>
              <a:t> </a:t>
            </a:r>
            <a:r>
              <a:rPr sz="2200" spc="-5" dirty="0"/>
              <a:t>a</a:t>
            </a:r>
            <a:r>
              <a:rPr sz="2200" spc="5" dirty="0"/>
              <a:t> </a:t>
            </a:r>
            <a:r>
              <a:rPr sz="2200" spc="-5" dirty="0"/>
              <a:t>method</a:t>
            </a:r>
            <a:r>
              <a:rPr sz="2200" spc="35" dirty="0"/>
              <a:t> </a:t>
            </a:r>
            <a:r>
              <a:rPr sz="2200" spc="-5" dirty="0"/>
              <a:t>to</a:t>
            </a:r>
            <a:r>
              <a:rPr sz="2200" spc="5" dirty="0"/>
              <a:t> </a:t>
            </a:r>
            <a:r>
              <a:rPr sz="2200" spc="-5" dirty="0"/>
              <a:t>be</a:t>
            </a:r>
            <a:r>
              <a:rPr sz="2200" spc="5" dirty="0"/>
              <a:t> </a:t>
            </a:r>
            <a:r>
              <a:rPr sz="2200" spc="-5" dirty="0"/>
              <a:t>called</a:t>
            </a:r>
            <a:r>
              <a:rPr sz="2200" dirty="0"/>
              <a:t> </a:t>
            </a:r>
            <a:r>
              <a:rPr sz="2200" spc="-5" dirty="0"/>
              <a:t>on</a:t>
            </a:r>
            <a:r>
              <a:rPr sz="2200" spc="25" dirty="0"/>
              <a:t> </a:t>
            </a:r>
            <a:r>
              <a:rPr sz="2200" spc="-5" dirty="0"/>
              <a:t>any</a:t>
            </a:r>
            <a:r>
              <a:rPr sz="2200" spc="5" dirty="0"/>
              <a:t> </a:t>
            </a:r>
            <a:r>
              <a:rPr sz="2200" spc="-5" dirty="0"/>
              <a:t>state </a:t>
            </a:r>
            <a:r>
              <a:rPr sz="2200" spc="-595" dirty="0"/>
              <a:t> </a:t>
            </a:r>
            <a:r>
              <a:rPr sz="2200" spc="-5" dirty="0"/>
              <a:t>change,</a:t>
            </a:r>
            <a:r>
              <a:rPr sz="2200" dirty="0"/>
              <a:t> </a:t>
            </a:r>
            <a:r>
              <a:rPr sz="2200" spc="-5" dirty="0"/>
              <a:t>eg. a</a:t>
            </a:r>
            <a:r>
              <a:rPr sz="2200" spc="15" dirty="0"/>
              <a:t> </a:t>
            </a:r>
            <a:r>
              <a:rPr sz="2200" spc="-5" dirty="0"/>
              <a:t>listener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2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readState:</a:t>
            </a:r>
            <a:endParaRPr sz="2200" dirty="0"/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2255" algn="l"/>
              </a:tabLst>
            </a:pPr>
            <a:r>
              <a:rPr sz="2200" spc="-5" dirty="0">
                <a:latin typeface="Arial"/>
                <a:cs typeface="Arial"/>
              </a:rPr>
              <a:t>0	Uninitated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1620" algn="l"/>
              </a:tabLst>
            </a:pPr>
            <a:r>
              <a:rPr sz="2200" spc="-5" dirty="0">
                <a:latin typeface="Arial"/>
                <a:cs typeface="Arial"/>
              </a:rPr>
              <a:t>1	Loading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1620" algn="l"/>
              </a:tabLst>
            </a:pPr>
            <a:r>
              <a:rPr sz="2200" spc="-5" dirty="0">
                <a:latin typeface="Arial"/>
                <a:cs typeface="Arial"/>
              </a:rPr>
              <a:t>2	Loaded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2890" algn="l"/>
              </a:tabLst>
            </a:pPr>
            <a:r>
              <a:rPr sz="2200" spc="-5" dirty="0">
                <a:latin typeface="Arial"/>
                <a:cs typeface="Arial"/>
              </a:rPr>
              <a:t>3	Interactive</a:t>
            </a:r>
            <a:endParaRPr sz="2200" dirty="0">
              <a:latin typeface="Arial"/>
              <a:cs typeface="Arial"/>
            </a:endParaRPr>
          </a:p>
          <a:p>
            <a:pPr marL="910590" lvl="1" indent="-287020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68181"/>
              <a:buFont typeface="Wingdings"/>
              <a:buChar char=""/>
              <a:tabLst>
                <a:tab pos="910590" algn="l"/>
                <a:tab pos="911225" algn="l"/>
                <a:tab pos="1531620" algn="l"/>
              </a:tabLst>
            </a:pPr>
            <a:r>
              <a:rPr sz="2200" spc="-5" dirty="0">
                <a:latin typeface="Arial"/>
                <a:cs typeface="Arial"/>
              </a:rPr>
              <a:t>4	Complete</a:t>
            </a:r>
            <a:endParaRPr sz="2200" dirty="0">
              <a:latin typeface="Arial"/>
              <a:cs typeface="Arial"/>
            </a:endParaRPr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responseText:</a:t>
            </a:r>
            <a:r>
              <a:rPr sz="2200" spc="25" dirty="0"/>
              <a:t> </a:t>
            </a:r>
            <a:r>
              <a:rPr sz="2200" spc="-5" dirty="0"/>
              <a:t>server</a:t>
            </a:r>
            <a:r>
              <a:rPr sz="2200" spc="10" dirty="0"/>
              <a:t> </a:t>
            </a:r>
            <a:r>
              <a:rPr sz="2200" spc="-5" dirty="0"/>
              <a:t>response</a:t>
            </a:r>
            <a:r>
              <a:rPr sz="2200" spc="10" dirty="0"/>
              <a:t> </a:t>
            </a:r>
            <a:r>
              <a:rPr sz="2200" spc="-5" dirty="0"/>
              <a:t>as</a:t>
            </a:r>
            <a:r>
              <a:rPr sz="2200" spc="10" dirty="0"/>
              <a:t> </a:t>
            </a:r>
            <a:r>
              <a:rPr sz="2200" spc="-5" dirty="0"/>
              <a:t>a</a:t>
            </a:r>
            <a:r>
              <a:rPr sz="2200" dirty="0"/>
              <a:t> </a:t>
            </a:r>
            <a:r>
              <a:rPr sz="2200" spc="-5" dirty="0"/>
              <a:t>string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responseXML:</a:t>
            </a:r>
            <a:r>
              <a:rPr sz="2200" spc="20" dirty="0"/>
              <a:t> </a:t>
            </a:r>
            <a:r>
              <a:rPr sz="2200" spc="-5" dirty="0"/>
              <a:t>server</a:t>
            </a:r>
            <a:r>
              <a:rPr sz="2200" spc="20" dirty="0"/>
              <a:t> </a:t>
            </a:r>
            <a:r>
              <a:rPr sz="2200" spc="-5" dirty="0"/>
              <a:t>response</a:t>
            </a:r>
            <a:r>
              <a:rPr sz="2200" spc="5" dirty="0"/>
              <a:t> </a:t>
            </a:r>
            <a:r>
              <a:rPr sz="2200" spc="-5" dirty="0"/>
              <a:t>as</a:t>
            </a:r>
            <a:r>
              <a:rPr sz="2200" spc="10" dirty="0"/>
              <a:t> </a:t>
            </a:r>
            <a:r>
              <a:rPr sz="2200" spc="-10" dirty="0"/>
              <a:t>xml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status: as an</a:t>
            </a:r>
            <a:r>
              <a:rPr sz="2200" spc="10" dirty="0"/>
              <a:t> </a:t>
            </a:r>
            <a:r>
              <a:rPr sz="2200" spc="-5" dirty="0"/>
              <a:t>HTTP</a:t>
            </a:r>
            <a:r>
              <a:rPr sz="2200" spc="5" dirty="0"/>
              <a:t> </a:t>
            </a:r>
            <a:r>
              <a:rPr sz="2200" spc="-5" dirty="0"/>
              <a:t>code,</a:t>
            </a:r>
            <a:r>
              <a:rPr sz="2200" spc="25" dirty="0"/>
              <a:t> </a:t>
            </a:r>
            <a:r>
              <a:rPr sz="2200" spc="-5" dirty="0"/>
              <a:t>eg 404</a:t>
            </a:r>
            <a:endParaRPr sz="2200" dirty="0"/>
          </a:p>
          <a:p>
            <a:pPr marL="509905" indent="-343535">
              <a:lnSpc>
                <a:spcPct val="100000"/>
              </a:lnSpc>
              <a:spcBef>
                <a:spcPts val="265"/>
              </a:spcBef>
              <a:buClr>
                <a:srgbClr val="FFC000"/>
              </a:buClr>
              <a:buSzPct val="79545"/>
              <a:buFont typeface="Wingdings"/>
              <a:buChar char=""/>
              <a:tabLst>
                <a:tab pos="509905" algn="l"/>
                <a:tab pos="510540" algn="l"/>
              </a:tabLst>
            </a:pPr>
            <a:r>
              <a:rPr sz="2200" spc="-5" dirty="0"/>
              <a:t>statusText: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dirty="0"/>
              <a:t> </a:t>
            </a:r>
            <a:r>
              <a:rPr sz="2200" spc="-5" dirty="0"/>
              <a:t>accompanying</a:t>
            </a:r>
            <a:r>
              <a:rPr sz="2200" spc="35" dirty="0"/>
              <a:t> </a:t>
            </a:r>
            <a:r>
              <a:rPr sz="2200" spc="-5" dirty="0"/>
              <a:t>text</a:t>
            </a:r>
            <a:endParaRPr sz="22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837FC7D-BD14-8F43-A32D-B344D1ABD7A5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6A862C8B-5B3F-1247-8631-7BC844224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181590"/>
            <a:ext cx="5785485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384" marR="3174365" indent="-4013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function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makeRequest(url)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var http_request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false;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if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(window.XMLHttpRequest)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//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Mozilla, Safari,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...</a:t>
            </a:r>
            <a:endParaRPr sz="1600" dirty="0">
              <a:latin typeface="Arial"/>
              <a:cs typeface="Arial"/>
            </a:endParaRPr>
          </a:p>
          <a:p>
            <a:pPr marL="641985" marR="16071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http_request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XMLHttpRequest();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(http_request.overrideMimeType)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http_request.overrideMimeType('text/xml');</a:t>
            </a:r>
            <a:endParaRPr sz="16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(!http_request)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641985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alert('Giving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 :(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create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 XMLHTTP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instance');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return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false;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http_request.onreadystatechange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function()</a:t>
            </a:r>
            <a:endParaRPr sz="1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{</a:t>
            </a:r>
            <a:endParaRPr sz="1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alertContents(http_request);</a:t>
            </a:r>
            <a:endParaRPr sz="1600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http_request.open('GET',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url,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true);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http_request.send(null);</a:t>
            </a:r>
            <a:endParaRPr sz="16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E9F509F-F8F8-8144-9C85-A4C3364726DA}"/>
              </a:ext>
            </a:extLst>
          </p:cNvPr>
          <p:cNvSpPr txBox="1">
            <a:spLocks/>
          </p:cNvSpPr>
          <p:nvPr/>
        </p:nvSpPr>
        <p:spPr>
          <a:xfrm>
            <a:off x="274116" y="337769"/>
            <a:ext cx="5974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b="0" i="0" u="none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/>
                <a:ea typeface="+mj-ea"/>
                <a:cs typeface="Roboto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The Request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7A14952-9F36-8347-BE01-2922FE92037B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DCBFF277-41F2-AF4E-B776-97EFC276C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002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354" y="1371600"/>
            <a:ext cx="7749540" cy="466024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9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Javascript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an </a:t>
            </a:r>
            <a:r>
              <a:rPr sz="2800" dirty="0">
                <a:latin typeface="Arial"/>
                <a:cs typeface="Arial"/>
              </a:rPr>
              <a:t>object</a:t>
            </a:r>
            <a:r>
              <a:rPr lang="en-US" sz="280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oriented language.</a:t>
            </a: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Objects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variables</a:t>
            </a:r>
            <a:r>
              <a:rPr sz="2800" spc="-5" dirty="0">
                <a:latin typeface="Arial"/>
                <a:cs typeface="Arial"/>
              </a:rPr>
              <a:t> with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properties</a:t>
            </a:r>
            <a:r>
              <a:rPr sz="2800" spc="-5" dirty="0">
                <a:latin typeface="Arial"/>
                <a:cs typeface="Arial"/>
              </a:rPr>
              <a:t>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fields</a:t>
            </a:r>
          </a:p>
          <a:p>
            <a:pPr marL="355600" marR="28575" indent="-343535">
              <a:lnSpc>
                <a:spcPts val="3030"/>
              </a:lnSpc>
              <a:spcBef>
                <a:spcPts val="71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“.” operator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used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access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properties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object.</a:t>
            </a:r>
          </a:p>
          <a:p>
            <a:pPr marL="12700" marR="2480945">
              <a:lnSpc>
                <a:spcPts val="3700"/>
              </a:lnSpc>
              <a:spcBef>
                <a:spcPts val="12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Take a</a:t>
            </a:r>
            <a:r>
              <a:rPr lang="en-US" sz="2800" spc="-5" dirty="0">
                <a:latin typeface="Arial"/>
                <a:cs typeface="Arial"/>
              </a:rPr>
              <a:t>nother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look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Date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Object: </a:t>
            </a:r>
            <a:r>
              <a:rPr sz="2800" spc="-760" dirty="0">
                <a:latin typeface="Arial"/>
                <a:cs typeface="Arial"/>
              </a:rPr>
              <a:t> </a:t>
            </a:r>
            <a:endParaRPr lang="en-US" sz="2800" spc="-760" dirty="0">
              <a:latin typeface="Arial"/>
              <a:cs typeface="Arial"/>
            </a:endParaRPr>
          </a:p>
          <a:p>
            <a:pPr marL="12700" marR="2480945">
              <a:lnSpc>
                <a:spcPts val="3700"/>
              </a:lnSpc>
              <a:spcBef>
                <a:spcPts val="125"/>
              </a:spcBef>
              <a:buClr>
                <a:srgbClr val="2C13C1"/>
              </a:buClr>
              <a:buSzPct val="80357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var </a:t>
            </a:r>
            <a:r>
              <a:rPr sz="2800" spc="-5" dirty="0">
                <a:latin typeface="Arial"/>
                <a:cs typeface="Arial"/>
              </a:rPr>
              <a:t>now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new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Date();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800" spc="-5" dirty="0">
                <a:latin typeface="Arial"/>
                <a:cs typeface="Arial"/>
              </a:rPr>
              <a:t>var hours =</a:t>
            </a:r>
            <a:r>
              <a:rPr sz="2800" dirty="0">
                <a:latin typeface="Arial"/>
                <a:cs typeface="Arial"/>
              </a:rPr>
              <a:t> now.getHours();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minutes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now.getMinutes();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Arial"/>
                <a:cs typeface="Arial"/>
              </a:rPr>
              <a:t>console.log(“it</a:t>
            </a:r>
            <a:r>
              <a:rPr sz="2800" spc="-5" dirty="0">
                <a:latin typeface="Arial"/>
                <a:cs typeface="Arial"/>
              </a:rPr>
              <a:t> is now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 hours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“:” </a:t>
            </a:r>
            <a:r>
              <a:rPr sz="2800" spc="-5" dirty="0">
                <a:latin typeface="Arial"/>
                <a:cs typeface="Arial"/>
              </a:rPr>
              <a:t>+ </a:t>
            </a:r>
            <a:r>
              <a:rPr sz="2800" dirty="0">
                <a:latin typeface="Arial"/>
                <a:cs typeface="Arial"/>
              </a:rPr>
              <a:t>minutes);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2E111B2-0B56-BE45-B0FF-0D4F874A8DC1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7A82CB45-E3FE-934B-9D94-6D2EEB2305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560" y="1549653"/>
            <a:ext cx="7477759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alertContents(http_request)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if (http_request.readyState == </a:t>
            </a:r>
            <a:r>
              <a:rPr sz="2400" spc="-10" dirty="0">
                <a:latin typeface="Arial"/>
                <a:cs typeface="Arial"/>
              </a:rPr>
              <a:t>4) </a:t>
            </a:r>
            <a:r>
              <a:rPr sz="2400" dirty="0">
                <a:latin typeface="Arial"/>
                <a:cs typeface="Arial"/>
              </a:rPr>
              <a:t>{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(http_request.status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==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</a:t>
            </a:r>
          </a:p>
          <a:p>
            <a:pPr marL="127635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alert(http_request.responseText);</a:t>
            </a:r>
            <a:endParaRPr sz="2400" dirty="0">
              <a:latin typeface="Arial"/>
              <a:cs typeface="Arial"/>
            </a:endParaRPr>
          </a:p>
          <a:p>
            <a:pPr marL="9391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else </a:t>
            </a:r>
            <a:r>
              <a:rPr sz="2400" dirty="0">
                <a:latin typeface="Arial"/>
                <a:cs typeface="Arial"/>
              </a:rPr>
              <a:t>{</a:t>
            </a:r>
          </a:p>
          <a:p>
            <a:pPr marL="127635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alert('There </a:t>
            </a:r>
            <a:r>
              <a:rPr sz="2400" spc="-5" dirty="0">
                <a:latin typeface="Arial"/>
                <a:cs typeface="Arial"/>
              </a:rPr>
              <a:t>was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problem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request.');</a:t>
            </a:r>
          </a:p>
          <a:p>
            <a:pPr marL="93916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</a:p>
          <a:p>
            <a:pPr marL="60261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  <a:endParaRPr sz="2500" dirty="0">
              <a:latin typeface="Arial"/>
              <a:cs typeface="Arial"/>
            </a:endParaRPr>
          </a:p>
          <a:p>
            <a:pPr marL="26733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}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F04A4F0-AA22-A140-93E5-6A6AB032DF97}"/>
              </a:ext>
            </a:extLst>
          </p:cNvPr>
          <p:cNvSpPr txBox="1">
            <a:spLocks/>
          </p:cNvSpPr>
          <p:nvPr/>
        </p:nvSpPr>
        <p:spPr>
          <a:xfrm>
            <a:off x="274116" y="337769"/>
            <a:ext cx="540956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b="0" i="0" u="none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/>
                <a:ea typeface="+mj-ea"/>
                <a:cs typeface="Roboto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The Response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DB093D4-8779-0F42-A06F-68EAE146B811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AF97C985-295D-024E-BD7C-EEAC6438A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697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JS</a:t>
            </a:r>
            <a:r>
              <a:rPr spc="-1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var myJSON = '{</a:t>
            </a:r>
            <a:r>
              <a:rPr spc="-10" dirty="0"/>
              <a:t> </a:t>
            </a:r>
            <a:r>
              <a:rPr dirty="0"/>
              <a:t>"name":"John",</a:t>
            </a:r>
            <a:r>
              <a:rPr spc="20" dirty="0"/>
              <a:t> </a:t>
            </a:r>
            <a:r>
              <a:rPr dirty="0"/>
              <a:t>"age":31, </a:t>
            </a:r>
            <a:r>
              <a:rPr spc="-765" dirty="0"/>
              <a:t> </a:t>
            </a:r>
            <a:r>
              <a:rPr spc="-5" dirty="0"/>
              <a:t>"city":"New</a:t>
            </a:r>
            <a:r>
              <a:rPr spc="20" dirty="0"/>
              <a:t> </a:t>
            </a:r>
            <a:r>
              <a:rPr spc="-5" dirty="0"/>
              <a:t>York"</a:t>
            </a:r>
            <a:r>
              <a:rPr spc="10" dirty="0"/>
              <a:t> </a:t>
            </a:r>
            <a:r>
              <a:rPr spc="-5" dirty="0"/>
              <a:t>}';</a:t>
            </a:r>
          </a:p>
          <a:p>
            <a:pPr marL="167005" marR="898525">
              <a:lnSpc>
                <a:spcPts val="4029"/>
              </a:lnSpc>
              <a:spcBef>
                <a:spcPts val="110"/>
              </a:spcBef>
            </a:pPr>
            <a:r>
              <a:rPr dirty="0"/>
              <a:t>var </a:t>
            </a:r>
            <a:r>
              <a:rPr spc="-5" dirty="0"/>
              <a:t>myObj</a:t>
            </a:r>
            <a:r>
              <a:rPr dirty="0"/>
              <a:t> </a:t>
            </a:r>
            <a:r>
              <a:rPr spc="-5" dirty="0"/>
              <a:t>=</a:t>
            </a:r>
            <a:r>
              <a:rPr dirty="0"/>
              <a:t> </a:t>
            </a:r>
            <a:r>
              <a:rPr spc="-5" dirty="0"/>
              <a:t>JSON.parse(myJSON); </a:t>
            </a:r>
            <a:r>
              <a:rPr spc="-765" dirty="0"/>
              <a:t> </a:t>
            </a:r>
            <a:r>
              <a:rPr dirty="0"/>
              <a:t>console.log(myObj.name);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BD28B91-A501-914B-8D69-D9FA8B5DC812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CFE756FD-4BD0-A341-ABBA-37FAD2E8B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40956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JSON</a:t>
            </a:r>
            <a:r>
              <a:rPr spc="-55" dirty="0"/>
              <a:t> </a:t>
            </a:r>
            <a:r>
              <a:rPr spc="-5" dirty="0"/>
              <a:t>Strings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25930"/>
            <a:ext cx="7047230" cy="265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ob</a:t>
            </a:r>
            <a:r>
              <a:rPr sz="3200" dirty="0">
                <a:latin typeface="Arial"/>
                <a:cs typeface="Arial"/>
              </a:rPr>
              <a:t>j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=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-320" dirty="0">
                <a:latin typeface="Arial"/>
                <a:cs typeface="Arial"/>
              </a:rPr>
              <a:t>{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me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:</a:t>
            </a:r>
            <a:r>
              <a:rPr sz="3200" spc="90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John",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"age":30,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"city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-240" dirty="0">
                <a:latin typeface="Arial"/>
                <a:cs typeface="Arial"/>
              </a:rPr>
              <a:t>: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465" dirty="0">
                <a:latin typeface="Arial"/>
                <a:cs typeface="Arial"/>
              </a:rPr>
              <a:t>"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</a:t>
            </a:r>
            <a:r>
              <a:rPr sz="3200" spc="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York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"};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200" spc="-5" dirty="0">
                <a:latin typeface="Arial"/>
                <a:cs typeface="Arial"/>
              </a:rPr>
              <a:t>console.log(typeof(obj));</a:t>
            </a:r>
            <a:endParaRPr sz="3200">
              <a:latin typeface="Arial"/>
              <a:cs typeface="Arial"/>
            </a:endParaRPr>
          </a:p>
          <a:p>
            <a:pPr marL="12700" marR="73596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var myJSON = </a:t>
            </a:r>
            <a:r>
              <a:rPr sz="3200" spc="-5" dirty="0">
                <a:latin typeface="Arial"/>
                <a:cs typeface="Arial"/>
              </a:rPr>
              <a:t>JSON.stringify(obj);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console.log(typeof(myJSON));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0F52EB1-9A9E-D843-8403-8B67EC51256F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2.mp3" descr="a24x22.mp3">
            <a:hlinkClick r:id="" action="ppaction://media"/>
            <a:extLst>
              <a:ext uri="{FF2B5EF4-FFF2-40B4-BE49-F238E27FC236}">
                <a16:creationId xmlns:a16="http://schemas.microsoft.com/office/drawing/2014/main" id="{1D519D81-DED8-BE48-BAB1-C0386C353E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821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Getting</a:t>
            </a:r>
            <a:r>
              <a:rPr spc="-60" dirty="0"/>
              <a:t> </a:t>
            </a:r>
            <a:r>
              <a:rPr spc="-5" dirty="0"/>
              <a:t>API</a:t>
            </a:r>
            <a:r>
              <a:rPr spc="-45" dirty="0"/>
              <a:t> </a:t>
            </a:r>
            <a:r>
              <a:rPr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18640"/>
            <a:ext cx="7684134" cy="458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94125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var </a:t>
            </a:r>
            <a:r>
              <a:rPr sz="1800" dirty="0">
                <a:latin typeface="Arial"/>
                <a:cs typeface="Arial"/>
              </a:rPr>
              <a:t>getJSON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function(url,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callback)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 </a:t>
            </a:r>
            <a:r>
              <a:rPr sz="1800" spc="-10" dirty="0">
                <a:latin typeface="Arial"/>
                <a:cs typeface="Arial"/>
              </a:rPr>
              <a:t>xhr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new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XMLHttpRequest();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xhr.open('get',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url,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true);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xhr.responseType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'json';</a:t>
            </a:r>
            <a:endParaRPr sz="1800">
              <a:latin typeface="Arial"/>
              <a:cs typeface="Arial"/>
            </a:endParaRPr>
          </a:p>
          <a:p>
            <a:pPr marL="12700" marR="95567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xhr.onload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function()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 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xhr.status;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 (status ==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200)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callback(null,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xhr.response);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}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callback(status);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}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};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xhr.send();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};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//THIS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CALL </a:t>
            </a:r>
            <a:r>
              <a:rPr sz="1800" spc="5" dirty="0">
                <a:latin typeface="Arial"/>
                <a:cs typeface="Arial"/>
              </a:rPr>
              <a:t>IT!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Arial"/>
                <a:cs typeface="Arial"/>
              </a:rPr>
              <a:t>getJSON('https://jsonplaceholder.typicode.com/posts/1',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function(err,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data)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(err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!=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null)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alert('Something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went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wrong: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'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err);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  <a:p>
            <a:pPr marL="12700" marR="5294630">
              <a:lnSpc>
                <a:spcPct val="120000"/>
              </a:lnSpc>
            </a:pPr>
            <a:r>
              <a:rPr sz="1800" spc="-5" dirty="0">
                <a:latin typeface="Arial"/>
                <a:cs typeface="Arial"/>
              </a:rPr>
              <a:t>else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{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.lo</a:t>
            </a:r>
            <a:r>
              <a:rPr sz="1800" spc="-2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data.bod</a:t>
            </a:r>
            <a:r>
              <a:rPr sz="1800" spc="-4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);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}});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27AA537-BA70-F444-A462-915834D5E8BE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9" name="a24x23.mp3" descr="a24x23.mp3">
            <a:hlinkClick r:id="" action="ppaction://media"/>
            <a:extLst>
              <a:ext uri="{FF2B5EF4-FFF2-40B4-BE49-F238E27FC236}">
                <a16:creationId xmlns:a16="http://schemas.microsoft.com/office/drawing/2014/main" id="{9F1C9AC7-624C-2F4E-969B-BAD2001BB0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6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383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283" y="1371600"/>
            <a:ext cx="7590155" cy="481747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9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Objects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predefined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functions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ts val="2590"/>
              </a:lnSpc>
              <a:spcBef>
                <a:spcPts val="61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Every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</a:t>
            </a:r>
            <a:r>
              <a:rPr sz="2800" spc="-5" dirty="0">
                <a:latin typeface="Arial"/>
                <a:cs typeface="Arial"/>
              </a:rPr>
              <a:t> placed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webpage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</a:t>
            </a:r>
            <a:r>
              <a:rPr sz="2800" dirty="0">
                <a:latin typeface="Arial"/>
                <a:cs typeface="Arial"/>
              </a:rPr>
              <a:t> that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spc="-6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changed,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written</a:t>
            </a:r>
            <a:r>
              <a:rPr sz="2800" dirty="0">
                <a:latin typeface="Arial"/>
                <a:cs typeface="Arial"/>
              </a:rPr>
              <a:t> 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 javascript.</a:t>
            </a:r>
            <a:endParaRPr sz="2800" dirty="0">
              <a:latin typeface="Arial"/>
              <a:cs typeface="Arial"/>
            </a:endParaRPr>
          </a:p>
          <a:p>
            <a:pPr marL="355600" marR="24765" indent="-343535">
              <a:lnSpc>
                <a:spcPct val="90000"/>
              </a:lnSpc>
              <a:spcBef>
                <a:spcPts val="54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starts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javascript: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spc="-6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dirty="0">
                <a:latin typeface="Arial"/>
                <a:cs typeface="Arial"/>
              </a:rPr>
              <a:t> start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controlling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single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(form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fields, </a:t>
            </a:r>
            <a:r>
              <a:rPr sz="2800" dirty="0">
                <a:latin typeface="Arial"/>
                <a:cs typeface="Arial"/>
              </a:rPr>
              <a:t> buttons,</a:t>
            </a:r>
            <a:r>
              <a:rPr sz="2800" spc="-5" dirty="0">
                <a:latin typeface="Arial"/>
                <a:cs typeface="Arial"/>
              </a:rPr>
              <a:t> images,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menus,</a:t>
            </a:r>
            <a:r>
              <a:rPr sz="2800" dirty="0">
                <a:latin typeface="Arial"/>
                <a:cs typeface="Arial"/>
              </a:rPr>
              <a:t> etc.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etc.)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 the </a:t>
            </a:r>
            <a:r>
              <a:rPr sz="2800" spc="-5" dirty="0">
                <a:latin typeface="Arial"/>
                <a:cs typeface="Arial"/>
              </a:rPr>
              <a:t>pages.</a:t>
            </a:r>
            <a:endParaRPr sz="2800" dirty="0">
              <a:latin typeface="Arial"/>
              <a:cs typeface="Arial"/>
            </a:endParaRPr>
          </a:p>
          <a:p>
            <a:pPr marL="355600" marR="838835" indent="-343535">
              <a:lnSpc>
                <a:spcPts val="2590"/>
              </a:lnSpc>
              <a:spcBef>
                <a:spcPts val="61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really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start</a:t>
            </a:r>
            <a:r>
              <a:rPr sz="2800" spc="-5" dirty="0">
                <a:latin typeface="Arial"/>
                <a:cs typeface="Arial"/>
              </a:rPr>
              <a:t> taking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pages </a:t>
            </a:r>
            <a:r>
              <a:rPr sz="2800" spc="-6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beyond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average.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54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But what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about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building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own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custom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EB90B8E-88DD-9A4F-B322-FFC007A8DE90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E194C099-C1A3-0647-80A6-088ED1109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97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spc="-85" dirty="0"/>
              <a:t> </a:t>
            </a:r>
            <a:r>
              <a:rPr dirty="0"/>
              <a:t>Objects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0761"/>
            <a:ext cx="6932295" cy="32264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Objects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declared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new.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b="1" dirty="0">
                <a:latin typeface="Arial"/>
                <a:cs typeface="Arial"/>
              </a:rPr>
              <a:t>var</a:t>
            </a:r>
            <a:r>
              <a:rPr sz="2800" b="1" spc="-5" dirty="0">
                <a:latin typeface="Arial"/>
                <a:cs typeface="Arial"/>
              </a:rPr>
              <a:t> student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new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Object()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Properties are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declared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var</a:t>
            </a:r>
            <a:r>
              <a:rPr sz="3200" spc="-5" dirty="0">
                <a:latin typeface="Arial"/>
                <a:cs typeface="Arial"/>
              </a:rPr>
              <a:t>.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just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assign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them.</a:t>
            </a:r>
            <a:endParaRPr sz="3200" dirty="0">
              <a:latin typeface="Arial"/>
              <a:cs typeface="Arial"/>
            </a:endParaRPr>
          </a:p>
          <a:p>
            <a:pPr marL="765810" marR="845819" indent="-295910">
              <a:lnSpc>
                <a:spcPct val="120100"/>
              </a:lnSpc>
              <a:spcBef>
                <a:spcPts val="10"/>
              </a:spcBef>
              <a:buClr>
                <a:srgbClr val="FFC000"/>
              </a:buClr>
            </a:pP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student.name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 “</a:t>
            </a:r>
            <a:r>
              <a:rPr lang="en-US" sz="2800" b="1" spc="-5" dirty="0">
                <a:latin typeface="Arial"/>
                <a:cs typeface="Arial"/>
              </a:rPr>
              <a:t>Bob Smith</a:t>
            </a:r>
            <a:r>
              <a:rPr sz="2800" b="1" spc="-5" dirty="0">
                <a:latin typeface="Arial"/>
                <a:cs typeface="Arial"/>
              </a:rPr>
              <a:t>”;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student.age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 “22”;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000E891-5600-754B-BD86-E259FCF44E55}"/>
              </a:ext>
            </a:extLst>
          </p:cNvPr>
          <p:cNvSpPr txBox="1">
            <a:spLocks/>
          </p:cNvSpPr>
          <p:nvPr/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8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DF471959-E63E-7F42-A57B-22AE79F94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2819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801009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Looping</a:t>
            </a:r>
            <a:r>
              <a:rPr spc="-35" dirty="0"/>
              <a:t> </a:t>
            </a:r>
            <a:r>
              <a:rPr dirty="0"/>
              <a:t>around</a:t>
            </a:r>
            <a:r>
              <a:rPr spc="-45" dirty="0"/>
              <a:t> </a:t>
            </a:r>
            <a:r>
              <a:rPr dirty="0"/>
              <a:t>an</a:t>
            </a:r>
            <a:r>
              <a:rPr spc="-25" dirty="0"/>
              <a:t> </a:t>
            </a:r>
            <a:r>
              <a:rPr dirty="0"/>
              <a:t>Object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490347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var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person={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fname:"John",lname:"Doe",age:25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};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var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x;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(x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person){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console.log(x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":"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5" dirty="0">
                <a:latin typeface="Arial"/>
                <a:cs typeface="Arial"/>
              </a:rPr>
              <a:t> person[x]</a:t>
            </a:r>
            <a:r>
              <a:rPr sz="2400" dirty="0">
                <a:latin typeface="Arial"/>
                <a:cs typeface="Arial"/>
              </a:rPr>
              <a:t> +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");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}</a:t>
            </a:r>
          </a:p>
        </p:txBody>
      </p:sp>
      <p:pic>
        <p:nvPicPr>
          <p:cNvPr id="7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FB097B3F-547D-2B4A-803B-89F266009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2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507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Metho</a:t>
            </a:r>
            <a:r>
              <a:rPr spc="5" dirty="0"/>
              <a:t>d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677784" cy="312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Methods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actions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applied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particular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objects.</a:t>
            </a:r>
            <a:endParaRPr sz="3200" dirty="0">
              <a:latin typeface="Arial"/>
              <a:cs typeface="Arial"/>
            </a:endParaRPr>
          </a:p>
          <a:p>
            <a:pPr marL="356235" marR="1122045" indent="-356235">
              <a:lnSpc>
                <a:spcPct val="119000"/>
              </a:lnSpc>
              <a:spcBef>
                <a:spcPts val="4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  <a:tab pos="1359535" algn="l"/>
              </a:tabLst>
            </a:pPr>
            <a:r>
              <a:rPr sz="3200" spc="-5" dirty="0">
                <a:latin typeface="Arial"/>
                <a:cs typeface="Arial"/>
              </a:rPr>
              <a:t>Methods </a:t>
            </a:r>
            <a:r>
              <a:rPr sz="3200" dirty="0">
                <a:latin typeface="Arial"/>
                <a:cs typeface="Arial"/>
              </a:rPr>
              <a:t>are what objects can </a:t>
            </a:r>
            <a:r>
              <a:rPr sz="3200" spc="-5" dirty="0">
                <a:latin typeface="Arial"/>
                <a:cs typeface="Arial"/>
              </a:rPr>
              <a:t>do.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e.g.,	</a:t>
            </a:r>
            <a:r>
              <a:rPr sz="2800" b="1" spc="-5" dirty="0">
                <a:latin typeface="Arial"/>
                <a:cs typeface="Arial"/>
              </a:rPr>
              <a:t>document.write(”Hello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World")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document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object.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</a:pPr>
            <a:r>
              <a:rPr sz="2800" b="1" spc="-5" dirty="0">
                <a:latin typeface="Arial"/>
                <a:cs typeface="Arial"/>
              </a:rPr>
              <a:t>write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BBC7E22F-0AF3-B74B-A57C-8FFF16E29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5" y="337769"/>
            <a:ext cx="822662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Methods</a:t>
            </a:r>
            <a:r>
              <a:rPr sz="4800" spc="-45" dirty="0"/>
              <a:t> </a:t>
            </a:r>
            <a:r>
              <a:rPr sz="4800" dirty="0"/>
              <a:t>for</a:t>
            </a:r>
            <a:r>
              <a:rPr sz="4800" spc="-25" dirty="0"/>
              <a:t> </a:t>
            </a:r>
            <a:r>
              <a:rPr sz="4800" dirty="0"/>
              <a:t>Custom</a:t>
            </a:r>
            <a:r>
              <a:rPr sz="4800" spc="-40" dirty="0"/>
              <a:t> </a:t>
            </a:r>
            <a:r>
              <a:rPr sz="4800" dirty="0"/>
              <a:t>Objects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5835650" cy="295275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newObj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 {</a:t>
            </a:r>
            <a:r>
              <a:rPr sz="3200" spc="-5" dirty="0">
                <a:latin typeface="Arial"/>
                <a:cs typeface="Arial"/>
              </a:rPr>
              <a:t> met1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r>
              <a:rPr sz="3200" spc="-5" dirty="0">
                <a:latin typeface="Arial"/>
                <a:cs typeface="Arial"/>
              </a:rPr>
              <a:t> function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()</a:t>
            </a:r>
            <a:endParaRPr sz="32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{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alert('hello');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}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}</a:t>
            </a:r>
            <a:endParaRPr sz="3200">
              <a:latin typeface="Arial"/>
              <a:cs typeface="Arial"/>
            </a:endParaRPr>
          </a:p>
          <a:p>
            <a:pPr marL="12700" marR="1504315">
              <a:lnSpc>
                <a:spcPts val="461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//uses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Object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literal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newObj.met1();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62CABAC3-B94C-6443-A7F4-09B8A5BDA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831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Constructo</a:t>
            </a:r>
            <a:r>
              <a:rPr spc="5" dirty="0"/>
              <a:t>r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502409"/>
            <a:ext cx="770763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26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Constructors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create </a:t>
            </a:r>
            <a:r>
              <a:rPr sz="2400" spc="-5" dirty="0">
                <a:latin typeface="Arial"/>
                <a:cs typeface="Arial"/>
              </a:rPr>
              <a:t>multiple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instances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‘new’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keyword.</a:t>
            </a:r>
            <a:endParaRPr sz="2400">
              <a:latin typeface="Arial"/>
              <a:cs typeface="Arial"/>
            </a:endParaRPr>
          </a:p>
          <a:p>
            <a:pPr marL="12700" marR="3006725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//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susan1,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literal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notation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susan1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{</a:t>
            </a:r>
            <a:endParaRPr sz="2400">
              <a:latin typeface="Arial"/>
              <a:cs typeface="Arial"/>
            </a:endParaRPr>
          </a:p>
          <a:p>
            <a:pPr marL="12700" marR="4570095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name: "Susan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Jordan",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};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//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Make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susan2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constructor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instead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susan2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Object();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susan2.name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"Bob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Smith";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susan2.age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24;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60FAFEE3-48F5-9142-9A00-438BF4360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993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Prototypes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35940" y="6505237"/>
            <a:ext cx="5410200" cy="1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52765"/>
            <a:ext cx="5228590" cy="39039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employee(name,jobtitle,born){</a:t>
            </a:r>
            <a:endParaRPr sz="2400">
              <a:latin typeface="Arial"/>
              <a:cs typeface="Arial"/>
            </a:endParaRPr>
          </a:p>
          <a:p>
            <a:pPr marL="12700" marR="2622550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this.name=name;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this.jobtitle=jobtitle;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this.born=born;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"/>
                <a:cs typeface="Arial"/>
              </a:rPr>
              <a:t>}</a:t>
            </a:r>
            <a:endParaRPr sz="2400">
              <a:latin typeface="Arial"/>
              <a:cs typeface="Arial"/>
            </a:endParaRPr>
          </a:p>
          <a:p>
            <a:pPr marL="12700" marR="1193800" algn="just">
              <a:lnSpc>
                <a:spcPct val="110100"/>
              </a:lnSpc>
              <a:spcBef>
                <a:spcPts val="284"/>
              </a:spcBef>
            </a:pPr>
            <a:r>
              <a:rPr sz="2400" spc="-5" dirty="0">
                <a:latin typeface="Arial"/>
                <a:cs typeface="Arial"/>
              </a:rPr>
              <a:t>var fred=new employee("Fred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Flintstone","Caveman",1970);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fred.salary=20000;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document.write(fred.salary);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25559F46-1D9C-804D-8F08-3CC07F729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3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1049</TotalTime>
  <Words>1673</Words>
  <Application>Microsoft Macintosh PowerPoint</Application>
  <PresentationFormat>On-screen Show (4:3)</PresentationFormat>
  <Paragraphs>167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News Gothic MT</vt:lpstr>
      <vt:lpstr>Roboto</vt:lpstr>
      <vt:lpstr>Roboto Light</vt:lpstr>
      <vt:lpstr>Wingdings</vt:lpstr>
      <vt:lpstr>Executive</vt:lpstr>
      <vt:lpstr>Session #6: Overview</vt:lpstr>
      <vt:lpstr>Objects</vt:lpstr>
      <vt:lpstr>Objects</vt:lpstr>
      <vt:lpstr>New Objects</vt:lpstr>
      <vt:lpstr>Looping around an Object</vt:lpstr>
      <vt:lpstr>Methods</vt:lpstr>
      <vt:lpstr>Methods for Custom Objects</vt:lpstr>
      <vt:lpstr>Constructors</vt:lpstr>
      <vt:lpstr>Prototypes</vt:lpstr>
      <vt:lpstr>Prototype method  with a built in Object</vt:lpstr>
      <vt:lpstr>Getting Started with Ajax</vt:lpstr>
      <vt:lpstr>What Ajax is</vt:lpstr>
      <vt:lpstr>What Ajax is not</vt:lpstr>
      <vt:lpstr>Ok, but what IS Ajax?</vt:lpstr>
      <vt:lpstr>Ajax Model</vt:lpstr>
      <vt:lpstr>XMLHttpRequest Object</vt:lpstr>
      <vt:lpstr>XMLHttpRequest Methods</vt:lpstr>
      <vt:lpstr>XMLHttpRequest Properties</vt:lpstr>
      <vt:lpstr>PowerPoint Presentation</vt:lpstr>
      <vt:lpstr>PowerPoint Presentation</vt:lpstr>
      <vt:lpstr>JSON</vt:lpstr>
      <vt:lpstr>JSON Strings</vt:lpstr>
      <vt:lpstr>Getting API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45</cp:revision>
  <dcterms:created xsi:type="dcterms:W3CDTF">2018-12-02T22:56:00Z</dcterms:created>
  <dcterms:modified xsi:type="dcterms:W3CDTF">2021-05-09T19:01:22Z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