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9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33"/>
  </p:normalViewPr>
  <p:slideViewPr>
    <p:cSldViewPr>
      <p:cViewPr varScale="1">
        <p:scale>
          <a:sx n="117" d="100"/>
          <a:sy n="117" d="100"/>
        </p:scale>
        <p:origin x="28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0AEF-9D79-1640-9230-3572D69FB677}" type="datetimeFigureOut">
              <a:rPr lang="en-US" smtClean="0"/>
              <a:t>5/16/21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EB4DB-D9EF-EB44-A842-55E62950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6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961C-3408-B243-AB54-F50B6275EB87}" type="datetime1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85801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26C2-2020-D94C-A57F-192C1DB61A80}" type="datetime1">
              <a:rPr lang="en-US" smtClean="0"/>
              <a:t>5/16/21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30812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6901-CAC4-884F-828F-69081A02837E}" type="datetime1">
              <a:rPr lang="en-US" smtClean="0"/>
              <a:t>5/16/21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08833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C5D1-FA82-F04F-BE51-F1C655F2219C}" type="datetime1">
              <a:rPr lang="en-US" smtClean="0"/>
              <a:t>5/16/21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19316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5"/>
            <a:ext cx="7772400" cy="1131887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Oval 6"/>
          <p:cNvSpPr/>
          <p:nvPr/>
        </p:nvSpPr>
        <p:spPr>
          <a:xfrm>
            <a:off x="4495800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4695825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4296728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9291-C28D-9E44-8E3F-FBF7CD3B6D90}" type="datetime1">
              <a:rPr lang="en-US" smtClean="0"/>
              <a:t>5/16/21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72278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 sz="16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Third level</a:t>
            </a:r>
          </a:p>
          <a:p>
            <a:pPr marL="342900" marR="0" lvl="3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Fourth level</a:t>
            </a:r>
          </a:p>
          <a:p>
            <a:pPr marL="342900" marR="0" lvl="4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Fifth level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D588B3-8149-E64E-9DFF-3D75E77254A7}" type="datetime1">
              <a:rPr lang="en-US" smtClean="0"/>
              <a:t>5/16/21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00476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547214-4FC5-D349-BEEB-83F72F6B9080}" type="datetime1">
              <a:rPr lang="en-US" smtClean="0"/>
              <a:t>5/16/21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27102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C268-014A-B94E-BEEC-A1857CB62D00}" type="datetime1">
              <a:rPr lang="en-US" smtClean="0"/>
              <a:t>5/16/21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53618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F949-2893-0549-B23F-890A8520B6F8}" type="datetime1">
              <a:rPr lang="en-US" smtClean="0"/>
              <a:t>5/16/21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60494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1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9" y="273052"/>
            <a:ext cx="4995863" cy="5853113"/>
          </a:xfrm>
        </p:spPr>
        <p:txBody>
          <a:bodyPr/>
          <a:lstStyle>
            <a:lvl1pPr>
              <a:defRPr sz="3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3E83-3ECE-9C41-8BCD-A15CA2C1AFD6}" type="datetime1">
              <a:rPr lang="en-US" smtClean="0"/>
              <a:t>5/16/21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13107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49945"/>
            <a:ext cx="5711824" cy="895351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064345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731595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56FA-BA84-B644-BEBA-569E6FB006AB}" type="datetime1">
              <a:rPr lang="en-US" smtClean="0"/>
              <a:t>5/16/21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98547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7557"/>
            <a:ext cx="8229600" cy="4008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088" y="6273166"/>
            <a:ext cx="132745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450623E-F4EF-3444-8167-71E6F9997D58}" type="datetime1">
              <a:rPr lang="en-US" smtClean="0"/>
              <a:t>5/16/21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635" y="6273166"/>
            <a:ext cx="418453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801579"/>
            <a:ext cx="9144000" cy="0"/>
          </a:xfrm>
          <a:prstGeom prst="line">
            <a:avLst/>
          </a:prstGeom>
          <a:ln w="101600" cmpd="sng">
            <a:solidFill>
              <a:srgbClr val="FDB9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24" y="6361783"/>
            <a:ext cx="1833880" cy="31157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5778" y="6263463"/>
            <a:ext cx="5073448" cy="40989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84621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b="0" i="0" u="none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Roboto Light"/>
          <a:ea typeface="+mj-ea"/>
          <a:cs typeface="Roboto Light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36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Courier New" pitchFamily="49" charset="0"/>
        <a:buChar char="o"/>
        <a:defRPr sz="2400" b="0" i="0" u="none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Courier New" pitchFamily="49" charset="0"/>
        <a:buChar char="o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4.png"/><Relationship Id="rId4" Type="http://schemas.openxmlformats.org/officeDocument/2006/relationships/hyperlink" Target="https://validator.w3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4.png"/><Relationship Id="rId4" Type="http://schemas.openxmlformats.org/officeDocument/2006/relationships/hyperlink" Target="http://jslin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933447"/>
            <a:ext cx="4446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Session</a:t>
            </a:r>
            <a:r>
              <a:rPr sz="3600" spc="-20" dirty="0"/>
              <a:t> </a:t>
            </a:r>
            <a:r>
              <a:rPr sz="3600" dirty="0"/>
              <a:t>#</a:t>
            </a:r>
            <a:r>
              <a:rPr lang="en-US" sz="3600" dirty="0"/>
              <a:t>7</a:t>
            </a:r>
            <a:r>
              <a:rPr sz="3600" dirty="0"/>
              <a:t>:</a:t>
            </a:r>
            <a:r>
              <a:rPr sz="3600" spc="-15" dirty="0"/>
              <a:t> </a:t>
            </a:r>
            <a:r>
              <a:rPr sz="3600" spc="-5" dirty="0"/>
              <a:t>Overview</a:t>
            </a:r>
            <a:endParaRPr sz="3600" dirty="0"/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800" y="4343336"/>
            <a:ext cx="2387600" cy="1716151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8CCCE9DA-BA2E-5943-A735-744DFDDAC326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9" name="Audio Recording May 16, 2021 at 1:40:51 PM" descr="Audio Recording May 16, 2021 at 1:40:51 PM">
            <a:hlinkClick r:id="" action="ppaction://media"/>
            <a:extLst>
              <a:ext uri="{FF2B5EF4-FFF2-40B4-BE49-F238E27FC236}">
                <a16:creationId xmlns:a16="http://schemas.microsoft.com/office/drawing/2014/main" id="{B1BFA535-0137-D54C-A2BB-B486AAE2CA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2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12572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Logic</a:t>
            </a:r>
            <a:r>
              <a:rPr sz="4200" spc="-55" dirty="0"/>
              <a:t> </a:t>
            </a:r>
            <a:r>
              <a:rPr sz="4200" dirty="0"/>
              <a:t>Errors</a:t>
            </a:r>
            <a:r>
              <a:rPr sz="4200" spc="-45" dirty="0"/>
              <a:t> </a:t>
            </a:r>
            <a:r>
              <a:rPr sz="4200" dirty="0"/>
              <a:t>Example</a:t>
            </a:r>
            <a:endParaRPr sz="4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446138"/>
            <a:ext cx="7592059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650"/>
              </a:lnSpc>
            </a:pPr>
            <a:r>
              <a:rPr lang="en-US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89456" y="1533519"/>
            <a:ext cx="5274945" cy="336359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354965" indent="-287020">
              <a:lnSpc>
                <a:spcPct val="100000"/>
              </a:lnSpc>
              <a:spcBef>
                <a:spcPts val="81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Example: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infinite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loop</a:t>
            </a:r>
            <a:endParaRPr sz="2800" dirty="0">
              <a:latin typeface="Arial"/>
              <a:cs typeface="Arial"/>
            </a:endParaRPr>
          </a:p>
          <a:p>
            <a:pPr marL="411480" marR="752475">
              <a:lnSpc>
                <a:spcPct val="120000"/>
              </a:lnSpc>
              <a:spcBef>
                <a:spcPts val="25"/>
              </a:spcBef>
              <a:buClr>
                <a:srgbClr val="FFC000"/>
              </a:buClr>
            </a:pP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(var count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10; count </a:t>
            </a:r>
            <a:r>
              <a:rPr sz="1800" dirty="0">
                <a:latin typeface="Arial"/>
                <a:cs typeface="Arial"/>
              </a:rPr>
              <a:t>&gt;= 0; </a:t>
            </a:r>
            <a:r>
              <a:rPr sz="1800" spc="-5" dirty="0">
                <a:latin typeface="Arial"/>
                <a:cs typeface="Arial"/>
              </a:rPr>
              <a:t>count) </a:t>
            </a:r>
            <a:r>
              <a:rPr sz="1800" dirty="0">
                <a:latin typeface="Arial"/>
                <a:cs typeface="Arial"/>
              </a:rPr>
              <a:t>{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console.log("We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have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liftoff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 +</a:t>
            </a:r>
            <a:r>
              <a:rPr sz="1800" spc="-5" dirty="0">
                <a:latin typeface="Arial"/>
                <a:cs typeface="Arial"/>
              </a:rPr>
              <a:t> count);</a:t>
            </a:r>
            <a:endParaRPr sz="1800" dirty="0">
              <a:latin typeface="Arial"/>
              <a:cs typeface="Arial"/>
            </a:endParaRPr>
          </a:p>
          <a:p>
            <a:pPr marL="411480">
              <a:lnSpc>
                <a:spcPct val="100000"/>
              </a:lnSpc>
              <a:spcBef>
                <a:spcPts val="434"/>
              </a:spcBef>
              <a:buClr>
                <a:srgbClr val="FFC000"/>
              </a:buClr>
            </a:pPr>
            <a:r>
              <a:rPr sz="1800" dirty="0">
                <a:latin typeface="Arial"/>
                <a:cs typeface="Arial"/>
              </a:rPr>
              <a:t>}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C000"/>
              </a:buClr>
            </a:pPr>
            <a:endParaRPr sz="2800" dirty="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buClr>
                <a:srgbClr val="FFC000"/>
              </a:buClr>
              <a:buSzPct val="69642"/>
              <a:buFont typeface="Wingdings"/>
              <a:buChar char=""/>
              <a:tabLst>
                <a:tab pos="297815" algn="l"/>
              </a:tabLst>
            </a:pPr>
            <a:r>
              <a:rPr sz="2800" spc="-5" dirty="0">
                <a:latin typeface="Arial"/>
                <a:cs typeface="Arial"/>
              </a:rPr>
              <a:t>Example: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infinite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loop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corrected</a:t>
            </a:r>
          </a:p>
          <a:p>
            <a:pPr marL="411480">
              <a:lnSpc>
                <a:spcPct val="100000"/>
              </a:lnSpc>
              <a:spcBef>
                <a:spcPts val="459"/>
              </a:spcBef>
              <a:buClr>
                <a:srgbClr val="FFC000"/>
              </a:buClr>
            </a:pPr>
            <a:r>
              <a:rPr sz="1800" dirty="0">
                <a:latin typeface="Arial"/>
                <a:cs typeface="Arial"/>
              </a:rPr>
              <a:t>for</a:t>
            </a:r>
            <a:r>
              <a:rPr sz="1800" spc="-5" dirty="0">
                <a:latin typeface="Arial"/>
                <a:cs typeface="Arial"/>
              </a:rPr>
              <a:t> (var count</a:t>
            </a:r>
            <a:r>
              <a:rPr sz="1800" dirty="0">
                <a:latin typeface="Arial"/>
                <a:cs typeface="Arial"/>
              </a:rPr>
              <a:t> =</a:t>
            </a:r>
            <a:r>
              <a:rPr sz="1800" spc="-5" dirty="0">
                <a:latin typeface="Arial"/>
                <a:cs typeface="Arial"/>
              </a:rPr>
              <a:t> 10;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count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&gt;=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0; </a:t>
            </a:r>
            <a:r>
              <a:rPr sz="1800" spc="-5" dirty="0">
                <a:latin typeface="Arial"/>
                <a:cs typeface="Arial"/>
              </a:rPr>
              <a:t>count--)</a:t>
            </a:r>
            <a:r>
              <a:rPr sz="1800" dirty="0">
                <a:latin typeface="Arial"/>
                <a:cs typeface="Arial"/>
              </a:rPr>
              <a:t> {</a:t>
            </a:r>
          </a:p>
          <a:p>
            <a:pPr marL="601980">
              <a:lnSpc>
                <a:spcPct val="100000"/>
              </a:lnSpc>
              <a:spcBef>
                <a:spcPts val="434"/>
              </a:spcBef>
              <a:buClr>
                <a:srgbClr val="FFC000"/>
              </a:buClr>
            </a:pPr>
            <a:r>
              <a:rPr sz="1800" spc="-5" dirty="0">
                <a:latin typeface="Arial"/>
                <a:cs typeface="Arial"/>
              </a:rPr>
              <a:t>console.log("We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have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liftoff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count);</a:t>
            </a:r>
            <a:endParaRPr sz="1800" dirty="0">
              <a:latin typeface="Arial"/>
              <a:cs typeface="Arial"/>
            </a:endParaRPr>
          </a:p>
          <a:p>
            <a:pPr marL="411480">
              <a:lnSpc>
                <a:spcPct val="100000"/>
              </a:lnSpc>
              <a:spcBef>
                <a:spcPts val="434"/>
              </a:spcBef>
              <a:buClr>
                <a:srgbClr val="FFC000"/>
              </a:buClr>
            </a:pPr>
            <a:r>
              <a:rPr sz="1800" dirty="0">
                <a:latin typeface="Arial"/>
                <a:cs typeface="Arial"/>
              </a:rPr>
              <a:t>}</a:t>
            </a:r>
          </a:p>
        </p:txBody>
      </p:sp>
      <p:pic>
        <p:nvPicPr>
          <p:cNvPr id="6" name="a24x10.mp3" descr="a24x10.mp3">
            <a:hlinkClick r:id="" action="ppaction://media"/>
            <a:extLst>
              <a:ext uri="{FF2B5EF4-FFF2-40B4-BE49-F238E27FC236}">
                <a16:creationId xmlns:a16="http://schemas.microsoft.com/office/drawing/2014/main" id="{3FF8C8A4-629E-8449-A41D-43DB36FD28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6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9609" y="650849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663829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Interpreting</a:t>
            </a:r>
            <a:r>
              <a:rPr sz="4200" spc="-55" dirty="0"/>
              <a:t> </a:t>
            </a:r>
            <a:r>
              <a:rPr sz="4200" dirty="0"/>
              <a:t>Error</a:t>
            </a:r>
            <a:r>
              <a:rPr sz="4200" spc="-35" dirty="0"/>
              <a:t> </a:t>
            </a:r>
            <a:r>
              <a:rPr sz="4200" dirty="0"/>
              <a:t>Messages</a:t>
            </a:r>
            <a:endParaRPr sz="4200"/>
          </a:p>
        </p:txBody>
      </p:sp>
      <p:sp>
        <p:nvSpPr>
          <p:cNvPr id="5" name="object 5"/>
          <p:cNvSpPr txBox="1"/>
          <p:nvPr/>
        </p:nvSpPr>
        <p:spPr>
          <a:xfrm>
            <a:off x="535940" y="1488922"/>
            <a:ext cx="7917815" cy="460638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660400" indent="-343535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80000"/>
              <a:buFont typeface="Wingdings"/>
              <a:buChar char=""/>
              <a:tabLst>
                <a:tab pos="660400" algn="l"/>
                <a:tab pos="661035" algn="l"/>
              </a:tabLst>
            </a:pPr>
            <a:r>
              <a:rPr sz="2000" dirty="0">
                <a:latin typeface="Arial"/>
                <a:cs typeface="Arial"/>
              </a:rPr>
              <a:t>First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line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defense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locating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bugs</a:t>
            </a:r>
          </a:p>
          <a:p>
            <a:pPr marL="1061085" lvl="1" indent="-287020">
              <a:lnSpc>
                <a:spcPct val="100000"/>
              </a:lnSpc>
              <a:spcBef>
                <a:spcPts val="484"/>
              </a:spcBef>
              <a:buClr>
                <a:srgbClr val="FFC000"/>
              </a:buClr>
              <a:buSzPct val="70000"/>
              <a:buFont typeface="Wingdings"/>
              <a:buChar char=""/>
              <a:tabLst>
                <a:tab pos="1061085" algn="l"/>
                <a:tab pos="1061720" algn="l"/>
              </a:tabLst>
            </a:pPr>
            <a:r>
              <a:rPr sz="2000" dirty="0">
                <a:latin typeface="Arial"/>
                <a:cs typeface="Arial"/>
              </a:rPr>
              <a:t>Browser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console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displays</a:t>
            </a:r>
          </a:p>
          <a:p>
            <a:pPr marL="1460500" lvl="2" indent="-229235">
              <a:lnSpc>
                <a:spcPct val="100000"/>
              </a:lnSpc>
              <a:spcBef>
                <a:spcPts val="480"/>
              </a:spcBef>
              <a:buClr>
                <a:srgbClr val="FFC000"/>
              </a:buClr>
              <a:buSzPct val="65000"/>
              <a:buFont typeface="Wingdings"/>
              <a:buChar char=""/>
              <a:tabLst>
                <a:tab pos="1461135" algn="l"/>
              </a:tabLst>
            </a:pPr>
            <a:r>
              <a:rPr sz="2000" dirty="0">
                <a:latin typeface="Arial"/>
                <a:cs typeface="Arial"/>
              </a:rPr>
              <a:t>Line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number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where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error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occurred</a:t>
            </a:r>
          </a:p>
          <a:p>
            <a:pPr marL="1460500" lvl="2" indent="-229235">
              <a:lnSpc>
                <a:spcPct val="100000"/>
              </a:lnSpc>
              <a:spcBef>
                <a:spcPts val="480"/>
              </a:spcBef>
              <a:buClr>
                <a:srgbClr val="FFC000"/>
              </a:buClr>
              <a:buSzPct val="65000"/>
              <a:buFont typeface="Wingdings"/>
              <a:buChar char=""/>
              <a:tabLst>
                <a:tab pos="1461135" algn="l"/>
              </a:tabLst>
            </a:pPr>
            <a:r>
              <a:rPr sz="2000" dirty="0">
                <a:latin typeface="Arial"/>
                <a:cs typeface="Arial"/>
              </a:rPr>
              <a:t>Error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description</a:t>
            </a:r>
          </a:p>
          <a:p>
            <a:pPr marL="660400" indent="-343535">
              <a:lnSpc>
                <a:spcPct val="100000"/>
              </a:lnSpc>
              <a:spcBef>
                <a:spcPts val="480"/>
              </a:spcBef>
              <a:buClr>
                <a:srgbClr val="FFC000"/>
              </a:buClr>
              <a:buSzPct val="80000"/>
              <a:buFont typeface="Wingdings"/>
              <a:buChar char=""/>
              <a:tabLst>
                <a:tab pos="660400" algn="l"/>
                <a:tab pos="661035" algn="l"/>
              </a:tabLst>
            </a:pPr>
            <a:r>
              <a:rPr sz="2000" dirty="0">
                <a:latin typeface="Arial"/>
                <a:cs typeface="Arial"/>
              </a:rPr>
              <a:t>Run-time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errors</a:t>
            </a:r>
          </a:p>
          <a:p>
            <a:pPr marL="1061085" lvl="1" indent="-287020">
              <a:lnSpc>
                <a:spcPct val="100000"/>
              </a:lnSpc>
              <a:spcBef>
                <a:spcPts val="480"/>
              </a:spcBef>
              <a:buClr>
                <a:srgbClr val="FFC000"/>
              </a:buClr>
              <a:buSzPct val="70000"/>
              <a:buFont typeface="Wingdings"/>
              <a:buChar char=""/>
              <a:tabLst>
                <a:tab pos="1061085" algn="l"/>
                <a:tab pos="1061720" algn="l"/>
              </a:tabLst>
            </a:pPr>
            <a:r>
              <a:rPr sz="2000" dirty="0">
                <a:latin typeface="Arial"/>
                <a:cs typeface="Arial"/>
              </a:rPr>
              <a:t>Error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messages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generated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web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browser</a:t>
            </a:r>
          </a:p>
          <a:p>
            <a:pPr marL="1460500" marR="5080" lvl="2" indent="-228600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64583"/>
              <a:buFont typeface="Wingdings"/>
              <a:buChar char=""/>
              <a:tabLst>
                <a:tab pos="1461135" algn="l"/>
              </a:tabLst>
            </a:pPr>
            <a:r>
              <a:rPr sz="2400" spc="-5" dirty="0">
                <a:latin typeface="Arial"/>
                <a:cs typeface="Arial"/>
              </a:rPr>
              <a:t>Can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caused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syntax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errors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 not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by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logic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errors</a:t>
            </a:r>
          </a:p>
          <a:p>
            <a:pPr marL="1061085" marR="60325" lvl="1" indent="-287020">
              <a:lnSpc>
                <a:spcPct val="100000"/>
              </a:lnSpc>
              <a:spcBef>
                <a:spcPts val="484"/>
              </a:spcBef>
              <a:buClr>
                <a:srgbClr val="FFC000"/>
              </a:buClr>
              <a:buSzPct val="70000"/>
              <a:buFont typeface="Wingdings"/>
              <a:buChar char=""/>
              <a:tabLst>
                <a:tab pos="1061085" algn="l"/>
                <a:tab pos="1061720" algn="l"/>
              </a:tabLst>
            </a:pPr>
            <a:r>
              <a:rPr sz="2000" dirty="0">
                <a:latin typeface="Arial"/>
                <a:cs typeface="Arial"/>
              </a:rPr>
              <a:t>Example:test.html:4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Uncaught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SyntaxError: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Unexpected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end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input</a:t>
            </a:r>
          </a:p>
          <a:p>
            <a:pPr marL="31750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function missingClosingBrace()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{</a:t>
            </a:r>
          </a:p>
          <a:p>
            <a:pPr marL="5080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var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message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 "This </a:t>
            </a:r>
            <a:r>
              <a:rPr sz="1800" spc="-5" dirty="0">
                <a:latin typeface="Arial"/>
                <a:cs typeface="Arial"/>
              </a:rPr>
              <a:t>function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missing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closing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brace.";</a:t>
            </a:r>
            <a:endParaRPr sz="1800" dirty="0">
              <a:latin typeface="Arial"/>
              <a:cs typeface="Arial"/>
            </a:endParaRPr>
          </a:p>
          <a:p>
            <a:pPr marL="5080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Arial"/>
                <a:cs typeface="Arial"/>
              </a:rPr>
              <a:t>window.alert(message);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4DF54146-A5F7-6545-B58A-182AD9F84232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8" name="a24x11.mp3" descr="a24x11.mp3">
            <a:hlinkClick r:id="" action="ppaction://media"/>
            <a:extLst>
              <a:ext uri="{FF2B5EF4-FFF2-40B4-BE49-F238E27FC236}">
                <a16:creationId xmlns:a16="http://schemas.microsoft.com/office/drawing/2014/main" id="{7FF0E93D-A54E-1940-A244-3A69356744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6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Interpreting</a:t>
            </a:r>
            <a:r>
              <a:rPr spc="-40" dirty="0"/>
              <a:t> </a:t>
            </a:r>
            <a:r>
              <a:rPr dirty="0"/>
              <a:t>Error</a:t>
            </a:r>
            <a:r>
              <a:rPr spc="-35" dirty="0"/>
              <a:t> </a:t>
            </a:r>
            <a:r>
              <a:rPr dirty="0"/>
              <a:t>Messages</a:t>
            </a: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0" y="3733850"/>
            <a:ext cx="7162800" cy="19770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4740" y="1898758"/>
            <a:ext cx="7397242" cy="1146080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AC830B20-C1DC-1D40-AE71-1B6E45004BD2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8" name="a24x12.mp3" descr="a24x12.mp3">
            <a:hlinkClick r:id="" action="ppaction://media"/>
            <a:extLst>
              <a:ext uri="{FF2B5EF4-FFF2-40B4-BE49-F238E27FC236}">
                <a16:creationId xmlns:a16="http://schemas.microsoft.com/office/drawing/2014/main" id="{FC2F3185-6719-FD45-8020-E5B72F95D4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5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664019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Interpreting</a:t>
            </a:r>
            <a:r>
              <a:rPr sz="4200" spc="-50" dirty="0"/>
              <a:t> </a:t>
            </a:r>
            <a:r>
              <a:rPr sz="4200" dirty="0"/>
              <a:t>Error</a:t>
            </a:r>
            <a:r>
              <a:rPr sz="4200" spc="-30" dirty="0"/>
              <a:t> </a:t>
            </a:r>
            <a:r>
              <a:rPr sz="4200" dirty="0"/>
              <a:t>Messages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688340" y="1549752"/>
            <a:ext cx="7471409" cy="3613168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14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Error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message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10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Displays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95" dirty="0">
                <a:latin typeface="Arial"/>
                <a:cs typeface="Arial"/>
              </a:rPr>
              <a:t>error’s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general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location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program</a:t>
            </a:r>
            <a:endParaRPr sz="2400" dirty="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265"/>
              </a:spcBef>
              <a:buClr>
                <a:srgbClr val="FFC000"/>
              </a:buClr>
              <a:buSzPct val="64583"/>
              <a:buFont typeface="Wingdings"/>
              <a:buChar char="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Not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always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accurate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9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Browsers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</a:t>
            </a:r>
            <a:r>
              <a:rPr sz="2400" dirty="0">
                <a:latin typeface="Arial"/>
                <a:cs typeface="Arial"/>
              </a:rPr>
              <a:t> not strictly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enforce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JavaScript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syntax</a:t>
            </a:r>
          </a:p>
          <a:p>
            <a:pPr marL="355600" indent="-343535">
              <a:lnSpc>
                <a:spcPct val="100000"/>
              </a:lnSpc>
              <a:spcBef>
                <a:spcPts val="28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How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reduce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bugs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JavaScript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programs: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90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Always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good</a:t>
            </a:r>
            <a:r>
              <a:rPr sz="2400" dirty="0">
                <a:latin typeface="Arial"/>
                <a:cs typeface="Arial"/>
              </a:rPr>
              <a:t> syntax</a:t>
            </a:r>
          </a:p>
          <a:p>
            <a:pPr marL="756285" lvl="1" indent="-287020">
              <a:lnSpc>
                <a:spcPct val="100000"/>
              </a:lnSpc>
              <a:spcBef>
                <a:spcPts val="290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Thoroughly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test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every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browser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type, </a:t>
            </a:r>
            <a:r>
              <a:rPr sz="2400" spc="-5" dirty="0">
                <a:latin typeface="Arial"/>
                <a:cs typeface="Arial"/>
              </a:rPr>
              <a:t>version</a:t>
            </a:r>
            <a:endParaRPr sz="2400" dirty="0">
              <a:latin typeface="Arial"/>
              <a:cs typeface="Arial"/>
            </a:endParaRPr>
          </a:p>
          <a:p>
            <a:pPr marL="1155700" marR="5080" lvl="2" indent="-228600">
              <a:lnSpc>
                <a:spcPts val="2590"/>
              </a:lnSpc>
              <a:spcBef>
                <a:spcPts val="615"/>
              </a:spcBef>
              <a:buClr>
                <a:srgbClr val="FFC000"/>
              </a:buClr>
              <a:buSzPct val="64583"/>
              <a:buFont typeface="Wingdings"/>
              <a:buChar char="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Test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browser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used by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more</a:t>
            </a:r>
            <a:r>
              <a:rPr sz="2400" spc="-5" dirty="0">
                <a:latin typeface="Arial"/>
                <a:cs typeface="Arial"/>
              </a:rPr>
              <a:t> than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percent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" dirty="0">
                <a:latin typeface="Arial"/>
                <a:cs typeface="Arial"/>
              </a:rPr>
              <a:t>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market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8B1DBA75-2B1B-6343-82B6-9AD5D96FCBC9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7" name="a24x13.mp3" descr="a24x13.mp3">
            <a:hlinkClick r:id="" action="ppaction://media"/>
            <a:extLst>
              <a:ext uri="{FF2B5EF4-FFF2-40B4-BE49-F238E27FC236}">
                <a16:creationId xmlns:a16="http://schemas.microsoft.com/office/drawing/2014/main" id="{8A055EEE-A6AA-3B46-8E87-3C604FD53B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4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9609" y="650849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4116" y="173177"/>
            <a:ext cx="65462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Tracing</a:t>
            </a:r>
            <a:r>
              <a:rPr sz="3200" spc="-40" dirty="0"/>
              <a:t> </a:t>
            </a:r>
            <a:r>
              <a:rPr sz="3200" dirty="0"/>
              <a:t>Errors</a:t>
            </a:r>
            <a:r>
              <a:rPr sz="3200" spc="-35" dirty="0"/>
              <a:t> </a:t>
            </a:r>
            <a:r>
              <a:rPr sz="3200" dirty="0"/>
              <a:t>with</a:t>
            </a:r>
            <a:r>
              <a:rPr sz="3200" spc="-15" dirty="0"/>
              <a:t> </a:t>
            </a:r>
            <a:r>
              <a:rPr sz="3200" spc="-5" dirty="0"/>
              <a:t>the</a:t>
            </a:r>
            <a:r>
              <a:rPr sz="3200" spc="-10" dirty="0"/>
              <a:t> </a:t>
            </a:r>
            <a:r>
              <a:rPr sz="3200" spc="-5" dirty="0"/>
              <a:t>console.log() </a:t>
            </a:r>
            <a:r>
              <a:rPr sz="3200" spc="-875" dirty="0"/>
              <a:t> </a:t>
            </a:r>
            <a:r>
              <a:rPr sz="3200" spc="-5" dirty="0"/>
              <a:t>Method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612140" y="1309395"/>
            <a:ext cx="6744970" cy="451598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Trace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by </a:t>
            </a:r>
            <a:r>
              <a:rPr sz="2800" dirty="0">
                <a:latin typeface="Arial"/>
                <a:cs typeface="Arial"/>
              </a:rPr>
              <a:t>analyzing</a:t>
            </a:r>
            <a:r>
              <a:rPr sz="2800" spc="-5" dirty="0">
                <a:latin typeface="Arial"/>
                <a:cs typeface="Arial"/>
              </a:rPr>
              <a:t> 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list of values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Logging</a:t>
            </a:r>
            <a:endParaRPr sz="2800" dirty="0">
              <a:latin typeface="Arial"/>
              <a:cs typeface="Arial"/>
            </a:endParaRPr>
          </a:p>
          <a:p>
            <a:pPr marL="756285" marR="284480" lvl="1" indent="-287020">
              <a:lnSpc>
                <a:spcPct val="100000"/>
              </a:lnSpc>
              <a:spcBef>
                <a:spcPts val="67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writing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values </a:t>
            </a:r>
            <a:r>
              <a:rPr sz="2800" dirty="0">
                <a:latin typeface="Arial"/>
                <a:cs typeface="Arial"/>
              </a:rPr>
              <a:t>directly</a:t>
            </a:r>
            <a:r>
              <a:rPr sz="2800" spc="-5" dirty="0">
                <a:latin typeface="Arial"/>
                <a:cs typeface="Arial"/>
              </a:rPr>
              <a:t> 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console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using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console.log()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method</a:t>
            </a:r>
            <a:endParaRPr sz="2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syntax: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console.log(</a:t>
            </a:r>
            <a:r>
              <a:rPr sz="2800" i="1" dirty="0">
                <a:latin typeface="Arial"/>
                <a:cs typeface="Arial"/>
              </a:rPr>
              <a:t>value</a:t>
            </a:r>
            <a:r>
              <a:rPr sz="2800" dirty="0">
                <a:latin typeface="Arial"/>
                <a:cs typeface="Arial"/>
              </a:rPr>
              <a:t>);</a:t>
            </a:r>
          </a:p>
          <a:p>
            <a:pPr marL="756285" marR="5080" lvl="1" indent="-287020">
              <a:lnSpc>
                <a:spcPct val="100000"/>
              </a:lnSpc>
              <a:spcBef>
                <a:spcPts val="67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can log string </a:t>
            </a:r>
            <a:r>
              <a:rPr sz="2800" dirty="0">
                <a:latin typeface="Arial"/>
                <a:cs typeface="Arial"/>
              </a:rPr>
              <a:t>literal, variable value, or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combination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Example</a:t>
            </a:r>
            <a:endParaRPr sz="2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calculateInterest()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function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C2E875B-6F74-A047-9A09-FAA6CF4B7959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8" name="a24x14.mp3" descr="a24x14.mp3">
            <a:hlinkClick r:id="" action="ppaction://media"/>
            <a:extLst>
              <a:ext uri="{FF2B5EF4-FFF2-40B4-BE49-F238E27FC236}">
                <a16:creationId xmlns:a16="http://schemas.microsoft.com/office/drawing/2014/main" id="{82D7ED83-7C82-804D-B919-7DC6591927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4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058" y="389890"/>
            <a:ext cx="734954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Tracing</a:t>
            </a:r>
            <a:r>
              <a:rPr spc="-55" dirty="0"/>
              <a:t> </a:t>
            </a:r>
            <a:r>
              <a:rPr dirty="0"/>
              <a:t>Errors</a:t>
            </a:r>
            <a:r>
              <a:rPr spc="-40" dirty="0"/>
              <a:t> </a:t>
            </a:r>
            <a:r>
              <a:rPr spc="110" dirty="0"/>
              <a:t>(cont’d.)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779854"/>
            <a:ext cx="701865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var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calculateInterest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function </a:t>
            </a:r>
            <a:r>
              <a:rPr sz="1800" spc="-10" dirty="0">
                <a:latin typeface="Arial"/>
                <a:cs typeface="Arial"/>
              </a:rPr>
              <a:t>(total,year,rate)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{</a:t>
            </a: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console.log("total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dirty="0">
                <a:latin typeface="Arial"/>
                <a:cs typeface="Arial"/>
              </a:rPr>
              <a:t> " +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total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year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dirty="0">
                <a:latin typeface="Arial"/>
                <a:cs typeface="Arial"/>
              </a:rPr>
              <a:t> "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10" dirty="0">
                <a:latin typeface="Arial"/>
                <a:cs typeface="Arial"/>
              </a:rPr>
              <a:t> year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 "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rate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dirty="0">
                <a:latin typeface="Arial"/>
                <a:cs typeface="Arial"/>
              </a:rPr>
              <a:t> " +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rate);</a:t>
            </a:r>
            <a:endParaRPr sz="1800" dirty="0">
              <a:latin typeface="Arial"/>
              <a:cs typeface="Arial"/>
            </a:endParaRPr>
          </a:p>
          <a:p>
            <a:pPr marL="12700" marR="341312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var interest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rate/100+1;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console.log("interest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dirty="0">
                <a:latin typeface="Arial"/>
                <a:cs typeface="Arial"/>
              </a:rPr>
              <a:t> "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interest);</a:t>
            </a:r>
            <a:endParaRPr sz="1800" dirty="0">
              <a:latin typeface="Arial"/>
              <a:cs typeface="Arial"/>
            </a:endParaRPr>
          </a:p>
          <a:p>
            <a:pPr marL="76200" marR="17145" indent="-6413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var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answer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parseFloat((total*Math.pow(interest,year)).toFixed(4)))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;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console.log("answer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dirty="0">
                <a:latin typeface="Arial"/>
                <a:cs typeface="Arial"/>
              </a:rPr>
              <a:t> " +</a:t>
            </a:r>
            <a:r>
              <a:rPr sz="1800" spc="-10" dirty="0">
                <a:latin typeface="Arial"/>
                <a:cs typeface="Arial"/>
              </a:rPr>
              <a:t> answer);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return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answer;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}</a:t>
            </a: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var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interestaccrued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calculateInterest(915,13,2);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79523" y="4614976"/>
            <a:ext cx="3511677" cy="1453641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625D78DE-5F51-1540-8AB7-4006A3EC7232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8" name="a24x15.mp3" descr="a24x15.mp3">
            <a:hlinkClick r:id="" action="ppaction://media"/>
            <a:extLst>
              <a:ext uri="{FF2B5EF4-FFF2-40B4-BE49-F238E27FC236}">
                <a16:creationId xmlns:a16="http://schemas.microsoft.com/office/drawing/2014/main" id="{AC62D0DE-B583-3B4D-9F03-E4711F60A5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823834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Using</a:t>
            </a:r>
            <a:r>
              <a:rPr sz="4200" spc="-20" dirty="0"/>
              <a:t> </a:t>
            </a:r>
            <a:r>
              <a:rPr sz="4200" dirty="0"/>
              <a:t>Comments</a:t>
            </a:r>
            <a:r>
              <a:rPr sz="4200" spc="-40" dirty="0"/>
              <a:t> </a:t>
            </a:r>
            <a:r>
              <a:rPr sz="4200" dirty="0"/>
              <a:t>to</a:t>
            </a:r>
            <a:r>
              <a:rPr sz="4200" spc="-15" dirty="0"/>
              <a:t> </a:t>
            </a:r>
            <a:r>
              <a:rPr sz="4200" dirty="0"/>
              <a:t>Locate</a:t>
            </a:r>
            <a:r>
              <a:rPr sz="4200" spc="-30" dirty="0"/>
              <a:t> </a:t>
            </a:r>
            <a:r>
              <a:rPr sz="4200" dirty="0"/>
              <a:t>Bugs</a:t>
            </a:r>
            <a:endParaRPr sz="4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446138"/>
            <a:ext cx="7592059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650"/>
              </a:lnSpc>
            </a:pPr>
            <a:r>
              <a:rPr lang="en-US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17265"/>
            <a:ext cx="7745730" cy="460819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2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Another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method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locating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bugs</a:t>
            </a:r>
            <a:endParaRPr sz="32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71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55" dirty="0">
                <a:latin typeface="Arial"/>
                <a:cs typeface="Arial"/>
              </a:rPr>
              <a:t>“Comment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114" dirty="0">
                <a:latin typeface="Arial"/>
                <a:cs typeface="Arial"/>
              </a:rPr>
              <a:t>out”</a:t>
            </a:r>
            <a:r>
              <a:rPr sz="2800" spc="-5" dirty="0">
                <a:latin typeface="Arial"/>
                <a:cs typeface="Arial"/>
              </a:rPr>
              <a:t> problematic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lines</a:t>
            </a:r>
            <a:endParaRPr sz="28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3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Helps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isolate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statement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causing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error</a:t>
            </a:r>
            <a:endParaRPr sz="32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When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error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message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first </a:t>
            </a:r>
            <a:r>
              <a:rPr sz="3200" spc="-5" dirty="0">
                <a:latin typeface="Arial"/>
                <a:cs typeface="Arial"/>
              </a:rPr>
              <a:t>received</a:t>
            </a:r>
            <a:endParaRPr sz="3200" dirty="0">
              <a:latin typeface="Arial"/>
              <a:cs typeface="Arial"/>
            </a:endParaRPr>
          </a:p>
          <a:p>
            <a:pPr marL="756285" marR="118110" lvl="1" indent="-287020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Start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commenting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out </a:t>
            </a:r>
            <a:r>
              <a:rPr sz="2800" dirty="0">
                <a:latin typeface="Arial"/>
                <a:cs typeface="Arial"/>
              </a:rPr>
              <a:t>only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statement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specified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line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number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error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message</a:t>
            </a:r>
            <a:endParaRPr sz="2800" dirty="0">
              <a:latin typeface="Arial"/>
              <a:cs typeface="Arial"/>
            </a:endParaRPr>
          </a:p>
          <a:p>
            <a:pPr marL="756285" marR="1083310" lvl="1" indent="-287020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Continue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commenting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lines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until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error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eliminated</a:t>
            </a:r>
          </a:p>
        </p:txBody>
      </p:sp>
      <p:pic>
        <p:nvPicPr>
          <p:cNvPr id="6" name="a24x16.mp3" descr="a24x16.mp3">
            <a:hlinkClick r:id="" action="ppaction://media"/>
            <a:extLst>
              <a:ext uri="{FF2B5EF4-FFF2-40B4-BE49-F238E27FC236}">
                <a16:creationId xmlns:a16="http://schemas.microsoft.com/office/drawing/2014/main" id="{C54A9E50-D86A-1844-8A32-F97BAE4330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4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86537"/>
            <a:ext cx="864128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Tracing</a:t>
            </a:r>
            <a:r>
              <a:rPr sz="4000" spc="-35" dirty="0"/>
              <a:t> </a:t>
            </a:r>
            <a:r>
              <a:rPr sz="4000" dirty="0"/>
              <a:t>Errors</a:t>
            </a:r>
            <a:r>
              <a:rPr sz="4000" spc="-20" dirty="0"/>
              <a:t> </a:t>
            </a:r>
            <a:r>
              <a:rPr sz="4000" dirty="0"/>
              <a:t>with</a:t>
            </a:r>
            <a:r>
              <a:rPr sz="4000" spc="-15" dirty="0"/>
              <a:t> </a:t>
            </a:r>
            <a:r>
              <a:rPr sz="4000" dirty="0"/>
              <a:t>Debugging</a:t>
            </a:r>
            <a:r>
              <a:rPr sz="4000" spc="-50" dirty="0"/>
              <a:t> </a:t>
            </a:r>
            <a:r>
              <a:rPr sz="4000" dirty="0"/>
              <a:t>Tools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4219" y="2133600"/>
            <a:ext cx="7175500" cy="33534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Examining</a:t>
            </a:r>
            <a:r>
              <a:rPr sz="2800" dirty="0">
                <a:latin typeface="Arial"/>
                <a:cs typeface="Arial"/>
              </a:rPr>
              <a:t> code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manually</a:t>
            </a:r>
          </a:p>
          <a:p>
            <a:pPr marL="756285" lvl="1" indent="-287020">
              <a:lnSpc>
                <a:spcPct val="100000"/>
              </a:lnSpc>
              <a:spcBef>
                <a:spcPts val="635"/>
              </a:spcBef>
              <a:buClr>
                <a:srgbClr val="FFC000"/>
              </a:buClr>
              <a:buSzPct val="69230"/>
              <a:buFont typeface="Wingdings"/>
              <a:buChar char=""/>
              <a:tabLst>
                <a:tab pos="756920" algn="l"/>
              </a:tabLst>
            </a:pPr>
            <a:r>
              <a:rPr sz="2600" dirty="0">
                <a:latin typeface="Arial"/>
                <a:cs typeface="Arial"/>
              </a:rPr>
              <a:t>Usually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first </a:t>
            </a:r>
            <a:r>
              <a:rPr sz="2600" dirty="0">
                <a:latin typeface="Arial"/>
                <a:cs typeface="Arial"/>
              </a:rPr>
              <a:t>step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taken with a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logic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error</a:t>
            </a:r>
          </a:p>
          <a:p>
            <a:pPr marL="756285" lvl="1" indent="-287020">
              <a:lnSpc>
                <a:spcPct val="100000"/>
              </a:lnSpc>
              <a:spcBef>
                <a:spcPts val="66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Works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fine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smaller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programs</a:t>
            </a:r>
            <a:endParaRPr sz="28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Debugging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tools</a:t>
            </a:r>
          </a:p>
          <a:p>
            <a:pPr marL="756285" lvl="1" indent="-287020">
              <a:lnSpc>
                <a:spcPct val="100000"/>
              </a:lnSpc>
              <a:spcBef>
                <a:spcPts val="635"/>
              </a:spcBef>
              <a:buClr>
                <a:srgbClr val="FFC000"/>
              </a:buClr>
              <a:buSzPct val="69230"/>
              <a:buFont typeface="Wingdings"/>
              <a:buChar char=""/>
              <a:tabLst>
                <a:tab pos="756920" algn="l"/>
              </a:tabLst>
            </a:pPr>
            <a:r>
              <a:rPr sz="2600" dirty="0">
                <a:latin typeface="Arial"/>
                <a:cs typeface="Arial"/>
              </a:rPr>
              <a:t>Help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trace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each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line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code</a:t>
            </a:r>
          </a:p>
          <a:p>
            <a:pPr marL="756285" marR="5080" lvl="1" indent="-287020">
              <a:lnSpc>
                <a:spcPct val="100000"/>
              </a:lnSpc>
              <a:spcBef>
                <a:spcPts val="605"/>
              </a:spcBef>
              <a:buClr>
                <a:srgbClr val="FFC000"/>
              </a:buClr>
              <a:buSzPct val="70000"/>
              <a:buFont typeface="Wingdings"/>
              <a:buChar char=""/>
              <a:tabLst>
                <a:tab pos="756920" algn="l"/>
              </a:tabLst>
            </a:pPr>
            <a:r>
              <a:rPr sz="2500" spc="-5" dirty="0">
                <a:latin typeface="Arial"/>
                <a:cs typeface="Arial"/>
              </a:rPr>
              <a:t>More</a:t>
            </a:r>
            <a:r>
              <a:rPr sz="2500" spc="2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efficient</a:t>
            </a:r>
            <a:r>
              <a:rPr sz="2500" spc="1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method</a:t>
            </a:r>
            <a:r>
              <a:rPr sz="2500" spc="2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of</a:t>
            </a:r>
            <a:r>
              <a:rPr sz="2500" spc="1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finding</a:t>
            </a:r>
            <a:r>
              <a:rPr sz="2500" spc="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and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resolving </a:t>
            </a:r>
            <a:r>
              <a:rPr sz="2500" spc="-68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logic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errors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2516E271-998F-7D4B-938C-3E8A23FA7530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7" name="a24x17.mp3" descr="a24x17.mp3">
            <a:hlinkClick r:id="" action="ppaction://media"/>
            <a:extLst>
              <a:ext uri="{FF2B5EF4-FFF2-40B4-BE49-F238E27FC236}">
                <a16:creationId xmlns:a16="http://schemas.microsoft.com/office/drawing/2014/main" id="{B44840DE-AD7C-7845-8F92-53693A4E09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8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86537"/>
            <a:ext cx="764794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Understanding</a:t>
            </a:r>
            <a:r>
              <a:rPr sz="4400" spc="-60" dirty="0"/>
              <a:t> </a:t>
            </a:r>
            <a:r>
              <a:rPr sz="4400" dirty="0"/>
              <a:t>the</a:t>
            </a:r>
            <a:r>
              <a:rPr sz="4400" spc="-30" dirty="0"/>
              <a:t> </a:t>
            </a:r>
            <a:r>
              <a:rPr sz="4400" dirty="0"/>
              <a:t>Chrome</a:t>
            </a:r>
            <a:r>
              <a:rPr sz="4400" spc="-35" dirty="0"/>
              <a:t> </a:t>
            </a:r>
            <a:r>
              <a:rPr sz="4400" dirty="0"/>
              <a:t>Debugger</a:t>
            </a: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581" y="2286000"/>
            <a:ext cx="7724775" cy="3048000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467BD207-14B2-EE48-9F9D-4A713DAF72A2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7" name="a24x18.mp3" descr="a24x18.mp3">
            <a:hlinkClick r:id="" action="ppaction://media"/>
            <a:extLst>
              <a:ext uri="{FF2B5EF4-FFF2-40B4-BE49-F238E27FC236}">
                <a16:creationId xmlns:a16="http://schemas.microsoft.com/office/drawing/2014/main" id="{0BE3755F-6D30-7440-B89A-AAF260DE80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65264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Setting</a:t>
            </a:r>
            <a:r>
              <a:rPr sz="4200" spc="-95" dirty="0"/>
              <a:t> </a:t>
            </a:r>
            <a:r>
              <a:rPr sz="4200" dirty="0"/>
              <a:t>Breakpoints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688340" y="1552765"/>
            <a:ext cx="7090409" cy="350288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Break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mode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Temporary </a:t>
            </a:r>
            <a:r>
              <a:rPr sz="2400" spc="-5" dirty="0">
                <a:latin typeface="Arial"/>
                <a:cs typeface="Arial"/>
              </a:rPr>
              <a:t>suspension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" dirty="0">
                <a:latin typeface="Arial"/>
                <a:cs typeface="Arial"/>
              </a:rPr>
              <a:t> program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execution</a:t>
            </a:r>
            <a:endParaRPr sz="2400" dirty="0">
              <a:latin typeface="Arial"/>
              <a:cs typeface="Arial"/>
            </a:endParaRPr>
          </a:p>
          <a:p>
            <a:pPr marL="756285" marR="631825" lvl="1" indent="-287020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Used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monitor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values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trace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program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execution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Breakpoint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Statement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where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execution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enters </a:t>
            </a:r>
            <a:r>
              <a:rPr sz="2400" dirty="0">
                <a:latin typeface="Arial"/>
                <a:cs typeface="Arial"/>
              </a:rPr>
              <a:t>break</a:t>
            </a:r>
            <a:r>
              <a:rPr sz="2400" spc="-5" dirty="0">
                <a:latin typeface="Arial"/>
                <a:cs typeface="Arial"/>
              </a:rPr>
              <a:t> mode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When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program</a:t>
            </a:r>
            <a:r>
              <a:rPr sz="2400" spc="-5" dirty="0">
                <a:latin typeface="Arial"/>
                <a:cs typeface="Arial"/>
              </a:rPr>
              <a:t> paused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breakpoint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debug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tools</a:t>
            </a:r>
            <a:r>
              <a:rPr sz="2400" dirty="0">
                <a:latin typeface="Arial"/>
                <a:cs typeface="Arial"/>
              </a:rPr>
              <a:t> to trace </a:t>
            </a:r>
            <a:r>
              <a:rPr sz="2400" spc="-5" dirty="0">
                <a:latin typeface="Arial"/>
                <a:cs typeface="Arial"/>
              </a:rPr>
              <a:t>program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execution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9733D3B-1F1A-6F45-B5D1-8F918CFA351C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7" name="a24x19.mp3" descr="a24x19.mp3">
            <a:hlinkClick r:id="" action="ppaction://media"/>
            <a:extLst>
              <a:ext uri="{FF2B5EF4-FFF2-40B4-BE49-F238E27FC236}">
                <a16:creationId xmlns:a16="http://schemas.microsoft.com/office/drawing/2014/main" id="{86C30C2A-1C22-7642-9717-60D5F3F79F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4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3054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Using</a:t>
            </a:r>
            <a:r>
              <a:rPr sz="4200" spc="-40" dirty="0"/>
              <a:t> </a:t>
            </a:r>
            <a:r>
              <a:rPr sz="4200" dirty="0"/>
              <a:t>HTML5</a:t>
            </a:r>
            <a:r>
              <a:rPr sz="4200" spc="-45" dirty="0"/>
              <a:t> </a:t>
            </a:r>
            <a:r>
              <a:rPr sz="4200" dirty="0"/>
              <a:t>Storage</a:t>
            </a:r>
            <a:endParaRPr sz="4200"/>
          </a:p>
        </p:txBody>
      </p:sp>
      <p:sp>
        <p:nvSpPr>
          <p:cNvPr id="5" name="object 5"/>
          <p:cNvSpPr txBox="1"/>
          <p:nvPr/>
        </p:nvSpPr>
        <p:spPr>
          <a:xfrm>
            <a:off x="8284209" y="6520477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524420"/>
            <a:ext cx="7502525" cy="396903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870"/>
              </a:spcBef>
              <a:buClr>
                <a:srgbClr val="FFC000"/>
              </a:buClr>
              <a:buChar char="•"/>
              <a:tabLst>
                <a:tab pos="269240" algn="l"/>
              </a:tabLst>
            </a:pPr>
            <a:r>
              <a:rPr sz="3200" spc="-5" dirty="0">
                <a:latin typeface="Arial"/>
                <a:cs typeface="Arial"/>
              </a:rPr>
              <a:t>Limitations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current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browsers:</a:t>
            </a:r>
          </a:p>
          <a:p>
            <a:pPr marL="268605" indent="-256540">
              <a:lnSpc>
                <a:spcPct val="100000"/>
              </a:lnSpc>
              <a:spcBef>
                <a:spcPts val="765"/>
              </a:spcBef>
              <a:buClr>
                <a:srgbClr val="FFC000"/>
              </a:buClr>
              <a:buChar char="•"/>
              <a:tabLst>
                <a:tab pos="269240" algn="l"/>
              </a:tabLst>
            </a:pPr>
            <a:r>
              <a:rPr sz="3200" dirty="0">
                <a:latin typeface="Arial"/>
                <a:cs typeface="Arial"/>
              </a:rPr>
              <a:t>5</a:t>
            </a:r>
            <a:r>
              <a:rPr sz="3200" spc="-5" dirty="0">
                <a:latin typeface="Arial"/>
                <a:cs typeface="Arial"/>
              </a:rPr>
              <a:t> MB</a:t>
            </a:r>
            <a:r>
              <a:rPr sz="3200" dirty="0">
                <a:latin typeface="Arial"/>
                <a:cs typeface="Arial"/>
              </a:rPr>
              <a:t> of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storage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from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each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origin.</a:t>
            </a:r>
            <a:endParaRPr sz="3200" dirty="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Char char="•"/>
              <a:tabLst>
                <a:tab pos="269240" algn="l"/>
              </a:tabLst>
            </a:pPr>
            <a:r>
              <a:rPr sz="3200" dirty="0">
                <a:latin typeface="Arial"/>
                <a:cs typeface="Arial"/>
              </a:rPr>
              <a:t>Can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not ask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user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for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more</a:t>
            </a:r>
            <a:endParaRPr sz="3200" dirty="0">
              <a:latin typeface="Arial"/>
              <a:cs typeface="Arial"/>
            </a:endParaRPr>
          </a:p>
          <a:p>
            <a:pPr marL="12700" marR="2794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Char char="•"/>
              <a:tabLst>
                <a:tab pos="381635" algn="l"/>
                <a:tab pos="382270" algn="l"/>
              </a:tabLst>
            </a:pPr>
            <a:r>
              <a:rPr sz="3200" spc="-5" dirty="0">
                <a:latin typeface="Arial"/>
                <a:cs typeface="Arial"/>
              </a:rPr>
              <a:t>localStorage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permanent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(Unless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they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know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how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to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clear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it)</a:t>
            </a:r>
          </a:p>
          <a:p>
            <a:pPr marL="12700" marR="508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Char char="•"/>
              <a:tabLst>
                <a:tab pos="381635" algn="l"/>
                <a:tab pos="382270" algn="l"/>
              </a:tabLst>
            </a:pPr>
            <a:r>
              <a:rPr sz="3200" dirty="0">
                <a:latin typeface="Arial"/>
                <a:cs typeface="Arial"/>
              </a:rPr>
              <a:t>sessionStorage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temporary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(Based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on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user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session</a:t>
            </a:r>
            <a:r>
              <a:rPr sz="2200" dirty="0">
                <a:latin typeface="Arial"/>
                <a:cs typeface="Arial"/>
              </a:rPr>
              <a:t>)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6FC2B6E6-2D50-FA4F-A510-D6524B1F7655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8" name="a24x2.mp3" descr="a24x2.mp3">
            <a:hlinkClick r:id="" action="ppaction://media"/>
            <a:extLst>
              <a:ext uri="{FF2B5EF4-FFF2-40B4-BE49-F238E27FC236}">
                <a16:creationId xmlns:a16="http://schemas.microsoft.com/office/drawing/2014/main" id="{57B187BF-E71C-DC4C-AE9F-7F92638ABC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97840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Throwing</a:t>
            </a:r>
            <a:r>
              <a:rPr sz="4200" spc="-45" dirty="0"/>
              <a:t> </a:t>
            </a:r>
            <a:r>
              <a:rPr sz="4200" spc="-5" dirty="0"/>
              <a:t>Exceptions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535940" y="1621358"/>
            <a:ext cx="7826375" cy="41935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508000" marR="46355" indent="-343535">
              <a:lnSpc>
                <a:spcPts val="3620"/>
              </a:lnSpc>
              <a:spcBef>
                <a:spcPts val="409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508634" algn="l"/>
              </a:tabLst>
            </a:pPr>
            <a:r>
              <a:rPr sz="3200" dirty="0">
                <a:latin typeface="Arial"/>
                <a:cs typeface="Arial"/>
              </a:rPr>
              <a:t>Execute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code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containing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exception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Courier New"/>
                <a:cs typeface="Courier New"/>
              </a:rPr>
              <a:t>tr</a:t>
            </a:r>
            <a:r>
              <a:rPr sz="3200" dirty="0">
                <a:latin typeface="Courier New"/>
                <a:cs typeface="Courier New"/>
              </a:rPr>
              <a:t>y</a:t>
            </a:r>
            <a:r>
              <a:rPr sz="3200" spc="-1025" dirty="0">
                <a:latin typeface="Courier New"/>
                <a:cs typeface="Courier New"/>
              </a:rPr>
              <a:t> </a:t>
            </a:r>
            <a:r>
              <a:rPr sz="3200" dirty="0">
                <a:latin typeface="Arial"/>
                <a:cs typeface="Arial"/>
              </a:rPr>
              <a:t>stat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me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t</a:t>
            </a:r>
          </a:p>
          <a:p>
            <a:pPr marL="508000" indent="-343535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508634" algn="l"/>
              </a:tabLst>
            </a:pPr>
            <a:r>
              <a:rPr sz="3200" spc="-5" dirty="0">
                <a:latin typeface="Courier New"/>
                <a:cs typeface="Courier New"/>
              </a:rPr>
              <a:t>thro</a:t>
            </a:r>
            <a:r>
              <a:rPr sz="3200" dirty="0">
                <a:latin typeface="Courier New"/>
                <a:cs typeface="Courier New"/>
              </a:rPr>
              <a:t>w</a:t>
            </a:r>
            <a:r>
              <a:rPr sz="3200" spc="-1015" dirty="0">
                <a:latin typeface="Courier New"/>
                <a:cs typeface="Courier New"/>
              </a:rPr>
              <a:t> </a:t>
            </a:r>
            <a:r>
              <a:rPr sz="3200" dirty="0">
                <a:latin typeface="Arial"/>
                <a:cs typeface="Arial"/>
              </a:rPr>
              <a:t>stat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me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t</a:t>
            </a:r>
          </a:p>
          <a:p>
            <a:pPr marL="908685" marR="5080" lvl="1" indent="-287020">
              <a:lnSpc>
                <a:spcPts val="3170"/>
              </a:lnSpc>
              <a:spcBef>
                <a:spcPts val="116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909319" algn="l"/>
              </a:tabLst>
            </a:pPr>
            <a:r>
              <a:rPr sz="2800" spc="-5" dirty="0">
                <a:latin typeface="Arial"/>
                <a:cs typeface="Arial"/>
              </a:rPr>
              <a:t>Specifies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error</a:t>
            </a:r>
            <a:r>
              <a:rPr sz="2800" spc="-5" dirty="0">
                <a:latin typeface="Arial"/>
                <a:cs typeface="Arial"/>
              </a:rPr>
              <a:t> message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 case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error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</a:t>
            </a:r>
            <a:r>
              <a:rPr sz="2800" spc="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t oc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s with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Courier New"/>
                <a:cs typeface="Courier New"/>
              </a:rPr>
              <a:t>try</a:t>
            </a:r>
            <a:r>
              <a:rPr sz="2800" spc="-925" dirty="0">
                <a:latin typeface="Courier New"/>
                <a:cs typeface="Courier New"/>
              </a:rPr>
              <a:t> </a:t>
            </a:r>
            <a:r>
              <a:rPr sz="2800" spc="-5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k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800" dirty="0">
                <a:latin typeface="Arial"/>
                <a:cs typeface="Arial"/>
              </a:rPr>
              <a:t>try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{</a:t>
            </a:r>
          </a:p>
          <a:p>
            <a:pPr marL="203200" marR="168719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var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lastName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document.getElementById("lName").value;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5" dirty="0">
                <a:latin typeface="Arial"/>
                <a:cs typeface="Arial"/>
              </a:rPr>
              <a:t> (lastName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===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"")</a:t>
            </a:r>
            <a:r>
              <a:rPr sz="1800" dirty="0">
                <a:latin typeface="Arial"/>
                <a:cs typeface="Arial"/>
              </a:rPr>
              <a:t> {</a:t>
            </a:r>
          </a:p>
          <a:p>
            <a:pPr marL="393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throw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"Please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enter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your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last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name.";</a:t>
            </a:r>
            <a:endParaRPr sz="1800" dirty="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}</a:t>
            </a: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}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CB623A6-CBE7-1C47-BB86-6996E8A8EE00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7" name="a24x20.mp3" descr="a24x20.mp3">
            <a:hlinkClick r:id="" action="ppaction://media"/>
            <a:extLst>
              <a:ext uri="{FF2B5EF4-FFF2-40B4-BE49-F238E27FC236}">
                <a16:creationId xmlns:a16="http://schemas.microsoft.com/office/drawing/2014/main" id="{6295DFC2-6162-E545-BAB4-9D4BF83347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0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88950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Catching</a:t>
            </a:r>
            <a:r>
              <a:rPr sz="4200" spc="-90" dirty="0"/>
              <a:t> </a:t>
            </a:r>
            <a:r>
              <a:rPr sz="4200" dirty="0"/>
              <a:t>Exceptions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688340" y="1540442"/>
            <a:ext cx="4297045" cy="396684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50"/>
              </a:spcBef>
              <a:buClr>
                <a:srgbClr val="FFC000"/>
              </a:buClr>
              <a:buSzPct val="8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catc</a:t>
            </a:r>
            <a:r>
              <a:rPr sz="2000" dirty="0">
                <a:latin typeface="Courier New"/>
                <a:cs typeface="Courier New"/>
              </a:rPr>
              <a:t>h</a:t>
            </a:r>
            <a:r>
              <a:rPr sz="2000" spc="-655" dirty="0">
                <a:latin typeface="Courier New"/>
                <a:cs typeface="Courier New"/>
              </a:rPr>
              <a:t> </a:t>
            </a:r>
            <a:r>
              <a:rPr sz="2000" dirty="0">
                <a:latin typeface="Arial"/>
                <a:cs typeface="Arial"/>
              </a:rPr>
              <a:t>sta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ement</a:t>
            </a:r>
          </a:p>
          <a:p>
            <a:pPr marL="756285" lvl="1" indent="-287020">
              <a:lnSpc>
                <a:spcPct val="100000"/>
              </a:lnSpc>
              <a:spcBef>
                <a:spcPts val="350"/>
              </a:spcBef>
              <a:buClr>
                <a:srgbClr val="FFC000"/>
              </a:buClr>
              <a:buSzPct val="7000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Handles,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“catches”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error</a:t>
            </a:r>
          </a:p>
          <a:p>
            <a:pPr marL="355600" indent="-343535">
              <a:lnSpc>
                <a:spcPct val="100000"/>
              </a:lnSpc>
              <a:spcBef>
                <a:spcPts val="219"/>
              </a:spcBef>
              <a:buClr>
                <a:srgbClr val="FFC000"/>
              </a:buClr>
              <a:buSzPct val="8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000" spc="-5" dirty="0">
                <a:latin typeface="Arial"/>
                <a:cs typeface="Arial"/>
              </a:rPr>
              <a:t>Syntax:</a:t>
            </a:r>
            <a:endParaRPr sz="20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  <a:buClr>
                <a:srgbClr val="FFC000"/>
              </a:buClr>
            </a:pPr>
            <a:r>
              <a:rPr sz="2000" dirty="0">
                <a:latin typeface="Arial"/>
                <a:cs typeface="Arial"/>
              </a:rPr>
              <a:t>catch(</a:t>
            </a:r>
            <a:r>
              <a:rPr sz="2000" i="1" dirty="0">
                <a:latin typeface="Arial"/>
                <a:cs typeface="Arial"/>
              </a:rPr>
              <a:t>error</a:t>
            </a:r>
            <a:r>
              <a:rPr sz="2000" dirty="0">
                <a:latin typeface="Arial"/>
                <a:cs typeface="Arial"/>
              </a:rPr>
              <a:t>)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{</a:t>
            </a:r>
          </a:p>
          <a:p>
            <a:pPr marL="812800">
              <a:lnSpc>
                <a:spcPct val="100000"/>
              </a:lnSpc>
              <a:spcBef>
                <a:spcPts val="480"/>
              </a:spcBef>
              <a:buClr>
                <a:srgbClr val="FFC000"/>
              </a:buClr>
            </a:pPr>
            <a:r>
              <a:rPr sz="2000" i="1" dirty="0">
                <a:latin typeface="Arial"/>
                <a:cs typeface="Arial"/>
              </a:rPr>
              <a:t>statements</a:t>
            </a:r>
            <a:r>
              <a:rPr sz="2000" dirty="0">
                <a:latin typeface="Arial"/>
                <a:cs typeface="Arial"/>
              </a:rPr>
              <a:t>;</a:t>
            </a:r>
          </a:p>
          <a:p>
            <a:pPr marL="469900">
              <a:lnSpc>
                <a:spcPct val="100000"/>
              </a:lnSpc>
              <a:spcBef>
                <a:spcPts val="480"/>
              </a:spcBef>
              <a:buClr>
                <a:srgbClr val="FFC000"/>
              </a:buClr>
            </a:pPr>
            <a:r>
              <a:rPr sz="2000" dirty="0">
                <a:latin typeface="Arial"/>
                <a:cs typeface="Arial"/>
              </a:rPr>
              <a:t>}</a:t>
            </a: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lr>
                <a:srgbClr val="FFC000"/>
              </a:buClr>
              <a:buSzPct val="80000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Example:</a:t>
            </a:r>
          </a:p>
          <a:p>
            <a:pPr marL="469900">
              <a:lnSpc>
                <a:spcPct val="100000"/>
              </a:lnSpc>
              <a:spcBef>
                <a:spcPts val="480"/>
              </a:spcBef>
              <a:buClr>
                <a:srgbClr val="FFC000"/>
              </a:buClr>
            </a:pPr>
            <a:r>
              <a:rPr sz="2000" dirty="0">
                <a:latin typeface="Arial"/>
                <a:cs typeface="Arial"/>
              </a:rPr>
              <a:t>catch(lNameError)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{</a:t>
            </a:r>
          </a:p>
          <a:p>
            <a:pPr marL="812800" marR="518795">
              <a:lnSpc>
                <a:spcPct val="120000"/>
              </a:lnSpc>
              <a:spcBef>
                <a:spcPts val="5"/>
              </a:spcBef>
              <a:buClr>
                <a:srgbClr val="FFC000"/>
              </a:buClr>
            </a:pPr>
            <a:r>
              <a:rPr sz="2000" dirty="0">
                <a:latin typeface="Arial"/>
                <a:cs typeface="Arial"/>
              </a:rPr>
              <a:t>win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ow.alert(lNameE</a:t>
            </a:r>
            <a:r>
              <a:rPr sz="2000" spc="-15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);  return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false;</a:t>
            </a:r>
          </a:p>
          <a:p>
            <a:pPr marL="469900">
              <a:lnSpc>
                <a:spcPct val="100000"/>
              </a:lnSpc>
              <a:spcBef>
                <a:spcPts val="345"/>
              </a:spcBef>
              <a:buClr>
                <a:srgbClr val="FFC000"/>
              </a:buClr>
            </a:pPr>
            <a:r>
              <a:rPr sz="2000" dirty="0">
                <a:latin typeface="Arial"/>
                <a:cs typeface="Arial"/>
              </a:rPr>
              <a:t>}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F0CBD26-819F-DE4A-8270-B3D2F94A6FE3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7" name="a24x21.mp3" descr="a24x21.mp3">
            <a:hlinkClick r:id="" action="ppaction://media"/>
            <a:extLst>
              <a:ext uri="{FF2B5EF4-FFF2-40B4-BE49-F238E27FC236}">
                <a16:creationId xmlns:a16="http://schemas.microsoft.com/office/drawing/2014/main" id="{37520DBC-6F76-6646-82A4-92139D05AC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1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313" y="381000"/>
            <a:ext cx="848888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Executing Final</a:t>
            </a:r>
            <a:r>
              <a:rPr sz="3600" spc="-10" dirty="0"/>
              <a:t> </a:t>
            </a:r>
            <a:r>
              <a:rPr sz="3600" spc="-5" dirty="0"/>
              <a:t>Exception</a:t>
            </a:r>
            <a:r>
              <a:rPr sz="3600" dirty="0"/>
              <a:t> Handling </a:t>
            </a:r>
            <a:r>
              <a:rPr sz="3600" spc="-985" dirty="0"/>
              <a:t> </a:t>
            </a:r>
            <a:r>
              <a:rPr sz="3600" dirty="0"/>
              <a:t>Tasks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446138"/>
            <a:ext cx="7592059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650"/>
              </a:lnSpc>
            </a:pPr>
            <a:r>
              <a:rPr lang="en-US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461870"/>
            <a:ext cx="7402830" cy="2946961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14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Courier New"/>
                <a:cs typeface="Courier New"/>
              </a:rPr>
              <a:t>finall</a:t>
            </a:r>
            <a:r>
              <a:rPr sz="3200" dirty="0">
                <a:latin typeface="Courier New"/>
                <a:cs typeface="Courier New"/>
              </a:rPr>
              <a:t>y</a:t>
            </a:r>
            <a:r>
              <a:rPr sz="3200" spc="-1005" dirty="0">
                <a:latin typeface="Courier New"/>
                <a:cs typeface="Courier New"/>
              </a:rPr>
              <a:t> </a:t>
            </a:r>
            <a:r>
              <a:rPr sz="3200" dirty="0">
                <a:latin typeface="Arial"/>
                <a:cs typeface="Arial"/>
              </a:rPr>
              <a:t>stat</a:t>
            </a:r>
            <a:r>
              <a:rPr sz="3200" spc="-2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m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nt</a:t>
            </a:r>
          </a:p>
          <a:p>
            <a:pPr marL="756285" marR="5080" lvl="1" indent="-287020">
              <a:lnSpc>
                <a:spcPts val="3170"/>
              </a:lnSpc>
              <a:spcBef>
                <a:spcPts val="117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Executes regardless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whether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its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at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Courier New"/>
                <a:cs typeface="Courier New"/>
              </a:rPr>
              <a:t>try</a:t>
            </a:r>
            <a:r>
              <a:rPr sz="2800" spc="-915" dirty="0">
                <a:latin typeface="Courier New"/>
                <a:cs typeface="Courier New"/>
              </a:rPr>
              <a:t> </a:t>
            </a:r>
            <a:r>
              <a:rPr sz="2800" spc="-5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k th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ows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pt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on</a:t>
            </a:r>
            <a:endParaRPr sz="2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7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Used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perform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some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type 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cleanup</a:t>
            </a:r>
            <a:endParaRPr sz="2800" dirty="0">
              <a:latin typeface="Arial"/>
              <a:cs typeface="Arial"/>
            </a:endParaRPr>
          </a:p>
          <a:p>
            <a:pPr marL="1155700" marR="210185" lvl="2" indent="-228600">
              <a:lnSpc>
                <a:spcPts val="2710"/>
              </a:lnSpc>
              <a:spcBef>
                <a:spcPts val="819"/>
              </a:spcBef>
              <a:buClr>
                <a:srgbClr val="FFC000"/>
              </a:buClr>
              <a:buSzPct val="64583"/>
              <a:buFont typeface="Wingdings"/>
              <a:buChar char="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necessary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tasks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after code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evaluated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Courier New"/>
                <a:cs typeface="Courier New"/>
              </a:rPr>
              <a:t>tr</a:t>
            </a:r>
            <a:r>
              <a:rPr sz="2400" dirty="0">
                <a:latin typeface="Courier New"/>
                <a:cs typeface="Courier New"/>
              </a:rPr>
              <a:t>y</a:t>
            </a:r>
            <a:r>
              <a:rPr sz="2400" spc="-780" dirty="0">
                <a:latin typeface="Courier New"/>
                <a:cs typeface="Courier New"/>
              </a:rPr>
              <a:t> </a:t>
            </a:r>
            <a:r>
              <a:rPr sz="2400" dirty="0">
                <a:latin typeface="Arial"/>
                <a:cs typeface="Arial"/>
              </a:rPr>
              <a:t>state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ent</a:t>
            </a:r>
          </a:p>
        </p:txBody>
      </p:sp>
      <p:pic>
        <p:nvPicPr>
          <p:cNvPr id="6" name="a24x22.mp3" descr="a24x22.mp3">
            <a:hlinkClick r:id="" action="ppaction://media"/>
            <a:extLst>
              <a:ext uri="{FF2B5EF4-FFF2-40B4-BE49-F238E27FC236}">
                <a16:creationId xmlns:a16="http://schemas.microsoft.com/office/drawing/2014/main" id="{78E70EFF-AF55-2944-BAE3-6B1D35747C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0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622300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Checking</a:t>
            </a:r>
            <a:r>
              <a:rPr sz="4200" spc="-40" dirty="0"/>
              <a:t> </a:t>
            </a:r>
            <a:r>
              <a:rPr sz="4200" dirty="0"/>
              <a:t>HTML</a:t>
            </a:r>
            <a:r>
              <a:rPr sz="4200" spc="-20" dirty="0"/>
              <a:t> </a:t>
            </a:r>
            <a:r>
              <a:rPr sz="4200" spc="-5" dirty="0"/>
              <a:t>Elements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688340" y="1625930"/>
            <a:ext cx="7538720" cy="37215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cannot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5" dirty="0">
                <a:latin typeface="Arial"/>
                <a:cs typeface="Arial"/>
              </a:rPr>
              <a:t> located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methods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described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buClr>
                <a:srgbClr val="FFC000"/>
              </a:buClr>
            </a:pPr>
            <a:r>
              <a:rPr sz="2400" spc="-5" dirty="0">
                <a:latin typeface="Arial"/>
                <a:cs typeface="Arial"/>
              </a:rPr>
              <a:t>here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Perform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line-by-line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analysis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HTML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code</a:t>
            </a:r>
            <a:endParaRPr sz="2400" dirty="0">
              <a:latin typeface="Arial"/>
              <a:cs typeface="Arial"/>
            </a:endParaRPr>
          </a:p>
          <a:p>
            <a:pPr marL="756285" marR="483234" lvl="1" indent="-287020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Ensure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necessary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opening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closing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tags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included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code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editor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specialized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web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development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Highlights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syntax</a:t>
            </a:r>
            <a:r>
              <a:rPr sz="2400" spc="-5" dirty="0">
                <a:latin typeface="Arial"/>
                <a:cs typeface="Arial"/>
              </a:rPr>
              <a:t> errors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as</a:t>
            </a:r>
            <a:r>
              <a:rPr sz="2400" spc="-5" dirty="0">
                <a:latin typeface="Arial"/>
                <a:cs typeface="Arial"/>
              </a:rPr>
              <a:t> you</a:t>
            </a:r>
            <a:r>
              <a:rPr sz="2400" dirty="0">
                <a:latin typeface="Arial"/>
                <a:cs typeface="Arial"/>
              </a:rPr>
              <a:t> type</a:t>
            </a: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Use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W3C Markup </a:t>
            </a:r>
            <a:r>
              <a:rPr sz="2400" spc="-5" dirty="0">
                <a:latin typeface="Arial"/>
                <a:cs typeface="Arial"/>
              </a:rPr>
              <a:t>Validation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Service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validate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Web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page:</a:t>
            </a:r>
            <a:r>
              <a:rPr sz="2400" spc="10" dirty="0">
                <a:solidFill>
                  <a:srgbClr val="2C13C1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2C13C1"/>
                </a:solidFill>
                <a:uFill>
                  <a:solidFill>
                    <a:srgbClr val="2C13C1"/>
                  </a:solidFill>
                </a:uFill>
                <a:latin typeface="Arial"/>
                <a:cs typeface="Arial"/>
                <a:hlinkClick r:id="rId4"/>
              </a:rPr>
              <a:t>https://validator.w3.org/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B5634ABE-57A3-3A4C-B695-BAB3B23E74CB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7" name="a24x23.mp3" descr="a24x23.mp3">
            <a:hlinkClick r:id="" action="ppaction://media"/>
            <a:extLst>
              <a:ext uri="{FF2B5EF4-FFF2-40B4-BE49-F238E27FC236}">
                <a16:creationId xmlns:a16="http://schemas.microsoft.com/office/drawing/2014/main" id="{12335C30-6996-4844-A74C-A57C304EB9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1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23481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Using</a:t>
            </a:r>
            <a:r>
              <a:rPr sz="4200" spc="-45" dirty="0"/>
              <a:t> </a:t>
            </a:r>
            <a:r>
              <a:rPr sz="4200" dirty="0"/>
              <a:t>Strict</a:t>
            </a:r>
            <a:r>
              <a:rPr sz="4200" spc="-60" dirty="0"/>
              <a:t> </a:t>
            </a:r>
            <a:r>
              <a:rPr sz="4200" dirty="0"/>
              <a:t>Mode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535940" y="1385443"/>
            <a:ext cx="8035290" cy="41960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Strict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mode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Removes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some</a:t>
            </a:r>
            <a:r>
              <a:rPr sz="2400" dirty="0">
                <a:latin typeface="Arial"/>
                <a:cs typeface="Arial"/>
              </a:rPr>
              <a:t> features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JavaScript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Requires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more </a:t>
            </a:r>
            <a:r>
              <a:rPr sz="2400" spc="-5" dirty="0">
                <a:latin typeface="Arial"/>
                <a:cs typeface="Arial"/>
              </a:rPr>
              <a:t>stringent</a:t>
            </a:r>
            <a:r>
              <a:rPr sz="2400" dirty="0">
                <a:latin typeface="Arial"/>
                <a:cs typeface="Arial"/>
              </a:rPr>
              <a:t> syntax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other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features</a:t>
            </a:r>
          </a:p>
          <a:p>
            <a:pPr marL="1155700" marR="1209040" lvl="2" indent="-228600">
              <a:lnSpc>
                <a:spcPct val="105800"/>
              </a:lnSpc>
              <a:spcBef>
                <a:spcPts val="240"/>
              </a:spcBef>
              <a:buClr>
                <a:srgbClr val="FFC000"/>
              </a:buClr>
              <a:buSzPct val="64583"/>
              <a:buFont typeface="Wingdings"/>
              <a:buChar char="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ample: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</a:t>
            </a:r>
            <a:r>
              <a:rPr sz="2400" spc="-2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ays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Courier New"/>
                <a:cs typeface="Courier New"/>
              </a:rPr>
              <a:t>va</a:t>
            </a:r>
            <a:r>
              <a:rPr sz="2400" dirty="0">
                <a:latin typeface="Courier New"/>
                <a:cs typeface="Courier New"/>
              </a:rPr>
              <a:t>r</a:t>
            </a:r>
            <a:r>
              <a:rPr sz="2400" spc="-785" dirty="0">
                <a:latin typeface="Courier New"/>
                <a:cs typeface="Courier New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dec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are  variables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Include</a:t>
            </a:r>
            <a:r>
              <a:rPr sz="2400" dirty="0">
                <a:latin typeface="Arial"/>
                <a:cs typeface="Arial"/>
              </a:rPr>
              <a:t> statement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Courier New"/>
                <a:cs typeface="Courier New"/>
              </a:rPr>
              <a:t>"use</a:t>
            </a:r>
            <a:r>
              <a:rPr sz="2400" spc="-30" dirty="0">
                <a:latin typeface="Courier New"/>
                <a:cs typeface="Courier New"/>
              </a:rPr>
              <a:t> </a:t>
            </a:r>
            <a:r>
              <a:rPr sz="2400" spc="-5" dirty="0">
                <a:latin typeface="Courier New"/>
                <a:cs typeface="Courier New"/>
              </a:rPr>
              <a:t>strict";</a:t>
            </a:r>
            <a:endParaRPr sz="2400" dirty="0">
              <a:latin typeface="Courier New"/>
              <a:cs typeface="Courier New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745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Including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start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script</a:t>
            </a:r>
            <a:r>
              <a:rPr sz="2400" spc="-5" dirty="0">
                <a:latin typeface="Arial"/>
                <a:cs typeface="Arial"/>
              </a:rPr>
              <a:t> section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requests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strict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mode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5" dirty="0">
                <a:latin typeface="Arial"/>
                <a:cs typeface="Arial"/>
              </a:rPr>
              <a:t> all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code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section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Including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start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" dirty="0">
                <a:latin typeface="Arial"/>
                <a:cs typeface="Arial"/>
              </a:rPr>
              <a:t> code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block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function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requests</a:t>
            </a:r>
            <a:endParaRPr sz="24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buClr>
                <a:srgbClr val="FFC000"/>
              </a:buClr>
            </a:pPr>
            <a:r>
              <a:rPr sz="2400" dirty="0">
                <a:latin typeface="Arial"/>
                <a:cs typeface="Arial"/>
              </a:rPr>
              <a:t>strict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mode </a:t>
            </a:r>
            <a:r>
              <a:rPr sz="2400" dirty="0">
                <a:latin typeface="Arial"/>
                <a:cs typeface="Arial"/>
              </a:rPr>
              <a:t>just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that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function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C6268277-8F0D-CE43-9974-FAE16C7AD7AF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8" name="a24x24.mp3" descr="a24x24.mp3">
            <a:hlinkClick r:id="" action="ppaction://media"/>
            <a:extLst>
              <a:ext uri="{FF2B5EF4-FFF2-40B4-BE49-F238E27FC236}">
                <a16:creationId xmlns:a16="http://schemas.microsoft.com/office/drawing/2014/main" id="{D2B729F1-EC3A-C347-AF81-DE525DBC82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7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86537"/>
            <a:ext cx="739394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Reloading</a:t>
            </a:r>
            <a:r>
              <a:rPr sz="4000" spc="-55" dirty="0"/>
              <a:t> </a:t>
            </a:r>
            <a:r>
              <a:rPr sz="4000" dirty="0"/>
              <a:t>a</a:t>
            </a:r>
            <a:r>
              <a:rPr sz="4000" spc="-15" dirty="0"/>
              <a:t> </a:t>
            </a:r>
            <a:r>
              <a:rPr sz="4000" dirty="0"/>
              <a:t>Web</a:t>
            </a:r>
            <a:r>
              <a:rPr sz="4000" spc="-25" dirty="0"/>
              <a:t> </a:t>
            </a:r>
            <a:r>
              <a:rPr sz="4000" dirty="0"/>
              <a:t>Page/Clear</a:t>
            </a:r>
            <a:r>
              <a:rPr sz="4000" spc="-30" dirty="0"/>
              <a:t> </a:t>
            </a:r>
            <a:r>
              <a:rPr sz="4000" dirty="0"/>
              <a:t>Cache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552765"/>
            <a:ext cx="7712709" cy="3877343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Usually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click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browser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Reload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5" dirty="0">
                <a:latin typeface="Arial"/>
                <a:cs typeface="Arial"/>
              </a:rPr>
              <a:t> Refresh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button</a:t>
            </a:r>
            <a:endParaRPr sz="2400" dirty="0">
              <a:latin typeface="Arial"/>
              <a:cs typeface="Arial"/>
            </a:endParaRPr>
          </a:p>
          <a:p>
            <a:pPr marL="355600" marR="857885" indent="-343535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Web </a:t>
            </a:r>
            <a:r>
              <a:rPr sz="2400" spc="-5" dirty="0">
                <a:latin typeface="Arial"/>
                <a:cs typeface="Arial"/>
              </a:rPr>
              <a:t>browser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cannot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always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completely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clear</a:t>
            </a:r>
            <a:r>
              <a:rPr sz="2400" dirty="0">
                <a:latin typeface="Arial"/>
                <a:cs typeface="Arial"/>
              </a:rPr>
              <a:t> its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memory</a:t>
            </a: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Remnants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old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remain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Force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web page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reload</a:t>
            </a:r>
            <a:endParaRPr sz="2400" dirty="0">
              <a:latin typeface="Arial"/>
              <a:cs typeface="Arial"/>
            </a:endParaRPr>
          </a:p>
          <a:p>
            <a:pPr marL="1155700" marR="5080" lvl="2" indent="-228600">
              <a:lnSpc>
                <a:spcPts val="2860"/>
              </a:lnSpc>
              <a:spcBef>
                <a:spcPts val="715"/>
              </a:spcBef>
              <a:buClr>
                <a:srgbClr val="FFC000"/>
              </a:buClr>
              <a:buSzPct val="64583"/>
              <a:buFont typeface="Wingdings"/>
              <a:buChar char="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Hold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Shift</a:t>
            </a:r>
            <a:r>
              <a:rPr sz="2400" dirty="0">
                <a:latin typeface="Arial"/>
                <a:cs typeface="Arial"/>
              </a:rPr>
              <a:t> key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click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browser’s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Reload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Refresh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button</a:t>
            </a: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need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close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browser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window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completely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need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delete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frequently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visited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web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pages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FCB768B-8F2F-1246-8451-6A3F8D3AF551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7" name="a24x25.mp3" descr="a24x25.mp3">
            <a:hlinkClick r:id="" action="ppaction://media"/>
            <a:extLst>
              <a:ext uri="{FF2B5EF4-FFF2-40B4-BE49-F238E27FC236}">
                <a16:creationId xmlns:a16="http://schemas.microsoft.com/office/drawing/2014/main" id="{2A661400-518A-0D42-805B-C937785825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8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37052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Clearing</a:t>
            </a:r>
            <a:r>
              <a:rPr sz="4200" spc="-75" dirty="0"/>
              <a:t> </a:t>
            </a:r>
            <a:r>
              <a:rPr sz="4200" dirty="0"/>
              <a:t>Cache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685800" y="1267429"/>
            <a:ext cx="709040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In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Chrome,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if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have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dev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tools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open, </a:t>
            </a:r>
            <a:r>
              <a:rPr sz="3200" dirty="0">
                <a:latin typeface="Arial"/>
                <a:cs typeface="Arial"/>
              </a:rPr>
              <a:t>you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can:</a:t>
            </a: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4500" y="2565082"/>
            <a:ext cx="5715000" cy="3286760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2320999E-10DC-F749-ABB9-D92777FC3BF4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9" name="a24x26.mp3" descr="a24x26.mp3">
            <a:hlinkClick r:id="" action="ppaction://media"/>
            <a:extLst>
              <a:ext uri="{FF2B5EF4-FFF2-40B4-BE49-F238E27FC236}">
                <a16:creationId xmlns:a16="http://schemas.microsoft.com/office/drawing/2014/main" id="{A01FA2F2-59AA-C540-B555-9E864D42ED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4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9609" y="650849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159829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Linting</a:t>
            </a:r>
            <a:endParaRPr sz="4200"/>
          </a:p>
        </p:txBody>
      </p:sp>
      <p:sp>
        <p:nvSpPr>
          <p:cNvPr id="5" name="object 5"/>
          <p:cNvSpPr txBox="1"/>
          <p:nvPr/>
        </p:nvSpPr>
        <p:spPr>
          <a:xfrm>
            <a:off x="520090" y="1635379"/>
            <a:ext cx="8037830" cy="422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Running</a:t>
            </a:r>
            <a:r>
              <a:rPr sz="3200" spc="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code</a:t>
            </a:r>
            <a:r>
              <a:rPr sz="3200" spc="1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through</a:t>
            </a:r>
            <a:r>
              <a:rPr sz="3200" spc="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1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program</a:t>
            </a:r>
            <a:r>
              <a:rPr sz="3200" spc="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that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flags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some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common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issues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that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may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affect </a:t>
            </a:r>
            <a:r>
              <a:rPr sz="3200" spc="-8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code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quality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jslint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commonly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linting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program</a:t>
            </a:r>
            <a:endParaRPr sz="3200" dirty="0">
              <a:latin typeface="Arial"/>
              <a:cs typeface="Arial"/>
            </a:endParaRPr>
          </a:p>
          <a:p>
            <a:pPr marL="355600" marR="906144" indent="-3429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Similar </a:t>
            </a:r>
            <a:r>
              <a:rPr sz="3200" dirty="0">
                <a:latin typeface="Arial"/>
                <a:cs typeface="Arial"/>
              </a:rPr>
              <a:t>result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using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strict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mode, but </a:t>
            </a:r>
            <a:r>
              <a:rPr sz="3200" spc="-869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generates </a:t>
            </a:r>
            <a:r>
              <a:rPr sz="3200" dirty="0">
                <a:latin typeface="Arial"/>
                <a:cs typeface="Arial"/>
              </a:rPr>
              <a:t>a report </a:t>
            </a:r>
            <a:r>
              <a:rPr sz="3200" spc="-5" dirty="0">
                <a:latin typeface="Arial"/>
                <a:cs typeface="Arial"/>
              </a:rPr>
              <a:t>containing line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numbers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u="heavy" spc="-5" dirty="0">
                <a:solidFill>
                  <a:srgbClr val="2C13C1"/>
                </a:solidFill>
                <a:uFill>
                  <a:solidFill>
                    <a:srgbClr val="2C13C1"/>
                  </a:solidFill>
                </a:uFill>
                <a:latin typeface="Arial"/>
                <a:cs typeface="Arial"/>
                <a:hlinkClick r:id="rId4"/>
              </a:rPr>
              <a:t>jslint.com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A4F46C8-C655-B148-AFF3-9236B6058D6B}"/>
              </a:ext>
            </a:extLst>
          </p:cNvPr>
          <p:cNvSpPr txBox="1">
            <a:spLocks/>
          </p:cNvSpPr>
          <p:nvPr/>
        </p:nvSpPr>
        <p:spPr>
          <a:xfrm>
            <a:off x="520090" y="6436729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8" name="a24x27.mp3" descr="a24x27.mp3">
            <a:hlinkClick r:id="" action="ppaction://media"/>
            <a:extLst>
              <a:ext uri="{FF2B5EF4-FFF2-40B4-BE49-F238E27FC236}">
                <a16:creationId xmlns:a16="http://schemas.microsoft.com/office/drawing/2014/main" id="{FA892205-7585-174D-B376-7A0F99FAEB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7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236855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Examples</a:t>
            </a:r>
            <a:endParaRPr sz="4200"/>
          </a:p>
        </p:txBody>
      </p:sp>
      <p:sp>
        <p:nvSpPr>
          <p:cNvPr id="5" name="object 5"/>
          <p:cNvSpPr txBox="1"/>
          <p:nvPr/>
        </p:nvSpPr>
        <p:spPr>
          <a:xfrm>
            <a:off x="8284209" y="6520477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3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538440"/>
            <a:ext cx="7718425" cy="2634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65530">
              <a:lnSpc>
                <a:spcPct val="120000"/>
              </a:lnSpc>
              <a:spcBef>
                <a:spcPts val="10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How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 set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localStorage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token: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lSto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e.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et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te</a:t>
            </a:r>
            <a:r>
              <a:rPr sz="2800" spc="2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(‘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g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’,</a:t>
            </a:r>
            <a:r>
              <a:rPr sz="2800" dirty="0">
                <a:latin typeface="Arial"/>
                <a:cs typeface="Arial"/>
              </a:rPr>
              <a:t>’</a:t>
            </a:r>
            <a:r>
              <a:rPr sz="2800" spc="-5" dirty="0">
                <a:latin typeface="Arial"/>
                <a:cs typeface="Arial"/>
              </a:rPr>
              <a:t>Eng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25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’);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How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retrieve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that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token:</a:t>
            </a: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Arial"/>
                <a:cs typeface="Arial"/>
              </a:rPr>
              <a:t>var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language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= </a:t>
            </a:r>
            <a:r>
              <a:rPr sz="2800" dirty="0">
                <a:latin typeface="Arial"/>
                <a:cs typeface="Arial"/>
              </a:rPr>
              <a:t>localStorage.getItem(‘language’);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7E24E1E7-5318-3E42-A705-6A46443502E5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8" name="a24x3.mp3" descr="a24x3.mp3">
            <a:hlinkClick r:id="" action="ppaction://media"/>
            <a:extLst>
              <a:ext uri="{FF2B5EF4-FFF2-40B4-BE49-F238E27FC236}">
                <a16:creationId xmlns:a16="http://schemas.microsoft.com/office/drawing/2014/main" id="{60142664-A817-3B4F-8DEB-D588644BF6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5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13147"/>
            <a:ext cx="732028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The</a:t>
            </a:r>
            <a:r>
              <a:rPr sz="4000" spc="-20" dirty="0"/>
              <a:t> </a:t>
            </a:r>
            <a:r>
              <a:rPr sz="4000" dirty="0"/>
              <a:t>same</a:t>
            </a:r>
            <a:r>
              <a:rPr sz="4000" spc="-30" dirty="0"/>
              <a:t> </a:t>
            </a:r>
            <a:r>
              <a:rPr sz="4000" dirty="0"/>
              <a:t>works</a:t>
            </a:r>
            <a:r>
              <a:rPr sz="4000" spc="-35" dirty="0"/>
              <a:t> </a:t>
            </a:r>
            <a:r>
              <a:rPr sz="4000" dirty="0"/>
              <a:t>for</a:t>
            </a:r>
            <a:r>
              <a:rPr sz="4000" spc="-10" dirty="0"/>
              <a:t> </a:t>
            </a:r>
            <a:r>
              <a:rPr sz="4000" dirty="0"/>
              <a:t>sessionStorage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84209" y="6520477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524420"/>
            <a:ext cx="7180580" cy="344042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484"/>
              </a:spcBef>
            </a:pPr>
            <a:r>
              <a:rPr sz="3200" spc="-5" dirty="0">
                <a:latin typeface="Arial"/>
                <a:cs typeface="Arial"/>
              </a:rPr>
              <a:t>sessionStorage.setItem(‘loggedin’,true);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var status =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sessionStorage.getItem(‘loggedin’);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Arial"/>
                <a:cs typeface="Arial"/>
              </a:rPr>
              <a:t>if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(status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=== </a:t>
            </a:r>
            <a:r>
              <a:rPr sz="3200" spc="-5" dirty="0">
                <a:latin typeface="Arial"/>
                <a:cs typeface="Arial"/>
              </a:rPr>
              <a:t>true)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{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Arial"/>
                <a:cs typeface="Arial"/>
              </a:rPr>
              <a:t>//show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password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protected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content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Arial"/>
                <a:cs typeface="Arial"/>
              </a:rPr>
              <a:t>}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D5A49ABE-BF2C-4744-B27C-45799D0C0ED1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8" name="a24x4.mp3" descr="a24x4.mp3">
            <a:hlinkClick r:id="" action="ppaction://media"/>
            <a:extLst>
              <a:ext uri="{FF2B5EF4-FFF2-40B4-BE49-F238E27FC236}">
                <a16:creationId xmlns:a16="http://schemas.microsoft.com/office/drawing/2014/main" id="{081F7E20-E795-314B-9497-C7119F73B7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7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631126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We</a:t>
            </a:r>
            <a:r>
              <a:rPr sz="4200" spc="-20" dirty="0"/>
              <a:t> </a:t>
            </a:r>
            <a:r>
              <a:rPr sz="4200" dirty="0"/>
              <a:t>can</a:t>
            </a:r>
            <a:r>
              <a:rPr sz="4200" spc="-40" dirty="0"/>
              <a:t> </a:t>
            </a:r>
            <a:r>
              <a:rPr sz="4200" dirty="0"/>
              <a:t>clear</a:t>
            </a:r>
            <a:r>
              <a:rPr sz="4200" spc="-15" dirty="0"/>
              <a:t> </a:t>
            </a:r>
            <a:r>
              <a:rPr sz="4200" dirty="0"/>
              <a:t>these</a:t>
            </a:r>
            <a:r>
              <a:rPr sz="4200" spc="-40" dirty="0"/>
              <a:t> </a:t>
            </a:r>
            <a:r>
              <a:rPr sz="4200" dirty="0"/>
              <a:t>tokens</a:t>
            </a:r>
            <a:endParaRPr sz="4200"/>
          </a:p>
        </p:txBody>
      </p:sp>
      <p:sp>
        <p:nvSpPr>
          <p:cNvPr id="5" name="object 5"/>
          <p:cNvSpPr txBox="1"/>
          <p:nvPr/>
        </p:nvSpPr>
        <p:spPr>
          <a:xfrm>
            <a:off x="8284209" y="6520477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5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21358"/>
            <a:ext cx="7628255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sessionStorage.removeItem(‘loggedin’);</a:t>
            </a:r>
            <a:endParaRPr sz="32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buClr>
                <a:srgbClr val="FFC000"/>
              </a:buClr>
            </a:pPr>
            <a:r>
              <a:rPr sz="3200" dirty="0">
                <a:latin typeface="Arial"/>
                <a:cs typeface="Arial"/>
              </a:rPr>
              <a:t>…or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clear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tokens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sessionStorage.clear();</a:t>
            </a:r>
            <a:endParaRPr sz="3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</a:pPr>
            <a:r>
              <a:rPr sz="3200" spc="-5" dirty="0">
                <a:latin typeface="Arial"/>
                <a:cs typeface="Arial"/>
              </a:rPr>
              <a:t>..and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course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localStorage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has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same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methods.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550A900-525D-4B41-8E57-45E8FC5F54AE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8" name="a24x5.mp3" descr="a24x5.mp3">
            <a:hlinkClick r:id="" action="ppaction://media"/>
            <a:extLst>
              <a:ext uri="{FF2B5EF4-FFF2-40B4-BE49-F238E27FC236}">
                <a16:creationId xmlns:a16="http://schemas.microsoft.com/office/drawing/2014/main" id="{ED08C321-2880-DB49-AA33-88307678DF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8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9609" y="6508495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16001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Debugging</a:t>
            </a:r>
            <a:r>
              <a:rPr sz="4200" spc="-65" dirty="0"/>
              <a:t> </a:t>
            </a:r>
            <a:r>
              <a:rPr sz="4200" dirty="0"/>
              <a:t>Javascript</a:t>
            </a:r>
            <a:endParaRPr sz="4200"/>
          </a:p>
        </p:txBody>
      </p:sp>
      <p:sp>
        <p:nvSpPr>
          <p:cNvPr id="5" name="object 5"/>
          <p:cNvSpPr txBox="1"/>
          <p:nvPr/>
        </p:nvSpPr>
        <p:spPr>
          <a:xfrm>
            <a:off x="688340" y="1524420"/>
            <a:ext cx="7632065" cy="396903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Recognize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error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types</a:t>
            </a:r>
          </a:p>
          <a:p>
            <a:pPr marL="355600" marR="366395" indent="-343535">
              <a:lnSpc>
                <a:spcPct val="100000"/>
              </a:lnSpc>
              <a:spcBef>
                <a:spcPts val="7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Trace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errors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dialog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boxes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console</a:t>
            </a: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Use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comments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locate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bugs</a:t>
            </a:r>
            <a:endParaRPr sz="32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Trace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errors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debugging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tools</a:t>
            </a:r>
            <a:endParaRPr sz="32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Write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code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respond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5" dirty="0">
                <a:latin typeface="Arial"/>
                <a:cs typeface="Arial"/>
              </a:rPr>
              <a:t> exceptions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errors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840B77E4-3C27-7A49-8628-3CDBC55AD3DB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8" name="a24x6.mp3" descr="a24x6.mp3">
            <a:hlinkClick r:id="" action="ppaction://media"/>
            <a:extLst>
              <a:ext uri="{FF2B5EF4-FFF2-40B4-BE49-F238E27FC236}">
                <a16:creationId xmlns:a16="http://schemas.microsoft.com/office/drawing/2014/main" id="{D1A78D68-AAD5-AF41-A7EB-08E6FDD5E0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5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687578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Understanding</a:t>
            </a:r>
            <a:r>
              <a:rPr sz="4200" spc="-50" dirty="0"/>
              <a:t> </a:t>
            </a:r>
            <a:r>
              <a:rPr sz="4200" dirty="0"/>
              <a:t>Syntax</a:t>
            </a:r>
            <a:r>
              <a:rPr sz="4200" spc="-25" dirty="0"/>
              <a:t> </a:t>
            </a:r>
            <a:r>
              <a:rPr sz="4200" spc="-5" dirty="0"/>
              <a:t>Errors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688340" y="1520761"/>
            <a:ext cx="7287895" cy="331406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94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Syntax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errors</a:t>
            </a:r>
          </a:p>
          <a:p>
            <a:pPr marL="756285" marR="133350" lvl="1" indent="-287020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Occur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when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interpreter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fails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recognize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code </a:t>
            </a:r>
            <a:r>
              <a:rPr sz="2800" spc="-5" dirty="0">
                <a:latin typeface="Arial"/>
                <a:cs typeface="Arial"/>
              </a:rPr>
              <a:t>ir: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kris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= “teacher;</a:t>
            </a:r>
            <a:endParaRPr sz="2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Causes</a:t>
            </a:r>
            <a:endParaRPr sz="2800" dirty="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90"/>
              </a:spcBef>
              <a:buClr>
                <a:srgbClr val="FFC000"/>
              </a:buClr>
              <a:buSzPct val="64583"/>
              <a:buFont typeface="Wingdings"/>
              <a:buChar char="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Incorrect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JavaScript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code</a:t>
            </a:r>
            <a:endParaRPr sz="2400" dirty="0">
              <a:latin typeface="Arial"/>
              <a:cs typeface="Arial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64583"/>
              <a:buFont typeface="Wingdings"/>
              <a:buChar char="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References</a:t>
            </a:r>
            <a:r>
              <a:rPr sz="2400" dirty="0">
                <a:latin typeface="Arial"/>
                <a:cs typeface="Arial"/>
              </a:rPr>
              <a:t> to</a:t>
            </a:r>
            <a:r>
              <a:rPr sz="2400" spc="-5" dirty="0">
                <a:latin typeface="Arial"/>
                <a:cs typeface="Arial"/>
              </a:rPr>
              <a:t> non-existent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objects, methods,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variables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C5D82-F7CB-9041-80ED-7620171892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7" name="a24x7.mp3" descr="a24x7.mp3">
            <a:hlinkClick r:id="" action="ppaction://media"/>
            <a:extLst>
              <a:ext uri="{FF2B5EF4-FFF2-40B4-BE49-F238E27FC236}">
                <a16:creationId xmlns:a16="http://schemas.microsoft.com/office/drawing/2014/main" id="{0A043295-D461-CC4F-9423-7CDA6FC012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5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62261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Handling</a:t>
            </a:r>
            <a:r>
              <a:rPr sz="4200" spc="-25" dirty="0"/>
              <a:t> </a:t>
            </a:r>
            <a:r>
              <a:rPr sz="4200" dirty="0"/>
              <a:t>Run-Time</a:t>
            </a:r>
            <a:r>
              <a:rPr sz="4200" spc="-20" dirty="0"/>
              <a:t> </a:t>
            </a:r>
            <a:r>
              <a:rPr sz="4200" spc="-5" dirty="0"/>
              <a:t>Errors</a:t>
            </a:r>
            <a:endParaRPr sz="4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446138"/>
            <a:ext cx="7592059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650"/>
              </a:lnSpc>
            </a:pPr>
            <a:r>
              <a:rPr lang="en-US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20761"/>
            <a:ext cx="7398384" cy="387286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94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Run-time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errors</a:t>
            </a:r>
          </a:p>
          <a:p>
            <a:pPr marL="756285" marR="854710" lvl="1" indent="-287020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Occur when </a:t>
            </a:r>
            <a:r>
              <a:rPr sz="2800" dirty="0">
                <a:latin typeface="Arial"/>
                <a:cs typeface="Arial"/>
              </a:rPr>
              <a:t>interpreter encounters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problem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while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program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executing</a:t>
            </a:r>
            <a:endParaRPr sz="2800" dirty="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95"/>
              </a:spcBef>
              <a:buClr>
                <a:srgbClr val="FFC000"/>
              </a:buClr>
              <a:buSzPct val="64583"/>
              <a:buFont typeface="Wingdings"/>
              <a:buChar char="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Not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necessarily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JavaScript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language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errors</a:t>
            </a:r>
            <a:endParaRPr sz="2400" dirty="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5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Occur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when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interpreter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encounters </a:t>
            </a:r>
            <a:r>
              <a:rPr sz="2800" spc="-5" dirty="0">
                <a:latin typeface="Arial"/>
                <a:cs typeface="Arial"/>
              </a:rPr>
              <a:t>code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it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cannot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execute</a:t>
            </a:r>
          </a:p>
          <a:p>
            <a:pPr marL="756285" marR="23495" lvl="1" indent="-287020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Run-time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error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can </a:t>
            </a:r>
            <a:r>
              <a:rPr sz="2800" spc="-5" dirty="0">
                <a:latin typeface="Arial"/>
                <a:cs typeface="Arial"/>
              </a:rPr>
              <a:t>be</a:t>
            </a:r>
            <a:r>
              <a:rPr sz="2800" dirty="0">
                <a:latin typeface="Arial"/>
                <a:cs typeface="Arial"/>
              </a:rPr>
              <a:t> caused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by 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syntax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error</a:t>
            </a:r>
          </a:p>
        </p:txBody>
      </p:sp>
      <p:pic>
        <p:nvPicPr>
          <p:cNvPr id="6" name="a24x8.mp3" descr="a24x8.mp3">
            <a:hlinkClick r:id="" action="ppaction://media"/>
            <a:extLst>
              <a:ext uri="{FF2B5EF4-FFF2-40B4-BE49-F238E27FC236}">
                <a16:creationId xmlns:a16="http://schemas.microsoft.com/office/drawing/2014/main" id="{1EA575DE-B078-9647-A45F-3683F33EAC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9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290195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Logic</a:t>
            </a:r>
            <a:r>
              <a:rPr sz="4200" spc="-95" dirty="0"/>
              <a:t> </a:t>
            </a:r>
            <a:r>
              <a:rPr sz="4200" dirty="0"/>
              <a:t>Errors</a:t>
            </a:r>
            <a:endParaRPr sz="4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446138"/>
            <a:ext cx="7592059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650"/>
              </a:lnSpc>
            </a:pPr>
            <a:r>
              <a:rPr lang="en-US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402965"/>
            <a:ext cx="7371715" cy="3256279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2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Logic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errors</a:t>
            </a:r>
          </a:p>
          <a:p>
            <a:pPr marL="756285" lvl="1" indent="-287020">
              <a:lnSpc>
                <a:spcPct val="100000"/>
              </a:lnSpc>
              <a:spcBef>
                <a:spcPts val="71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80" dirty="0">
                <a:latin typeface="Arial"/>
                <a:cs typeface="Arial"/>
              </a:rPr>
              <a:t>Program’s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design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 flawed</a:t>
            </a:r>
            <a:endParaRPr sz="2800" dirty="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70"/>
              </a:spcBef>
              <a:buClr>
                <a:srgbClr val="FFC000"/>
              </a:buClr>
              <a:buSzPct val="64583"/>
              <a:buFont typeface="Wingdings"/>
              <a:buChar char="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Prevents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program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running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anticipated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8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130" dirty="0">
                <a:latin typeface="Arial"/>
                <a:cs typeface="Arial"/>
              </a:rPr>
              <a:t>“Logic”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reference</a:t>
            </a:r>
          </a:p>
          <a:p>
            <a:pPr marL="1155700" marR="5080" lvl="2" indent="-228600">
              <a:lnSpc>
                <a:spcPct val="100000"/>
              </a:lnSpc>
              <a:spcBef>
                <a:spcPts val="570"/>
              </a:spcBef>
              <a:buClr>
                <a:srgbClr val="FFC000"/>
              </a:buClr>
              <a:buSzPct val="64583"/>
              <a:buFont typeface="Wingdings"/>
              <a:buChar char="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Execution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" dirty="0">
                <a:latin typeface="Arial"/>
                <a:cs typeface="Arial"/>
              </a:rPr>
              <a:t> program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statements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procedures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correct </a:t>
            </a:r>
            <a:r>
              <a:rPr sz="2400" spc="-5" dirty="0">
                <a:latin typeface="Arial"/>
                <a:cs typeface="Arial"/>
              </a:rPr>
              <a:t>order</a:t>
            </a:r>
            <a:r>
              <a:rPr sz="2400" dirty="0">
                <a:latin typeface="Arial"/>
                <a:cs typeface="Arial"/>
              </a:rPr>
              <a:t> to </a:t>
            </a:r>
            <a:r>
              <a:rPr sz="2400" spc="-5" dirty="0">
                <a:latin typeface="Arial"/>
                <a:cs typeface="Arial"/>
              </a:rPr>
              <a:t>produce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desired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results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6" name="a24x9.mp3" descr="a24x9.mp3">
            <a:hlinkClick r:id="" action="ppaction://media"/>
            <a:extLst>
              <a:ext uri="{FF2B5EF4-FFF2-40B4-BE49-F238E27FC236}">
                <a16:creationId xmlns:a16="http://schemas.microsoft.com/office/drawing/2014/main" id="{6580AF2C-E95A-8740-822F-025DAD601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1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1391</TotalTime>
  <Words>1548</Words>
  <Application>Microsoft Macintosh PowerPoint</Application>
  <PresentationFormat>On-screen Show (4:3)</PresentationFormat>
  <Paragraphs>208</Paragraphs>
  <Slides>27</Slides>
  <Notes>0</Notes>
  <HiddenSlides>0</HiddenSlides>
  <MMClips>27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Courier New</vt:lpstr>
      <vt:lpstr>News Gothic MT</vt:lpstr>
      <vt:lpstr>Roboto</vt:lpstr>
      <vt:lpstr>Roboto Light</vt:lpstr>
      <vt:lpstr>Wingdings</vt:lpstr>
      <vt:lpstr>Executive</vt:lpstr>
      <vt:lpstr>Session #7: Overview</vt:lpstr>
      <vt:lpstr>Using HTML5 Storage</vt:lpstr>
      <vt:lpstr>Examples</vt:lpstr>
      <vt:lpstr>The same works for sessionStorage</vt:lpstr>
      <vt:lpstr>We can clear these tokens</vt:lpstr>
      <vt:lpstr>Debugging Javascript</vt:lpstr>
      <vt:lpstr>Understanding Syntax Errors</vt:lpstr>
      <vt:lpstr>Handling Run-Time Errors</vt:lpstr>
      <vt:lpstr>Logic Errors</vt:lpstr>
      <vt:lpstr>Logic Errors Example</vt:lpstr>
      <vt:lpstr>Interpreting Error Messages</vt:lpstr>
      <vt:lpstr>Interpreting Error Messages</vt:lpstr>
      <vt:lpstr>Interpreting Error Messages</vt:lpstr>
      <vt:lpstr>Tracing Errors with the console.log()  Method</vt:lpstr>
      <vt:lpstr>Tracing Errors (cont’d.)</vt:lpstr>
      <vt:lpstr>Using Comments to Locate Bugs</vt:lpstr>
      <vt:lpstr>Tracing Errors with Debugging Tools</vt:lpstr>
      <vt:lpstr>Understanding the Chrome Debugger</vt:lpstr>
      <vt:lpstr>Setting Breakpoints</vt:lpstr>
      <vt:lpstr>Throwing Exceptions</vt:lpstr>
      <vt:lpstr>Catching Exceptions</vt:lpstr>
      <vt:lpstr>Executing Final Exception Handling  Tasks</vt:lpstr>
      <vt:lpstr>Checking HTML Elements</vt:lpstr>
      <vt:lpstr>Using Strict Mode</vt:lpstr>
      <vt:lpstr>Reloading a Web Page/Clear Cache</vt:lpstr>
      <vt:lpstr>Clearing Cache</vt:lpstr>
      <vt:lpstr>Linting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Discovery Toxicology</dc:title>
  <dc:creator>gfurman</dc:creator>
  <cp:lastModifiedBy>Kristian Secor</cp:lastModifiedBy>
  <cp:revision>54</cp:revision>
  <dcterms:created xsi:type="dcterms:W3CDTF">2018-12-02T22:56:00Z</dcterms:created>
  <dcterms:modified xsi:type="dcterms:W3CDTF">2021-05-16T22:38:13Z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2014-12-04T00:00:00Z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2018-12-02T00:00:00Z</vt:filetime>
  </property>
</Properties>
</file>