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33"/>
  </p:normalViewPr>
  <p:slideViewPr>
    <p:cSldViewPr>
      <p:cViewPr varScale="1">
        <p:scale>
          <a:sx n="117" d="100"/>
          <a:sy n="117" d="100"/>
        </p:scale>
        <p:origin x="28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0AEF-9D79-1640-9230-3572D69FB677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B4DB-D9EF-EB44-A842-55E62950C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6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4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8B75-6548-4046-B498-B421F094F2E6}" type="datetime1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5801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BC46-F2AC-754D-8862-FA2CE32D4AD6}" type="datetime1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0812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97D9-03CC-4744-B2BF-FD209FA33BE1}" type="datetime1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883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55E4-5075-1048-B8E4-625B762F455A}" type="datetime1">
              <a:rPr lang="en-US" smtClean="0"/>
              <a:t>3/8/21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19316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C07B-1872-764E-BFE0-8566B714675A}" type="datetime1">
              <a:rPr lang="en-US" smtClean="0"/>
              <a:t>3/8/21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7227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625029-4B92-1B41-B158-FF289C4E4C09}" type="datetime1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00476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031811B-9A27-5A40-9C9E-3518D3443E59}" type="datetime1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27102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3513-CD2C-4D4D-8A91-4209A82E4F81}" type="datetime1">
              <a:rPr lang="en-US" smtClean="0"/>
              <a:t>3/8/21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53618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A38B-C588-DB4E-A1BE-06CB78C4D9B3}" type="datetime1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60494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1A36-AA39-7746-BCD4-731A65613651}" type="datetime1">
              <a:rPr lang="en-US" smtClean="0"/>
              <a:t>3/8/21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13107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591B-189E-6B48-8EB9-ACFD3A446853}" type="datetime1">
              <a:rPr lang="en-US" smtClean="0"/>
              <a:t>3/8/21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98547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55B6AD0-B451-2B40-90A3-CD8B7A7E18FB}" type="datetime1">
              <a:rPr lang="en-US" smtClean="0"/>
              <a:t>3/8/21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84621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" sz="6000" dirty="0"/>
              <a:t>Session #9:</a:t>
            </a:r>
            <a:r>
              <a:rPr lang="fr" sz="6000" spc="-114" dirty="0"/>
              <a:t> </a:t>
            </a:r>
            <a:r>
              <a:rPr lang="fr" sz="6000" dirty="0"/>
              <a:t>User  </a:t>
            </a:r>
            <a:r>
              <a:rPr lang="fr" sz="6000" dirty="0" err="1"/>
              <a:t>Testing</a:t>
            </a:r>
            <a:r>
              <a:rPr lang="fr" sz="6000" dirty="0"/>
              <a:t>/Critiques</a:t>
            </a:r>
            <a:endParaRPr lang="en-US" sz="60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0ECDA-8CAA-964E-BBEF-9C410C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088" y="6433344"/>
            <a:ext cx="6504138" cy="409893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dirty="0"/>
              <a:t>© Kristian </a:t>
            </a:r>
            <a:r>
              <a:rPr lang="en-US" spc="-5" dirty="0" err="1"/>
              <a:t>Secor</a:t>
            </a:r>
            <a:r>
              <a:rPr lang="en-US" spc="-5" dirty="0"/>
              <a:t> 2021 UC San Diego Extension Online Learning Course: User Experience Design I</a:t>
            </a:r>
          </a:p>
        </p:txBody>
      </p:sp>
      <p:pic>
        <p:nvPicPr>
          <p:cNvPr id="5" name="Audio Recording Mar 8, 2021 at 9:39:37 PM" descr="Audio Recording Mar 8, 2021 at 9:39:37 PM">
            <a:hlinkClick r:id="" action="ppaction://media"/>
            <a:extLst>
              <a:ext uri="{FF2B5EF4-FFF2-40B4-BE49-F238E27FC236}">
                <a16:creationId xmlns:a16="http://schemas.microsoft.com/office/drawing/2014/main" id="{DB40747A-5BB3-B048-9114-DBD574193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560" y="325328"/>
            <a:ext cx="838443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Some basic closing</a:t>
            </a:r>
            <a:r>
              <a:rPr spc="-100" dirty="0"/>
              <a:t> </a:t>
            </a:r>
            <a:r>
              <a:rPr dirty="0"/>
              <a:t>topics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5930"/>
            <a:ext cx="7736840" cy="45833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Fulfillment: </a:t>
            </a:r>
            <a:r>
              <a:rPr sz="2400" dirty="0">
                <a:latin typeface="Arial"/>
                <a:cs typeface="Arial"/>
              </a:rPr>
              <a:t>Do </a:t>
            </a:r>
            <a:r>
              <a:rPr sz="2400" spc="-5" dirty="0">
                <a:latin typeface="Arial"/>
                <a:cs typeface="Arial"/>
              </a:rPr>
              <a:t>users feel satisfied </a:t>
            </a:r>
            <a:r>
              <a:rPr sz="2400" dirty="0">
                <a:latin typeface="Arial"/>
                <a:cs typeface="Arial"/>
              </a:rPr>
              <a:t>after </a:t>
            </a:r>
            <a:r>
              <a:rPr sz="2400" spc="-5" dirty="0">
                <a:latin typeface="Arial"/>
                <a:cs typeface="Arial"/>
              </a:rPr>
              <a:t>interacting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with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buClr>
                <a:srgbClr val="FFC000"/>
              </a:buClr>
            </a:pPr>
            <a:r>
              <a:rPr sz="2400" spc="-5" dirty="0">
                <a:latin typeface="Arial"/>
                <a:cs typeface="Arial"/>
              </a:rPr>
              <a:t>the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website?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</a:pPr>
            <a:endParaRPr sz="3500" dirty="0">
              <a:latin typeface="Times New Roman"/>
              <a:cs typeface="Times New Roman"/>
            </a:endParaRPr>
          </a:p>
          <a:p>
            <a:pPr marL="355600" marR="792480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Usefulness: Does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user </a:t>
            </a:r>
            <a:r>
              <a:rPr sz="2400" dirty="0">
                <a:latin typeface="Arial"/>
                <a:cs typeface="Arial"/>
              </a:rPr>
              <a:t>feel </a:t>
            </a:r>
            <a:r>
              <a:rPr sz="2400" spc="-5" dirty="0">
                <a:latin typeface="Arial"/>
                <a:cs typeface="Arial"/>
              </a:rPr>
              <a:t>like he's obtained  value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using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website?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3500" dirty="0">
              <a:latin typeface="Times New Roman"/>
              <a:cs typeface="Times New Roman"/>
            </a:endParaRPr>
          </a:p>
          <a:p>
            <a:pPr marL="355600" marR="224790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Enjoyment: </a:t>
            </a:r>
            <a:r>
              <a:rPr sz="2400" dirty="0">
                <a:latin typeface="Arial"/>
                <a:cs typeface="Arial"/>
              </a:rPr>
              <a:t>Is the </a:t>
            </a:r>
            <a:r>
              <a:rPr sz="2400" spc="-5" dirty="0">
                <a:latin typeface="Arial"/>
                <a:cs typeface="Arial"/>
              </a:rPr>
              <a:t>experience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being on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website  fun and </a:t>
            </a:r>
            <a:r>
              <a:rPr sz="2400" dirty="0">
                <a:latin typeface="Arial"/>
                <a:cs typeface="Arial"/>
              </a:rPr>
              <a:t>not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burdensome?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3500" dirty="0">
              <a:latin typeface="Times New Roman"/>
              <a:cs typeface="Times New Roman"/>
            </a:endParaRPr>
          </a:p>
          <a:p>
            <a:pPr marL="355600" marR="852805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Positive </a:t>
            </a:r>
            <a:r>
              <a:rPr sz="2400" dirty="0">
                <a:latin typeface="Arial"/>
                <a:cs typeface="Arial"/>
              </a:rPr>
              <a:t>Emotions: </a:t>
            </a:r>
            <a:r>
              <a:rPr sz="2400" spc="-5" dirty="0">
                <a:latin typeface="Arial"/>
                <a:cs typeface="Arial"/>
              </a:rPr>
              <a:t>Do users feel happy, excited,  pleased, </a:t>
            </a:r>
            <a:r>
              <a:rPr sz="2400" dirty="0">
                <a:latin typeface="Arial"/>
                <a:cs typeface="Arial"/>
              </a:rPr>
              <a:t>etc. </a:t>
            </a:r>
            <a:r>
              <a:rPr sz="2400" spc="-5" dirty="0">
                <a:latin typeface="Arial"/>
                <a:cs typeface="Arial"/>
              </a:rPr>
              <a:t>when </a:t>
            </a: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interact with the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site?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5B1FCAD-514C-004B-BDCC-6DA54FA13A2F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4" name="a24x10.mp3">
            <a:hlinkClick r:id="" action="ppaction://media"/>
            <a:extLst>
              <a:ext uri="{FF2B5EF4-FFF2-40B4-BE49-F238E27FC236}">
                <a16:creationId xmlns:a16="http://schemas.microsoft.com/office/drawing/2014/main" id="{F8CB6A57-578D-7F44-8039-03D63FEB2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Some useful</a:t>
            </a:r>
            <a:r>
              <a:rPr spc="-110" dirty="0"/>
              <a:t> </a:t>
            </a:r>
            <a:r>
              <a:rPr dirty="0"/>
              <a:t>tools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pic>
        <p:nvPicPr>
          <p:cNvPr id="3" name="Generating User Feedback.mp4">
            <a:hlinkClick r:id="" action="ppaction://media"/>
            <a:extLst>
              <a:ext uri="{FF2B5EF4-FFF2-40B4-BE49-F238E27FC236}">
                <a16:creationId xmlns:a16="http://schemas.microsoft.com/office/drawing/2014/main" id="{67C9E880-C868-A04D-A934-CE034D23B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81590"/>
            <a:ext cx="7924800" cy="45306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EE92A-2FCA-3C4C-A85B-8D72DD91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088" y="6433344"/>
            <a:ext cx="6805110" cy="409893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dirty="0"/>
              <a:t>© Kristian </a:t>
            </a:r>
            <a:r>
              <a:rPr lang="en-US" spc="-5" dirty="0" err="1"/>
              <a:t>Secor</a:t>
            </a:r>
            <a:r>
              <a:rPr lang="en-US" spc="-5" dirty="0"/>
              <a:t> 2021 UC San Diego Extension Online Learning Course: User Experience Design 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764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Summary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697470" cy="40555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4163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We can also </a:t>
            </a:r>
            <a:r>
              <a:rPr sz="3200" spc="-5" dirty="0">
                <a:latin typeface="Arial"/>
                <a:cs typeface="Arial"/>
              </a:rPr>
              <a:t>use Questionaires and  </a:t>
            </a:r>
            <a:r>
              <a:rPr sz="3200" dirty="0">
                <a:latin typeface="Arial"/>
                <a:cs typeface="Arial"/>
              </a:rPr>
              <a:t>Interviews, </a:t>
            </a:r>
            <a:r>
              <a:rPr sz="3200" spc="-5" dirty="0">
                <a:latin typeface="Arial"/>
                <a:cs typeface="Arial"/>
              </a:rPr>
              <a:t>but </a:t>
            </a:r>
            <a:r>
              <a:rPr sz="3200" dirty="0">
                <a:latin typeface="Arial"/>
                <a:cs typeface="Arial"/>
              </a:rPr>
              <a:t>Observation is the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best.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 </a:t>
            </a:r>
            <a:r>
              <a:rPr lang="en-US" sz="3200" dirty="0">
                <a:latin typeface="Arial"/>
                <a:cs typeface="Arial"/>
              </a:rPr>
              <a:t>we </a:t>
            </a:r>
            <a:r>
              <a:rPr sz="3200" dirty="0">
                <a:latin typeface="Arial"/>
                <a:cs typeface="Arial"/>
              </a:rPr>
              <a:t>review your </a:t>
            </a:r>
            <a:r>
              <a:rPr sz="3200" spc="-5" dirty="0">
                <a:latin typeface="Arial"/>
                <a:cs typeface="Arial"/>
              </a:rPr>
              <a:t>prototypes, </a:t>
            </a:r>
            <a:r>
              <a:rPr lang="en-US" sz="3200" spc="-5" dirty="0">
                <a:latin typeface="Arial"/>
                <a:cs typeface="Arial"/>
              </a:rPr>
              <a:t>we need to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make sure you can </a:t>
            </a:r>
            <a:r>
              <a:rPr sz="3200" spc="-5" dirty="0">
                <a:latin typeface="Arial"/>
                <a:cs typeface="Arial"/>
              </a:rPr>
              <a:t>read through false  data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lang="en-US" sz="3200" spc="-5" dirty="0">
                <a:latin typeface="Arial"/>
                <a:cs typeface="Arial"/>
              </a:rPr>
              <a:t>our</a:t>
            </a:r>
            <a:r>
              <a:rPr sz="3200" spc="-5" dirty="0">
                <a:latin typeface="Arial"/>
                <a:cs typeface="Arial"/>
              </a:rPr>
              <a:t> opinions are obscured </a:t>
            </a:r>
            <a:r>
              <a:rPr sz="3200" dirty="0">
                <a:latin typeface="Arial"/>
                <a:cs typeface="Arial"/>
              </a:rPr>
              <a:t>by 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course </a:t>
            </a:r>
            <a:r>
              <a:rPr sz="3200" spc="-5" dirty="0">
                <a:latin typeface="Arial"/>
                <a:cs typeface="Arial"/>
              </a:rPr>
              <a:t>material. Better </a:t>
            </a:r>
            <a:r>
              <a:rPr sz="3200" dirty="0">
                <a:latin typeface="Arial"/>
                <a:cs typeface="Arial"/>
              </a:rPr>
              <a:t>to have a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real  </a:t>
            </a:r>
            <a:r>
              <a:rPr sz="3200" dirty="0">
                <a:latin typeface="Arial"/>
                <a:cs typeface="Arial"/>
              </a:rPr>
              <a:t>test, </a:t>
            </a:r>
            <a:r>
              <a:rPr sz="3200" spc="-5" dirty="0">
                <a:latin typeface="Arial"/>
                <a:cs typeface="Arial"/>
              </a:rPr>
              <a:t>but it’s </a:t>
            </a: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best </a:t>
            </a:r>
            <a:r>
              <a:rPr sz="3200" dirty="0">
                <a:latin typeface="Arial"/>
                <a:cs typeface="Arial"/>
              </a:rPr>
              <a:t>we can </a:t>
            </a:r>
            <a:r>
              <a:rPr sz="3200" spc="-5" dirty="0">
                <a:latin typeface="Arial"/>
                <a:cs typeface="Arial"/>
              </a:rPr>
              <a:t>do at this  point</a:t>
            </a:r>
            <a:r>
              <a:rPr lang="en-US" sz="3200" spc="-5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A86C911-3E8B-1E43-BA7E-E4252F0F1772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4" name="a24x11.mp3" descr="a24x11.mp3">
            <a:hlinkClick r:id="" action="ppaction://media"/>
            <a:extLst>
              <a:ext uri="{FF2B5EF4-FFF2-40B4-BE49-F238E27FC236}">
                <a16:creationId xmlns:a16="http://schemas.microsoft.com/office/drawing/2014/main" id="{73100542-25A0-6D40-9A3F-55DB6D01D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193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Choose your</a:t>
            </a:r>
            <a:r>
              <a:rPr spc="-105" dirty="0"/>
              <a:t> </a:t>
            </a:r>
            <a:r>
              <a:rPr dirty="0"/>
              <a:t>subjects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765415" cy="3763851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Results are </a:t>
            </a:r>
            <a:r>
              <a:rPr sz="3200" spc="-5" dirty="0">
                <a:latin typeface="Arial"/>
                <a:cs typeface="Arial"/>
              </a:rPr>
              <a:t>only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good </a:t>
            </a:r>
            <a:r>
              <a:rPr sz="3200" dirty="0">
                <a:latin typeface="Arial"/>
                <a:cs typeface="Arial"/>
              </a:rPr>
              <a:t>as your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testers</a:t>
            </a:r>
          </a:p>
          <a:p>
            <a:pPr marL="355600" marR="382905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lang="en-US" sz="3200" dirty="0">
                <a:latin typeface="Arial"/>
                <a:cs typeface="Arial"/>
              </a:rPr>
              <a:t>Try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not</a:t>
            </a:r>
            <a:r>
              <a:rPr lang="en-US" sz="3200" spc="-5" dirty="0">
                <a:latin typeface="Arial"/>
                <a:cs typeface="Arial"/>
              </a:rPr>
              <a:t> to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 </a:t>
            </a:r>
            <a:r>
              <a:rPr sz="3200" spc="-5" dirty="0">
                <a:latin typeface="Arial"/>
                <a:cs typeface="Arial"/>
              </a:rPr>
              <a:t>friends, family </a:t>
            </a:r>
            <a:r>
              <a:rPr sz="3200" dirty="0">
                <a:latin typeface="Arial"/>
                <a:cs typeface="Arial"/>
              </a:rPr>
              <a:t>or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coworkers  </a:t>
            </a:r>
            <a:r>
              <a:rPr sz="3200" spc="-5" dirty="0">
                <a:latin typeface="Arial"/>
                <a:cs typeface="Arial"/>
              </a:rPr>
              <a:t>due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external limitations and  delimitations</a:t>
            </a:r>
            <a:r>
              <a:rPr lang="en-US" sz="3200" spc="-5" dirty="0">
                <a:latin typeface="Arial"/>
                <a:cs typeface="Arial"/>
              </a:rPr>
              <a:t> (yes I know many of us did this during the semester)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Be on </a:t>
            </a:r>
            <a:r>
              <a:rPr sz="3200" spc="-5" dirty="0">
                <a:latin typeface="Arial"/>
                <a:cs typeface="Arial"/>
              </a:rPr>
              <a:t>the look out </a:t>
            </a:r>
            <a:r>
              <a:rPr sz="320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anything that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might  cloud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judgment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a24x2.mp3">
            <a:hlinkClick r:id="" action="ppaction://media"/>
            <a:extLst>
              <a:ext uri="{FF2B5EF4-FFF2-40B4-BE49-F238E27FC236}">
                <a16:creationId xmlns:a16="http://schemas.microsoft.com/office/drawing/2014/main" id="{FEA38155-8F75-314D-AE9C-0E09CA947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755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Before</a:t>
            </a:r>
            <a:r>
              <a:rPr spc="-110" dirty="0"/>
              <a:t> </a:t>
            </a:r>
            <a:r>
              <a:rPr dirty="0"/>
              <a:t>Testing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339330" cy="38303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Users </a:t>
            </a:r>
            <a:r>
              <a:rPr sz="3200" spc="-5" dirty="0">
                <a:latin typeface="Arial"/>
                <a:cs typeface="Arial"/>
              </a:rPr>
              <a:t>must </a:t>
            </a:r>
            <a:r>
              <a:rPr sz="3200" dirty="0">
                <a:latin typeface="Arial"/>
                <a:cs typeface="Arial"/>
              </a:rPr>
              <a:t>be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relaxed</a:t>
            </a:r>
            <a:endParaRPr sz="3200" dirty="0">
              <a:latin typeface="Arial"/>
              <a:cs typeface="Arial"/>
            </a:endParaRPr>
          </a:p>
          <a:p>
            <a:pPr marL="355600" marR="120014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Instructions must be </a:t>
            </a:r>
            <a:r>
              <a:rPr sz="3200" spc="-5" dirty="0">
                <a:latin typeface="Arial"/>
                <a:cs typeface="Arial"/>
              </a:rPr>
              <a:t>clear, brief and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  </a:t>
            </a:r>
            <a:r>
              <a:rPr sz="3200" spc="-5" dirty="0">
                <a:latin typeface="Arial"/>
                <a:cs typeface="Arial"/>
              </a:rPr>
              <a:t>layman’s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terms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Do </a:t>
            </a:r>
            <a:r>
              <a:rPr sz="3200" spc="-5" dirty="0">
                <a:latin typeface="Arial"/>
                <a:cs typeface="Arial"/>
              </a:rPr>
              <a:t>not use </a:t>
            </a:r>
            <a:r>
              <a:rPr sz="3200" dirty="0">
                <a:latin typeface="Arial"/>
                <a:cs typeface="Arial"/>
              </a:rPr>
              <a:t>terms </a:t>
            </a:r>
            <a:r>
              <a:rPr sz="3200" spc="-5" dirty="0">
                <a:latin typeface="Arial"/>
                <a:cs typeface="Arial"/>
              </a:rPr>
              <a:t>like “usability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testing”  or “market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research”</a:t>
            </a:r>
          </a:p>
          <a:p>
            <a:pPr marL="355600" marR="7239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Release forms </a:t>
            </a:r>
            <a:r>
              <a:rPr sz="3200" spc="-5" dirty="0">
                <a:latin typeface="Arial"/>
                <a:cs typeface="Arial"/>
              </a:rPr>
              <a:t>need </a:t>
            </a:r>
            <a:r>
              <a:rPr sz="3200" dirty="0">
                <a:latin typeface="Arial"/>
                <a:cs typeface="Arial"/>
              </a:rPr>
              <a:t>to worded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simply,  </a:t>
            </a:r>
            <a:r>
              <a:rPr sz="3200" spc="-5" dirty="0">
                <a:latin typeface="Arial"/>
                <a:cs typeface="Arial"/>
              </a:rPr>
              <a:t>without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confusion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865D51D-1233-9343-AF07-67E4E2147833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7" name="a24x3.mp3">
            <a:hlinkClick r:id="" action="ppaction://media"/>
            <a:extLst>
              <a:ext uri="{FF2B5EF4-FFF2-40B4-BE49-F238E27FC236}">
                <a16:creationId xmlns:a16="http://schemas.microsoft.com/office/drawing/2014/main" id="{BE7FE7C6-D698-D04F-8928-1F27F6923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126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How </a:t>
            </a:r>
            <a:r>
              <a:rPr spc="-10" dirty="0"/>
              <a:t>to</a:t>
            </a:r>
            <a:r>
              <a:rPr spc="-100" dirty="0"/>
              <a:t> </a:t>
            </a:r>
            <a:r>
              <a:rPr dirty="0"/>
              <a:t>Begin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496809" cy="3246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Before </a:t>
            </a:r>
            <a:r>
              <a:rPr sz="3200" spc="-5" dirty="0">
                <a:latin typeface="Arial"/>
                <a:cs typeface="Arial"/>
              </a:rPr>
              <a:t>testing, get the </a:t>
            </a:r>
            <a:r>
              <a:rPr sz="3200" dirty="0">
                <a:latin typeface="Arial"/>
                <a:cs typeface="Arial"/>
              </a:rPr>
              <a:t>user </a:t>
            </a:r>
            <a:r>
              <a:rPr sz="3200" spc="-5" dirty="0">
                <a:latin typeface="Arial"/>
                <a:cs typeface="Arial"/>
              </a:rPr>
              <a:t>familiar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  the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environment.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Get </a:t>
            </a:r>
            <a:r>
              <a:rPr sz="3200" spc="-5" dirty="0">
                <a:latin typeface="Arial"/>
                <a:cs typeface="Arial"/>
              </a:rPr>
              <a:t>initial feedback </a:t>
            </a:r>
            <a:r>
              <a:rPr sz="3200" dirty="0">
                <a:latin typeface="Arial"/>
                <a:cs typeface="Arial"/>
              </a:rPr>
              <a:t>before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interaction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Note the users terms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phraseology</a:t>
            </a:r>
            <a:endParaRPr sz="3200" dirty="0">
              <a:latin typeface="Arial"/>
              <a:cs typeface="Arial"/>
            </a:endParaRPr>
          </a:p>
          <a:p>
            <a:pPr marL="355600" marR="73025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Make sure </a:t>
            </a:r>
            <a:r>
              <a:rPr sz="3200" spc="-5" dirty="0">
                <a:latin typeface="Arial"/>
                <a:cs typeface="Arial"/>
              </a:rPr>
              <a:t>they know they are not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what  </a:t>
            </a:r>
            <a:r>
              <a:rPr sz="3200" dirty="0">
                <a:latin typeface="Arial"/>
                <a:cs typeface="Arial"/>
              </a:rPr>
              <a:t>is </a:t>
            </a:r>
            <a:r>
              <a:rPr sz="3200" spc="-5" dirty="0">
                <a:latin typeface="Arial"/>
                <a:cs typeface="Arial"/>
              </a:rPr>
              <a:t>being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tested.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79DD424-7BCB-A648-B3A5-D8E11DBDB56C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7" name="a24x4.mp3">
            <a:hlinkClick r:id="" action="ppaction://media"/>
            <a:extLst>
              <a:ext uri="{FF2B5EF4-FFF2-40B4-BE49-F238E27FC236}">
                <a16:creationId xmlns:a16="http://schemas.microsoft.com/office/drawing/2014/main" id="{6EEF9223-07FB-E54F-B6CE-461789663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660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Choosing</a:t>
            </a:r>
            <a:r>
              <a:rPr spc="-100" dirty="0"/>
              <a:t> </a:t>
            </a:r>
            <a:r>
              <a:rPr dirty="0"/>
              <a:t>Tasks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675880" cy="431863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Choose Critical Tasks to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perform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Check your </a:t>
            </a:r>
            <a:r>
              <a:rPr sz="3200" spc="-5" dirty="0">
                <a:latin typeface="Arial"/>
                <a:cs typeface="Arial"/>
              </a:rPr>
              <a:t>ego </a:t>
            </a:r>
            <a:r>
              <a:rPr sz="3200" spc="-10" dirty="0">
                <a:latin typeface="Arial"/>
                <a:cs typeface="Arial"/>
              </a:rPr>
              <a:t>at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door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the user to suggest tasks to test as  </a:t>
            </a:r>
            <a:r>
              <a:rPr sz="3200" spc="-5" dirty="0">
                <a:latin typeface="Arial"/>
                <a:cs typeface="Arial"/>
              </a:rPr>
              <a:t>this will add importance </a:t>
            </a:r>
            <a:r>
              <a:rPr sz="3200" dirty="0">
                <a:latin typeface="Arial"/>
                <a:cs typeface="Arial"/>
              </a:rPr>
              <a:t>to the user </a:t>
            </a:r>
            <a:r>
              <a:rPr sz="3200" spc="-5" dirty="0">
                <a:latin typeface="Arial"/>
                <a:cs typeface="Arial"/>
              </a:rPr>
              <a:t>and  might </a:t>
            </a:r>
            <a:r>
              <a:rPr sz="3200" dirty="0">
                <a:latin typeface="Arial"/>
                <a:cs typeface="Arial"/>
              </a:rPr>
              <a:t>change your </a:t>
            </a:r>
            <a:r>
              <a:rPr sz="3200" spc="-5" dirty="0">
                <a:latin typeface="Arial"/>
                <a:cs typeface="Arial"/>
              </a:rPr>
              <a:t>perception </a:t>
            </a:r>
            <a:r>
              <a:rPr sz="3200" dirty="0">
                <a:latin typeface="Arial"/>
                <a:cs typeface="Arial"/>
              </a:rPr>
              <a:t>as to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what  </a:t>
            </a:r>
            <a:r>
              <a:rPr sz="3200" spc="-5" dirty="0">
                <a:latin typeface="Arial"/>
                <a:cs typeface="Arial"/>
              </a:rPr>
              <a:t>about the </a:t>
            </a:r>
            <a:r>
              <a:rPr sz="3200" dirty="0">
                <a:latin typeface="Arial"/>
                <a:cs typeface="Arial"/>
              </a:rPr>
              <a:t>site or software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layman  sees as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important.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Has it </a:t>
            </a:r>
            <a:r>
              <a:rPr sz="3200" spc="-5" dirty="0">
                <a:latin typeface="Arial"/>
                <a:cs typeface="Arial"/>
              </a:rPr>
              <a:t>changed </a:t>
            </a:r>
            <a:r>
              <a:rPr sz="3200" dirty="0">
                <a:latin typeface="Arial"/>
                <a:cs typeface="Arial"/>
              </a:rPr>
              <a:t>your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priorities?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042FB56-C3AD-824C-BB28-B689B5C71B23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7" name="a24x5.mp3">
            <a:hlinkClick r:id="" action="ppaction://media"/>
            <a:extLst>
              <a:ext uri="{FF2B5EF4-FFF2-40B4-BE49-F238E27FC236}">
                <a16:creationId xmlns:a16="http://schemas.microsoft.com/office/drawing/2014/main" id="{C85D2EAF-A235-3E40-941E-3916C6BF0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983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Wording</a:t>
            </a:r>
            <a:r>
              <a:rPr spc="-100" dirty="0"/>
              <a:t> </a:t>
            </a:r>
            <a:r>
              <a:rPr dirty="0"/>
              <a:t>Tasks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585709" cy="431800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scenarios </a:t>
            </a:r>
            <a:r>
              <a:rPr sz="3200" spc="-5" dirty="0">
                <a:latin typeface="Arial"/>
                <a:cs typeface="Arial"/>
              </a:rPr>
              <a:t>instead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directions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This will add a </a:t>
            </a:r>
            <a:r>
              <a:rPr sz="3200" spc="-5" dirty="0">
                <a:latin typeface="Arial"/>
                <a:cs typeface="Arial"/>
              </a:rPr>
              <a:t>real life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aspect</a:t>
            </a:r>
          </a:p>
          <a:p>
            <a:pPr marL="355600" marR="97155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example, “find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telephone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number”  is </a:t>
            </a:r>
            <a:r>
              <a:rPr sz="3200" dirty="0">
                <a:latin typeface="Arial"/>
                <a:cs typeface="Arial"/>
              </a:rPr>
              <a:t>more </a:t>
            </a:r>
            <a:r>
              <a:rPr sz="3200" spc="-5" dirty="0">
                <a:latin typeface="Arial"/>
                <a:cs typeface="Arial"/>
              </a:rPr>
              <a:t>natural than “find the contact  </a:t>
            </a:r>
            <a:r>
              <a:rPr sz="3200" spc="-10" dirty="0">
                <a:latin typeface="Arial"/>
                <a:cs typeface="Arial"/>
              </a:rPr>
              <a:t>page”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“purchase a </a:t>
            </a:r>
            <a:r>
              <a:rPr sz="3200" spc="-5" dirty="0">
                <a:latin typeface="Arial"/>
                <a:cs typeface="Arial"/>
              </a:rPr>
              <a:t>large </a:t>
            </a:r>
            <a:r>
              <a:rPr sz="3200" spc="-10" dirty="0">
                <a:latin typeface="Arial"/>
                <a:cs typeface="Arial"/>
              </a:rPr>
              <a:t>blue </a:t>
            </a:r>
            <a:r>
              <a:rPr sz="3200" dirty="0">
                <a:latin typeface="Arial"/>
                <a:cs typeface="Arial"/>
              </a:rPr>
              <a:t>collared  shirt” </a:t>
            </a:r>
            <a:r>
              <a:rPr sz="3200" spc="-5" dirty="0">
                <a:latin typeface="Arial"/>
                <a:cs typeface="Arial"/>
              </a:rPr>
              <a:t>instead of “use </a:t>
            </a:r>
            <a:r>
              <a:rPr sz="3200" dirty="0">
                <a:latin typeface="Arial"/>
                <a:cs typeface="Arial"/>
              </a:rPr>
              <a:t>the search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function 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buy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shirt”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6DE6929-3E05-2E47-A540-90A241D8109A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/>
              <a:t>© Kristian </a:t>
            </a:r>
            <a:r>
              <a:rPr lang="en-US" spc="-5" dirty="0" err="1"/>
              <a:t>Secor</a:t>
            </a:r>
            <a:r>
              <a:rPr lang="en-US" spc="-5" dirty="0"/>
              <a:t> 2021 UC San Diego Extension Online Learning Course: User Experience Design I</a:t>
            </a:r>
            <a:endParaRPr spc="-5" dirty="0"/>
          </a:p>
        </p:txBody>
      </p:sp>
      <p:pic>
        <p:nvPicPr>
          <p:cNvPr id="7" name="a24x6.mp3">
            <a:hlinkClick r:id="" action="ppaction://media"/>
            <a:extLst>
              <a:ext uri="{FF2B5EF4-FFF2-40B4-BE49-F238E27FC236}">
                <a16:creationId xmlns:a16="http://schemas.microsoft.com/office/drawing/2014/main" id="{90CFCC5B-2A0A-8447-8845-DABB7B72F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660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One task at a</a:t>
            </a:r>
            <a:r>
              <a:rPr spc="-135" dirty="0"/>
              <a:t> </a:t>
            </a:r>
            <a:r>
              <a:rPr dirty="0"/>
              <a:t>time.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696834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717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Too </a:t>
            </a:r>
            <a:r>
              <a:rPr sz="3200" spc="-5" dirty="0">
                <a:latin typeface="Arial"/>
                <a:cs typeface="Arial"/>
              </a:rPr>
              <a:t>many </a:t>
            </a:r>
            <a:r>
              <a:rPr sz="3200" dirty="0">
                <a:latin typeface="Arial"/>
                <a:cs typeface="Arial"/>
              </a:rPr>
              <a:t>complicated tasks can  </a:t>
            </a:r>
            <a:r>
              <a:rPr sz="3200" spc="-5" dirty="0">
                <a:latin typeface="Arial"/>
                <a:cs typeface="Arial"/>
              </a:rPr>
              <a:t>intimidate and alter how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user  approaches </a:t>
            </a:r>
            <a:r>
              <a:rPr sz="3200" dirty="0">
                <a:latin typeface="Arial"/>
                <a:cs typeface="Arial"/>
              </a:rPr>
              <a:t>tasks. Given two tasks,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  user </a:t>
            </a:r>
            <a:r>
              <a:rPr sz="3200" spc="-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rush </a:t>
            </a:r>
            <a:r>
              <a:rPr sz="3200" spc="-5" dirty="0">
                <a:latin typeface="Arial"/>
                <a:cs typeface="Arial"/>
              </a:rPr>
              <a:t>through the </a:t>
            </a:r>
            <a:r>
              <a:rPr sz="3200" dirty="0">
                <a:latin typeface="Arial"/>
                <a:cs typeface="Arial"/>
              </a:rPr>
              <a:t>first,  corrupting </a:t>
            </a:r>
            <a:r>
              <a:rPr sz="3200" spc="-5" dirty="0">
                <a:latin typeface="Arial"/>
                <a:cs typeface="Arial"/>
              </a:rPr>
              <a:t>our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data.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External </a:t>
            </a:r>
            <a:r>
              <a:rPr sz="3200" spc="-5" dirty="0">
                <a:latin typeface="Arial"/>
                <a:cs typeface="Arial"/>
              </a:rPr>
              <a:t>functions, </a:t>
            </a:r>
            <a:r>
              <a:rPr sz="3200" dirty="0">
                <a:latin typeface="Arial"/>
                <a:cs typeface="Arial"/>
              </a:rPr>
              <a:t>like reset passwords  must be </a:t>
            </a:r>
            <a:r>
              <a:rPr sz="3200" spc="-5" dirty="0">
                <a:latin typeface="Arial"/>
                <a:cs typeface="Arial"/>
              </a:rPr>
              <a:t>presented </a:t>
            </a:r>
            <a:r>
              <a:rPr sz="3200" dirty="0">
                <a:latin typeface="Arial"/>
                <a:cs typeface="Arial"/>
              </a:rPr>
              <a:t>to avoid </a:t>
            </a:r>
            <a:r>
              <a:rPr sz="3200" spc="-5" dirty="0">
                <a:latin typeface="Arial"/>
                <a:cs typeface="Arial"/>
              </a:rPr>
              <a:t>delay or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mix-  </a:t>
            </a:r>
            <a:r>
              <a:rPr sz="3200" spc="-10" dirty="0">
                <a:latin typeface="Arial"/>
                <a:cs typeface="Arial"/>
              </a:rPr>
              <a:t>ups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2817548-E9FD-8D48-9D1B-8A0F7C499519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/>
              <a:t>© Kristian </a:t>
            </a:r>
            <a:r>
              <a:rPr lang="en-US" spc="-5" dirty="0" err="1"/>
              <a:t>Secor</a:t>
            </a:r>
            <a:r>
              <a:rPr lang="en-US" spc="-5" dirty="0"/>
              <a:t> 2021 UC San Diego Extension Online Learning Course: User Experience Design I</a:t>
            </a:r>
            <a:endParaRPr spc="-5" dirty="0"/>
          </a:p>
        </p:txBody>
      </p:sp>
      <p:pic>
        <p:nvPicPr>
          <p:cNvPr id="4" name="a24x7.mp3">
            <a:hlinkClick r:id="" action="ppaction://media"/>
            <a:extLst>
              <a:ext uri="{FF2B5EF4-FFF2-40B4-BE49-F238E27FC236}">
                <a16:creationId xmlns:a16="http://schemas.microsoft.com/office/drawing/2014/main" id="{69F7F643-B5A8-714C-B559-E9C761C69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565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Your Behavior:Keep</a:t>
            </a:r>
            <a:r>
              <a:rPr spc="-114" dirty="0"/>
              <a:t> </a:t>
            </a:r>
            <a:r>
              <a:rPr dirty="0"/>
              <a:t>Quiet!!!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632065" cy="226949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After </a:t>
            </a:r>
            <a:r>
              <a:rPr sz="3200" dirty="0">
                <a:latin typeface="Arial"/>
                <a:cs typeface="Arial"/>
              </a:rPr>
              <a:t>setting </a:t>
            </a:r>
            <a:r>
              <a:rPr sz="3200" spc="-5" dirty="0">
                <a:latin typeface="Arial"/>
                <a:cs typeface="Arial"/>
              </a:rPr>
              <a:t>up the </a:t>
            </a:r>
            <a:r>
              <a:rPr sz="3200" dirty="0">
                <a:latin typeface="Arial"/>
                <a:cs typeface="Arial"/>
              </a:rPr>
              <a:t>user, </a:t>
            </a:r>
            <a:r>
              <a:rPr sz="3200" spc="-5" dirty="0">
                <a:latin typeface="Arial"/>
                <a:cs typeface="Arial"/>
              </a:rPr>
              <a:t>back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away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Better </a:t>
            </a:r>
            <a:r>
              <a:rPr sz="3200" dirty="0">
                <a:latin typeface="Arial"/>
                <a:cs typeface="Arial"/>
              </a:rPr>
              <a:t>to be </a:t>
            </a:r>
            <a:r>
              <a:rPr sz="3200" spc="-5" dirty="0">
                <a:latin typeface="Arial"/>
                <a:cs typeface="Arial"/>
              </a:rPr>
              <a:t>silent and out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site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same </a:t>
            </a:r>
            <a:r>
              <a:rPr sz="3200" spc="-5" dirty="0">
                <a:latin typeface="Arial"/>
                <a:cs typeface="Arial"/>
              </a:rPr>
              <a:t>goes </a:t>
            </a:r>
            <a:r>
              <a:rPr sz="3200" dirty="0">
                <a:latin typeface="Arial"/>
                <a:cs typeface="Arial"/>
              </a:rPr>
              <a:t>for a </a:t>
            </a:r>
            <a:r>
              <a:rPr sz="3200" spc="-5" dirty="0">
                <a:latin typeface="Arial"/>
                <a:cs typeface="Arial"/>
              </a:rPr>
              <a:t>client </a:t>
            </a:r>
            <a:r>
              <a:rPr sz="3200" dirty="0">
                <a:latin typeface="Arial"/>
                <a:cs typeface="Arial"/>
              </a:rPr>
              <a:t>who </a:t>
            </a:r>
            <a:r>
              <a:rPr sz="3200" spc="-5" dirty="0">
                <a:latin typeface="Arial"/>
                <a:cs typeface="Arial"/>
              </a:rPr>
              <a:t>wants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  watch the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testing.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1E9FE71-9663-A143-B256-01C13E297A06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4" name="a24x8.mp3">
            <a:hlinkClick r:id="" action="ppaction://media"/>
            <a:extLst>
              <a:ext uri="{FF2B5EF4-FFF2-40B4-BE49-F238E27FC236}">
                <a16:creationId xmlns:a16="http://schemas.microsoft.com/office/drawing/2014/main" id="{E860C1D2-B60C-6C4F-9653-AA1EE331F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069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Post</a:t>
            </a:r>
            <a:r>
              <a:rPr spc="-110" dirty="0"/>
              <a:t> </a:t>
            </a:r>
            <a:r>
              <a:rPr dirty="0"/>
              <a:t>Test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700645" cy="17818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Time to </a:t>
            </a:r>
            <a:r>
              <a:rPr sz="3200" spc="-5" dirty="0">
                <a:latin typeface="Arial"/>
                <a:cs typeface="Arial"/>
              </a:rPr>
              <a:t>gather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much info as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possible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for </a:t>
            </a:r>
            <a:r>
              <a:rPr sz="3200" spc="-5" dirty="0">
                <a:latin typeface="Arial"/>
                <a:cs typeface="Arial"/>
              </a:rPr>
              <a:t>suggestions, it’s your last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chance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the user what </a:t>
            </a:r>
            <a:r>
              <a:rPr sz="3200" spc="-5" dirty="0">
                <a:latin typeface="Arial"/>
                <a:cs typeface="Arial"/>
              </a:rPr>
              <a:t>they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remember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43A6101-F30D-124D-B846-F233708C69A0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2021 UC San Diego Extension Online Learning Course: User Experience Design I</a:t>
            </a:r>
            <a:endParaRPr spc="-5" dirty="0"/>
          </a:p>
        </p:txBody>
      </p:sp>
      <p:pic>
        <p:nvPicPr>
          <p:cNvPr id="4" name="a24x9.mp3">
            <a:hlinkClick r:id="" action="ppaction://media"/>
            <a:extLst>
              <a:ext uri="{FF2B5EF4-FFF2-40B4-BE49-F238E27FC236}">
                <a16:creationId xmlns:a16="http://schemas.microsoft.com/office/drawing/2014/main" id="{C1CD4D91-6DAC-FB48-A63D-29CE7CA83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81</TotalTime>
  <Words>687</Words>
  <Application>Microsoft Macintosh PowerPoint</Application>
  <PresentationFormat>On-screen Show (4:3)</PresentationFormat>
  <Paragraphs>74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News Gothic MT</vt:lpstr>
      <vt:lpstr>Roboto</vt:lpstr>
      <vt:lpstr>Roboto Light</vt:lpstr>
      <vt:lpstr>Times New Roman</vt:lpstr>
      <vt:lpstr>Wingdings</vt:lpstr>
      <vt:lpstr>Executive</vt:lpstr>
      <vt:lpstr>Session #9: User  Testing/Critiques</vt:lpstr>
      <vt:lpstr>Choose your subjects</vt:lpstr>
      <vt:lpstr>Before Testing</vt:lpstr>
      <vt:lpstr>How to Begin</vt:lpstr>
      <vt:lpstr>Choosing Tasks</vt:lpstr>
      <vt:lpstr>Wording Tasks</vt:lpstr>
      <vt:lpstr>One task at a time.</vt:lpstr>
      <vt:lpstr>Your Behavior:Keep Quiet!!!</vt:lpstr>
      <vt:lpstr>Post Test</vt:lpstr>
      <vt:lpstr>Some basic closing topics</vt:lpstr>
      <vt:lpstr>Some useful tools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Discovery Toxicology</dc:title>
  <dc:creator>gfurman</dc:creator>
  <cp:lastModifiedBy>Kristian Secor</cp:lastModifiedBy>
  <cp:revision>12</cp:revision>
  <dcterms:created xsi:type="dcterms:W3CDTF">2018-12-02T22:56:00Z</dcterms:created>
  <dcterms:modified xsi:type="dcterms:W3CDTF">2021-03-09T05:57:10Z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2018-12-02T00:00:00Z</vt:filetime>
  </property>
</Properties>
</file>