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png" ContentType="image/png"/>
  <Default Extension="jpg" ContentType="image/jp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0" r:id="rId4"/>
    <p:sldId id="257" r:id="rId5"/>
    <p:sldId id="278" r:id="rId6"/>
    <p:sldId id="272" r:id="rId7"/>
    <p:sldId id="262" r:id="rId8"/>
    <p:sldId id="273" r:id="rId9"/>
    <p:sldId id="274" r:id="rId10"/>
    <p:sldId id="259" r:id="rId11"/>
    <p:sldId id="275" r:id="rId12"/>
    <p:sldId id="276" r:id="rId13"/>
    <p:sldId id="265" r:id="rId14"/>
    <p:sldId id="277" r:id="rId15"/>
    <p:sldId id="267" r:id="rId16"/>
    <p:sldId id="279" r:id="rId17"/>
    <p:sldId id="280" r:id="rId18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02"/>
  </p:normalViewPr>
  <p:slideViewPr>
    <p:cSldViewPr>
      <p:cViewPr>
        <p:scale>
          <a:sx n="90" d="100"/>
          <a:sy n="90" d="100"/>
        </p:scale>
        <p:origin x="536" y="2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38019-51EB-FE46-AE0C-A681F1E7B65D}" type="datetimeFigureOut">
              <a:rPr lang="en-US" smtClean="0"/>
              <a:t>4/20/17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AC6A9-D0FD-0C48-B581-475280330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AC6A9-D0FD-0C48-B581-4752803306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1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AC6A9-D0FD-0C48-B581-4752803306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9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AC6A9-D0FD-0C48-B581-4752803306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48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4116" y="350773"/>
            <a:ext cx="8595766" cy="659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6EF3E-443A-B144-89E6-CBFFEDF5968A}" type="datetime1">
              <a:rPr lang="en-US" smtClean="0"/>
              <a:t>4/20/17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5062-3CEC-B043-8639-98546C766741}" type="datetime1">
              <a:rPr lang="en-US" smtClean="0"/>
              <a:t>4/20/17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79EC-650C-0344-B89D-C55460DBC2A4}" type="datetime1">
              <a:rPr lang="en-US" smtClean="0"/>
              <a:t>4/20/17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4F03E-EBE7-8F44-9F37-D97DA0D1246F}" type="datetime1">
              <a:rPr lang="en-US" smtClean="0"/>
              <a:t>4/20/17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AD3FB-A665-9E49-A5F4-988E0B3A94EE}" type="datetime1">
              <a:rPr lang="en-US" smtClean="0"/>
              <a:t>4/20/17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81000" y="533400"/>
            <a:ext cx="8305800" cy="5715000"/>
          </a:xfrm>
          <a:custGeom>
            <a:avLst/>
            <a:gdLst/>
            <a:ahLst/>
            <a:cxnLst/>
            <a:rect l="l" t="t" r="r" b="b"/>
            <a:pathLst>
              <a:path w="8305800" h="5715000">
                <a:moveTo>
                  <a:pt x="0" y="784478"/>
                </a:moveTo>
                <a:lnTo>
                  <a:pt x="1431" y="736696"/>
                </a:lnTo>
                <a:lnTo>
                  <a:pt x="5672" y="689670"/>
                </a:lnTo>
                <a:lnTo>
                  <a:pt x="12639" y="643483"/>
                </a:lnTo>
                <a:lnTo>
                  <a:pt x="22251" y="598216"/>
                </a:lnTo>
                <a:lnTo>
                  <a:pt x="34425" y="553952"/>
                </a:lnTo>
                <a:lnTo>
                  <a:pt x="49080" y="510772"/>
                </a:lnTo>
                <a:lnTo>
                  <a:pt x="66133" y="468759"/>
                </a:lnTo>
                <a:lnTo>
                  <a:pt x="85503" y="427996"/>
                </a:lnTo>
                <a:lnTo>
                  <a:pt x="107107" y="388563"/>
                </a:lnTo>
                <a:lnTo>
                  <a:pt x="130863" y="350544"/>
                </a:lnTo>
                <a:lnTo>
                  <a:pt x="156689" y="314020"/>
                </a:lnTo>
                <a:lnTo>
                  <a:pt x="184504" y="279073"/>
                </a:lnTo>
                <a:lnTo>
                  <a:pt x="214225" y="245786"/>
                </a:lnTo>
                <a:lnTo>
                  <a:pt x="245770" y="214240"/>
                </a:lnTo>
                <a:lnTo>
                  <a:pt x="279056" y="184518"/>
                </a:lnTo>
                <a:lnTo>
                  <a:pt x="314003" y="156703"/>
                </a:lnTo>
                <a:lnTo>
                  <a:pt x="350528" y="130875"/>
                </a:lnTo>
                <a:lnTo>
                  <a:pt x="388548" y="107117"/>
                </a:lnTo>
                <a:lnTo>
                  <a:pt x="427982" y="85511"/>
                </a:lnTo>
                <a:lnTo>
                  <a:pt x="468748" y="66140"/>
                </a:lnTo>
                <a:lnTo>
                  <a:pt x="510764" y="49085"/>
                </a:lnTo>
                <a:lnTo>
                  <a:pt x="553947" y="34429"/>
                </a:lnTo>
                <a:lnTo>
                  <a:pt x="598215" y="22253"/>
                </a:lnTo>
                <a:lnTo>
                  <a:pt x="643487" y="12640"/>
                </a:lnTo>
                <a:lnTo>
                  <a:pt x="689681" y="5672"/>
                </a:lnTo>
                <a:lnTo>
                  <a:pt x="736714" y="1431"/>
                </a:lnTo>
                <a:lnTo>
                  <a:pt x="784504" y="0"/>
                </a:lnTo>
                <a:lnTo>
                  <a:pt x="7521321" y="0"/>
                </a:lnTo>
                <a:lnTo>
                  <a:pt x="7569103" y="1431"/>
                </a:lnTo>
                <a:lnTo>
                  <a:pt x="7616129" y="5672"/>
                </a:lnTo>
                <a:lnTo>
                  <a:pt x="7662316" y="12640"/>
                </a:lnTo>
                <a:lnTo>
                  <a:pt x="7707583" y="22253"/>
                </a:lnTo>
                <a:lnTo>
                  <a:pt x="7751847" y="34429"/>
                </a:lnTo>
                <a:lnTo>
                  <a:pt x="7795027" y="49085"/>
                </a:lnTo>
                <a:lnTo>
                  <a:pt x="7837040" y="66140"/>
                </a:lnTo>
                <a:lnTo>
                  <a:pt x="7877803" y="85511"/>
                </a:lnTo>
                <a:lnTo>
                  <a:pt x="7917236" y="107117"/>
                </a:lnTo>
                <a:lnTo>
                  <a:pt x="7955255" y="130875"/>
                </a:lnTo>
                <a:lnTo>
                  <a:pt x="7991779" y="156703"/>
                </a:lnTo>
                <a:lnTo>
                  <a:pt x="8026726" y="184518"/>
                </a:lnTo>
                <a:lnTo>
                  <a:pt x="8060013" y="214240"/>
                </a:lnTo>
                <a:lnTo>
                  <a:pt x="8091559" y="245786"/>
                </a:lnTo>
                <a:lnTo>
                  <a:pt x="8121281" y="279073"/>
                </a:lnTo>
                <a:lnTo>
                  <a:pt x="8149096" y="314020"/>
                </a:lnTo>
                <a:lnTo>
                  <a:pt x="8174924" y="350544"/>
                </a:lnTo>
                <a:lnTo>
                  <a:pt x="8198682" y="388563"/>
                </a:lnTo>
                <a:lnTo>
                  <a:pt x="8220288" y="427996"/>
                </a:lnTo>
                <a:lnTo>
                  <a:pt x="8239659" y="468759"/>
                </a:lnTo>
                <a:lnTo>
                  <a:pt x="8256714" y="510772"/>
                </a:lnTo>
                <a:lnTo>
                  <a:pt x="8271370" y="553952"/>
                </a:lnTo>
                <a:lnTo>
                  <a:pt x="8283546" y="598216"/>
                </a:lnTo>
                <a:lnTo>
                  <a:pt x="8293159" y="643483"/>
                </a:lnTo>
                <a:lnTo>
                  <a:pt x="8300127" y="689670"/>
                </a:lnTo>
                <a:lnTo>
                  <a:pt x="8304368" y="736696"/>
                </a:lnTo>
                <a:lnTo>
                  <a:pt x="8305800" y="784478"/>
                </a:lnTo>
                <a:lnTo>
                  <a:pt x="8305800" y="4930521"/>
                </a:lnTo>
                <a:lnTo>
                  <a:pt x="8304368" y="4978308"/>
                </a:lnTo>
                <a:lnTo>
                  <a:pt x="8300127" y="5025338"/>
                </a:lnTo>
                <a:lnTo>
                  <a:pt x="8293159" y="5071529"/>
                </a:lnTo>
                <a:lnTo>
                  <a:pt x="8283546" y="5116799"/>
                </a:lnTo>
                <a:lnTo>
                  <a:pt x="8271370" y="5161066"/>
                </a:lnTo>
                <a:lnTo>
                  <a:pt x="8256714" y="5204247"/>
                </a:lnTo>
                <a:lnTo>
                  <a:pt x="8239659" y="5246261"/>
                </a:lnTo>
                <a:lnTo>
                  <a:pt x="8220288" y="5287026"/>
                </a:lnTo>
                <a:lnTo>
                  <a:pt x="8198682" y="5326459"/>
                </a:lnTo>
                <a:lnTo>
                  <a:pt x="8174924" y="5364478"/>
                </a:lnTo>
                <a:lnTo>
                  <a:pt x="8149096" y="5401001"/>
                </a:lnTo>
                <a:lnTo>
                  <a:pt x="8121281" y="5435947"/>
                </a:lnTo>
                <a:lnTo>
                  <a:pt x="8091559" y="5469233"/>
                </a:lnTo>
                <a:lnTo>
                  <a:pt x="8060013" y="5500777"/>
                </a:lnTo>
                <a:lnTo>
                  <a:pt x="8026726" y="5530497"/>
                </a:lnTo>
                <a:lnTo>
                  <a:pt x="7991779" y="5558311"/>
                </a:lnTo>
                <a:lnTo>
                  <a:pt x="7955255" y="5584137"/>
                </a:lnTo>
                <a:lnTo>
                  <a:pt x="7917236" y="5607893"/>
                </a:lnTo>
                <a:lnTo>
                  <a:pt x="7877803" y="5629497"/>
                </a:lnTo>
                <a:lnTo>
                  <a:pt x="7837040" y="5648866"/>
                </a:lnTo>
                <a:lnTo>
                  <a:pt x="7795027" y="5665920"/>
                </a:lnTo>
                <a:lnTo>
                  <a:pt x="7751847" y="5680574"/>
                </a:lnTo>
                <a:lnTo>
                  <a:pt x="7707583" y="5692749"/>
                </a:lnTo>
                <a:lnTo>
                  <a:pt x="7662316" y="5702360"/>
                </a:lnTo>
                <a:lnTo>
                  <a:pt x="7616129" y="5709327"/>
                </a:lnTo>
                <a:lnTo>
                  <a:pt x="7569103" y="5713568"/>
                </a:lnTo>
                <a:lnTo>
                  <a:pt x="7521321" y="5715000"/>
                </a:lnTo>
                <a:lnTo>
                  <a:pt x="784491" y="5715000"/>
                </a:lnTo>
                <a:lnTo>
                  <a:pt x="736714" y="5713568"/>
                </a:lnTo>
                <a:lnTo>
                  <a:pt x="689681" y="5709327"/>
                </a:lnTo>
                <a:lnTo>
                  <a:pt x="643487" y="5702360"/>
                </a:lnTo>
                <a:lnTo>
                  <a:pt x="598215" y="5692749"/>
                </a:lnTo>
                <a:lnTo>
                  <a:pt x="553947" y="5680574"/>
                </a:lnTo>
                <a:lnTo>
                  <a:pt x="510764" y="5665920"/>
                </a:lnTo>
                <a:lnTo>
                  <a:pt x="468748" y="5648866"/>
                </a:lnTo>
                <a:lnTo>
                  <a:pt x="427982" y="5629497"/>
                </a:lnTo>
                <a:lnTo>
                  <a:pt x="388548" y="5607893"/>
                </a:lnTo>
                <a:lnTo>
                  <a:pt x="350528" y="5584137"/>
                </a:lnTo>
                <a:lnTo>
                  <a:pt x="314003" y="5558311"/>
                </a:lnTo>
                <a:lnTo>
                  <a:pt x="279056" y="5530497"/>
                </a:lnTo>
                <a:lnTo>
                  <a:pt x="245770" y="5500777"/>
                </a:lnTo>
                <a:lnTo>
                  <a:pt x="214225" y="5469233"/>
                </a:lnTo>
                <a:lnTo>
                  <a:pt x="184504" y="5435947"/>
                </a:lnTo>
                <a:lnTo>
                  <a:pt x="156689" y="5401001"/>
                </a:lnTo>
                <a:lnTo>
                  <a:pt x="130863" y="5364478"/>
                </a:lnTo>
                <a:lnTo>
                  <a:pt x="107107" y="5326459"/>
                </a:lnTo>
                <a:lnTo>
                  <a:pt x="85503" y="5287026"/>
                </a:lnTo>
                <a:lnTo>
                  <a:pt x="66133" y="5246261"/>
                </a:lnTo>
                <a:lnTo>
                  <a:pt x="49080" y="5204247"/>
                </a:lnTo>
                <a:lnTo>
                  <a:pt x="34425" y="5161066"/>
                </a:lnTo>
                <a:lnTo>
                  <a:pt x="22251" y="5116799"/>
                </a:lnTo>
                <a:lnTo>
                  <a:pt x="12639" y="5071529"/>
                </a:lnTo>
                <a:lnTo>
                  <a:pt x="5672" y="5025338"/>
                </a:lnTo>
                <a:lnTo>
                  <a:pt x="1431" y="4978308"/>
                </a:lnTo>
                <a:lnTo>
                  <a:pt x="0" y="4930521"/>
                </a:lnTo>
                <a:lnTo>
                  <a:pt x="0" y="784478"/>
                </a:lnTo>
                <a:close/>
              </a:path>
            </a:pathLst>
          </a:custGeom>
          <a:ln w="50800">
            <a:solidFill>
              <a:srgbClr val="A9B0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151129"/>
            <a:ext cx="8534400" cy="1220470"/>
          </a:xfrm>
          <a:custGeom>
            <a:avLst/>
            <a:gdLst/>
            <a:ahLst/>
            <a:cxnLst/>
            <a:rect l="l" t="t" r="r" b="b"/>
            <a:pathLst>
              <a:path w="8534400" h="1220470">
                <a:moveTo>
                  <a:pt x="7924800" y="0"/>
                </a:moveTo>
                <a:lnTo>
                  <a:pt x="0" y="1270"/>
                </a:lnTo>
                <a:lnTo>
                  <a:pt x="0" y="1220470"/>
                </a:lnTo>
                <a:lnTo>
                  <a:pt x="7923530" y="1220470"/>
                </a:lnTo>
                <a:lnTo>
                  <a:pt x="7971326" y="1218635"/>
                </a:lnTo>
                <a:lnTo>
                  <a:pt x="8018107" y="1213221"/>
                </a:lnTo>
                <a:lnTo>
                  <a:pt x="8063737" y="1204363"/>
                </a:lnTo>
                <a:lnTo>
                  <a:pt x="8108080" y="1192198"/>
                </a:lnTo>
                <a:lnTo>
                  <a:pt x="8151003" y="1176861"/>
                </a:lnTo>
                <a:lnTo>
                  <a:pt x="8192370" y="1158488"/>
                </a:lnTo>
                <a:lnTo>
                  <a:pt x="8232045" y="1137214"/>
                </a:lnTo>
                <a:lnTo>
                  <a:pt x="8269895" y="1113176"/>
                </a:lnTo>
                <a:lnTo>
                  <a:pt x="8305785" y="1086509"/>
                </a:lnTo>
                <a:lnTo>
                  <a:pt x="8339578" y="1057348"/>
                </a:lnTo>
                <a:lnTo>
                  <a:pt x="8371141" y="1025831"/>
                </a:lnTo>
                <a:lnTo>
                  <a:pt x="8400339" y="992092"/>
                </a:lnTo>
                <a:lnTo>
                  <a:pt x="8427035" y="956267"/>
                </a:lnTo>
                <a:lnTo>
                  <a:pt x="8451097" y="918492"/>
                </a:lnTo>
                <a:lnTo>
                  <a:pt x="8472388" y="878902"/>
                </a:lnTo>
                <a:lnTo>
                  <a:pt x="8490774" y="837635"/>
                </a:lnTo>
                <a:lnTo>
                  <a:pt x="8506119" y="794824"/>
                </a:lnTo>
                <a:lnTo>
                  <a:pt x="8518289" y="750607"/>
                </a:lnTo>
                <a:lnTo>
                  <a:pt x="8527149" y="705118"/>
                </a:lnTo>
                <a:lnTo>
                  <a:pt x="8532565" y="658493"/>
                </a:lnTo>
                <a:lnTo>
                  <a:pt x="8534400" y="610870"/>
                </a:lnTo>
                <a:lnTo>
                  <a:pt x="8532565" y="563097"/>
                </a:lnTo>
                <a:lnTo>
                  <a:pt x="8527151" y="516353"/>
                </a:lnTo>
                <a:lnTo>
                  <a:pt x="8518293" y="470769"/>
                </a:lnTo>
                <a:lnTo>
                  <a:pt x="8506128" y="426478"/>
                </a:lnTo>
                <a:lnTo>
                  <a:pt x="8490791" y="383613"/>
                </a:lnTo>
                <a:lnTo>
                  <a:pt x="8472418" y="342307"/>
                </a:lnTo>
                <a:lnTo>
                  <a:pt x="8451144" y="302692"/>
                </a:lnTo>
                <a:lnTo>
                  <a:pt x="8427106" y="264901"/>
                </a:lnTo>
                <a:lnTo>
                  <a:pt x="8400439" y="229068"/>
                </a:lnTo>
                <a:lnTo>
                  <a:pt x="8371278" y="195323"/>
                </a:lnTo>
                <a:lnTo>
                  <a:pt x="8339761" y="163801"/>
                </a:lnTo>
                <a:lnTo>
                  <a:pt x="8306022" y="134634"/>
                </a:lnTo>
                <a:lnTo>
                  <a:pt x="8270197" y="107954"/>
                </a:lnTo>
                <a:lnTo>
                  <a:pt x="8232422" y="83895"/>
                </a:lnTo>
                <a:lnTo>
                  <a:pt x="8192832" y="62589"/>
                </a:lnTo>
                <a:lnTo>
                  <a:pt x="8151565" y="44168"/>
                </a:lnTo>
                <a:lnTo>
                  <a:pt x="8108754" y="28767"/>
                </a:lnTo>
                <a:lnTo>
                  <a:pt x="8064537" y="16516"/>
                </a:lnTo>
                <a:lnTo>
                  <a:pt x="8019048" y="7550"/>
                </a:lnTo>
                <a:lnTo>
                  <a:pt x="7972423" y="2000"/>
                </a:lnTo>
                <a:lnTo>
                  <a:pt x="7924800" y="0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1219200"/>
            <a:ext cx="8077200" cy="0"/>
          </a:xfrm>
          <a:custGeom>
            <a:avLst/>
            <a:gdLst/>
            <a:ahLst/>
            <a:cxnLst/>
            <a:rect l="l" t="t" r="r" b="b"/>
            <a:pathLst>
              <a:path w="8077200">
                <a:moveTo>
                  <a:pt x="0" y="0"/>
                </a:moveTo>
                <a:lnTo>
                  <a:pt x="80772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659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310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5940" y="6505237"/>
            <a:ext cx="5556250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220EC-A87F-1F4D-99D5-0FF168FCCEEE}" type="datetime1">
              <a:rPr lang="en-US" smtClean="0"/>
              <a:t>4/20/17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97164" y="6520477"/>
            <a:ext cx="191134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tiff"/><Relationship Id="rId6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tiff"/><Relationship Id="rId5" Type="http://schemas.openxmlformats.org/officeDocument/2006/relationships/image" Target="../media/image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tiff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057400"/>
            <a:ext cx="7391400" cy="3352800"/>
          </a:xfrm>
          <a:custGeom>
            <a:avLst/>
            <a:gdLst/>
            <a:ahLst/>
            <a:cxnLst/>
            <a:rect l="l" t="t" r="r" b="b"/>
            <a:pathLst>
              <a:path w="7391400" h="3352800">
                <a:moveTo>
                  <a:pt x="0" y="558800"/>
                </a:moveTo>
                <a:lnTo>
                  <a:pt x="2051" y="510585"/>
                </a:lnTo>
                <a:lnTo>
                  <a:pt x="8092" y="463509"/>
                </a:lnTo>
                <a:lnTo>
                  <a:pt x="17957" y="417740"/>
                </a:lnTo>
                <a:lnTo>
                  <a:pt x="31477" y="373445"/>
                </a:lnTo>
                <a:lnTo>
                  <a:pt x="48483" y="330792"/>
                </a:lnTo>
                <a:lnTo>
                  <a:pt x="68810" y="289949"/>
                </a:lnTo>
                <a:lnTo>
                  <a:pt x="92288" y="251083"/>
                </a:lnTo>
                <a:lnTo>
                  <a:pt x="118751" y="214362"/>
                </a:lnTo>
                <a:lnTo>
                  <a:pt x="148029" y="179955"/>
                </a:lnTo>
                <a:lnTo>
                  <a:pt x="179957" y="148028"/>
                </a:lnTo>
                <a:lnTo>
                  <a:pt x="214365" y="118750"/>
                </a:lnTo>
                <a:lnTo>
                  <a:pt x="251086" y="92288"/>
                </a:lnTo>
                <a:lnTo>
                  <a:pt x="289953" y="68809"/>
                </a:lnTo>
                <a:lnTo>
                  <a:pt x="330797" y="48483"/>
                </a:lnTo>
                <a:lnTo>
                  <a:pt x="373451" y="31476"/>
                </a:lnTo>
                <a:lnTo>
                  <a:pt x="417748" y="17957"/>
                </a:lnTo>
                <a:lnTo>
                  <a:pt x="463518" y="8092"/>
                </a:lnTo>
                <a:lnTo>
                  <a:pt x="510596" y="2051"/>
                </a:lnTo>
                <a:lnTo>
                  <a:pt x="558812" y="0"/>
                </a:lnTo>
                <a:lnTo>
                  <a:pt x="6832600" y="0"/>
                </a:lnTo>
                <a:lnTo>
                  <a:pt x="6880814" y="2051"/>
                </a:lnTo>
                <a:lnTo>
                  <a:pt x="6927890" y="8092"/>
                </a:lnTo>
                <a:lnTo>
                  <a:pt x="6973659" y="17957"/>
                </a:lnTo>
                <a:lnTo>
                  <a:pt x="7017954" y="31476"/>
                </a:lnTo>
                <a:lnTo>
                  <a:pt x="7060607" y="48483"/>
                </a:lnTo>
                <a:lnTo>
                  <a:pt x="7101450" y="68809"/>
                </a:lnTo>
                <a:lnTo>
                  <a:pt x="7140316" y="92288"/>
                </a:lnTo>
                <a:lnTo>
                  <a:pt x="7177037" y="118750"/>
                </a:lnTo>
                <a:lnTo>
                  <a:pt x="7211444" y="148028"/>
                </a:lnTo>
                <a:lnTo>
                  <a:pt x="7243371" y="179955"/>
                </a:lnTo>
                <a:lnTo>
                  <a:pt x="7272649" y="214362"/>
                </a:lnTo>
                <a:lnTo>
                  <a:pt x="7299111" y="251083"/>
                </a:lnTo>
                <a:lnTo>
                  <a:pt x="7322590" y="289949"/>
                </a:lnTo>
                <a:lnTo>
                  <a:pt x="7342916" y="330792"/>
                </a:lnTo>
                <a:lnTo>
                  <a:pt x="7359923" y="373445"/>
                </a:lnTo>
                <a:lnTo>
                  <a:pt x="7373442" y="417740"/>
                </a:lnTo>
                <a:lnTo>
                  <a:pt x="7383307" y="463509"/>
                </a:lnTo>
                <a:lnTo>
                  <a:pt x="7389348" y="510585"/>
                </a:lnTo>
                <a:lnTo>
                  <a:pt x="7391400" y="558800"/>
                </a:lnTo>
                <a:lnTo>
                  <a:pt x="7391400" y="2794000"/>
                </a:lnTo>
                <a:lnTo>
                  <a:pt x="7389348" y="2842214"/>
                </a:lnTo>
                <a:lnTo>
                  <a:pt x="7383307" y="2889290"/>
                </a:lnTo>
                <a:lnTo>
                  <a:pt x="7373442" y="2935059"/>
                </a:lnTo>
                <a:lnTo>
                  <a:pt x="7359923" y="2979354"/>
                </a:lnTo>
                <a:lnTo>
                  <a:pt x="7342916" y="3022007"/>
                </a:lnTo>
                <a:lnTo>
                  <a:pt x="7322590" y="3062850"/>
                </a:lnTo>
                <a:lnTo>
                  <a:pt x="7299111" y="3101716"/>
                </a:lnTo>
                <a:lnTo>
                  <a:pt x="7272649" y="3138437"/>
                </a:lnTo>
                <a:lnTo>
                  <a:pt x="7243371" y="3172844"/>
                </a:lnTo>
                <a:lnTo>
                  <a:pt x="7211444" y="3204771"/>
                </a:lnTo>
                <a:lnTo>
                  <a:pt x="7177037" y="3234049"/>
                </a:lnTo>
                <a:lnTo>
                  <a:pt x="7140316" y="3260511"/>
                </a:lnTo>
                <a:lnTo>
                  <a:pt x="7101450" y="3283990"/>
                </a:lnTo>
                <a:lnTo>
                  <a:pt x="7060607" y="3304316"/>
                </a:lnTo>
                <a:lnTo>
                  <a:pt x="7017954" y="3321323"/>
                </a:lnTo>
                <a:lnTo>
                  <a:pt x="6973659" y="3334842"/>
                </a:lnTo>
                <a:lnTo>
                  <a:pt x="6927890" y="3344707"/>
                </a:lnTo>
                <a:lnTo>
                  <a:pt x="6880814" y="3350748"/>
                </a:lnTo>
                <a:lnTo>
                  <a:pt x="6832600" y="3352800"/>
                </a:lnTo>
                <a:lnTo>
                  <a:pt x="558812" y="3352800"/>
                </a:lnTo>
                <a:lnTo>
                  <a:pt x="510596" y="3350748"/>
                </a:lnTo>
                <a:lnTo>
                  <a:pt x="463518" y="3344707"/>
                </a:lnTo>
                <a:lnTo>
                  <a:pt x="417748" y="3334842"/>
                </a:lnTo>
                <a:lnTo>
                  <a:pt x="373451" y="3321323"/>
                </a:lnTo>
                <a:lnTo>
                  <a:pt x="330797" y="3304316"/>
                </a:lnTo>
                <a:lnTo>
                  <a:pt x="289953" y="3283990"/>
                </a:lnTo>
                <a:lnTo>
                  <a:pt x="251086" y="3260511"/>
                </a:lnTo>
                <a:lnTo>
                  <a:pt x="214365" y="3234049"/>
                </a:lnTo>
                <a:lnTo>
                  <a:pt x="179957" y="3204771"/>
                </a:lnTo>
                <a:lnTo>
                  <a:pt x="148029" y="3172844"/>
                </a:lnTo>
                <a:lnTo>
                  <a:pt x="118751" y="3138437"/>
                </a:lnTo>
                <a:lnTo>
                  <a:pt x="92288" y="3101716"/>
                </a:lnTo>
                <a:lnTo>
                  <a:pt x="68810" y="3062850"/>
                </a:lnTo>
                <a:lnTo>
                  <a:pt x="48483" y="3022007"/>
                </a:lnTo>
                <a:lnTo>
                  <a:pt x="31477" y="2979354"/>
                </a:lnTo>
                <a:lnTo>
                  <a:pt x="17957" y="2935059"/>
                </a:lnTo>
                <a:lnTo>
                  <a:pt x="8092" y="2889290"/>
                </a:lnTo>
                <a:lnTo>
                  <a:pt x="2051" y="2842214"/>
                </a:lnTo>
                <a:lnTo>
                  <a:pt x="0" y="2794000"/>
                </a:lnTo>
                <a:lnTo>
                  <a:pt x="0" y="558800"/>
                </a:lnTo>
                <a:close/>
              </a:path>
            </a:pathLst>
          </a:custGeom>
          <a:ln w="50800">
            <a:solidFill>
              <a:srgbClr val="A9B0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914400"/>
            <a:ext cx="7162800" cy="990600"/>
          </a:xfrm>
          <a:custGeom>
            <a:avLst/>
            <a:gdLst/>
            <a:ahLst/>
            <a:cxnLst/>
            <a:rect l="l" t="t" r="r" b="b"/>
            <a:pathLst>
              <a:path w="7162800" h="990600">
                <a:moveTo>
                  <a:pt x="0" y="990600"/>
                </a:moveTo>
                <a:lnTo>
                  <a:pt x="7162800" y="990600"/>
                </a:lnTo>
                <a:lnTo>
                  <a:pt x="7162800" y="0"/>
                </a:lnTo>
                <a:lnTo>
                  <a:pt x="0" y="0"/>
                </a:lnTo>
                <a:lnTo>
                  <a:pt x="0" y="990600"/>
                </a:lnTo>
                <a:close/>
              </a:path>
            </a:pathLst>
          </a:custGeom>
          <a:ln w="57150">
            <a:solidFill>
              <a:srgbClr val="A9B0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369822"/>
            <a:ext cx="8991600" cy="1830705"/>
          </a:xfrm>
          <a:custGeom>
            <a:avLst/>
            <a:gdLst/>
            <a:ahLst/>
            <a:cxnLst/>
            <a:rect l="l" t="t" r="r" b="b"/>
            <a:pathLst>
              <a:path w="8991600" h="1830705">
                <a:moveTo>
                  <a:pt x="8077200" y="0"/>
                </a:moveTo>
                <a:lnTo>
                  <a:pt x="0" y="1777"/>
                </a:lnTo>
                <a:lnTo>
                  <a:pt x="0" y="1830577"/>
                </a:lnTo>
                <a:lnTo>
                  <a:pt x="8075422" y="1830577"/>
                </a:lnTo>
                <a:lnTo>
                  <a:pt x="8124134" y="1829309"/>
                </a:lnTo>
                <a:lnTo>
                  <a:pt x="8172178" y="1825546"/>
                </a:lnTo>
                <a:lnTo>
                  <a:pt x="8219490" y="1819352"/>
                </a:lnTo>
                <a:lnTo>
                  <a:pt x="8266008" y="1810790"/>
                </a:lnTo>
                <a:lnTo>
                  <a:pt x="8311668" y="1799923"/>
                </a:lnTo>
                <a:lnTo>
                  <a:pt x="8356408" y="1786816"/>
                </a:lnTo>
                <a:lnTo>
                  <a:pt x="8400164" y="1771531"/>
                </a:lnTo>
                <a:lnTo>
                  <a:pt x="8442873" y="1754131"/>
                </a:lnTo>
                <a:lnTo>
                  <a:pt x="8484474" y="1734681"/>
                </a:lnTo>
                <a:lnTo>
                  <a:pt x="8524901" y="1713243"/>
                </a:lnTo>
                <a:lnTo>
                  <a:pt x="8564094" y="1689881"/>
                </a:lnTo>
                <a:lnTo>
                  <a:pt x="8601988" y="1664658"/>
                </a:lnTo>
                <a:lnTo>
                  <a:pt x="8638522" y="1637637"/>
                </a:lnTo>
                <a:lnTo>
                  <a:pt x="8673631" y="1608883"/>
                </a:lnTo>
                <a:lnTo>
                  <a:pt x="8707253" y="1578458"/>
                </a:lnTo>
                <a:lnTo>
                  <a:pt x="8739325" y="1546426"/>
                </a:lnTo>
                <a:lnTo>
                  <a:pt x="8769784" y="1512850"/>
                </a:lnTo>
                <a:lnTo>
                  <a:pt x="8798567" y="1477794"/>
                </a:lnTo>
                <a:lnTo>
                  <a:pt x="8825612" y="1441320"/>
                </a:lnTo>
                <a:lnTo>
                  <a:pt x="8850854" y="1403493"/>
                </a:lnTo>
                <a:lnTo>
                  <a:pt x="8874232" y="1364376"/>
                </a:lnTo>
                <a:lnTo>
                  <a:pt x="8895682" y="1324031"/>
                </a:lnTo>
                <a:lnTo>
                  <a:pt x="8915141" y="1282523"/>
                </a:lnTo>
                <a:lnTo>
                  <a:pt x="8932547" y="1239915"/>
                </a:lnTo>
                <a:lnTo>
                  <a:pt x="8947836" y="1196270"/>
                </a:lnTo>
                <a:lnTo>
                  <a:pt x="8960946" y="1151652"/>
                </a:lnTo>
                <a:lnTo>
                  <a:pt x="8971814" y="1106124"/>
                </a:lnTo>
                <a:lnTo>
                  <a:pt x="8980375" y="1059749"/>
                </a:lnTo>
                <a:lnTo>
                  <a:pt x="8986569" y="1012590"/>
                </a:lnTo>
                <a:lnTo>
                  <a:pt x="8990331" y="964712"/>
                </a:lnTo>
                <a:lnTo>
                  <a:pt x="8991600" y="916177"/>
                </a:lnTo>
                <a:lnTo>
                  <a:pt x="8990331" y="867470"/>
                </a:lnTo>
                <a:lnTo>
                  <a:pt x="8986570" y="819442"/>
                </a:lnTo>
                <a:lnTo>
                  <a:pt x="8980377" y="772154"/>
                </a:lnTo>
                <a:lnTo>
                  <a:pt x="8971817" y="725668"/>
                </a:lnTo>
                <a:lnTo>
                  <a:pt x="8960954" y="680047"/>
                </a:lnTo>
                <a:lnTo>
                  <a:pt x="8947849" y="635352"/>
                </a:lnTo>
                <a:lnTo>
                  <a:pt x="8932568" y="591646"/>
                </a:lnTo>
                <a:lnTo>
                  <a:pt x="8915172" y="548989"/>
                </a:lnTo>
                <a:lnTo>
                  <a:pt x="8895725" y="507445"/>
                </a:lnTo>
                <a:lnTo>
                  <a:pt x="8874292" y="467074"/>
                </a:lnTo>
                <a:lnTo>
                  <a:pt x="8850933" y="427938"/>
                </a:lnTo>
                <a:lnTo>
                  <a:pt x="8825715" y="390100"/>
                </a:lnTo>
                <a:lnTo>
                  <a:pt x="8798698" y="353622"/>
                </a:lnTo>
                <a:lnTo>
                  <a:pt x="8769948" y="318565"/>
                </a:lnTo>
                <a:lnTo>
                  <a:pt x="8739526" y="284991"/>
                </a:lnTo>
                <a:lnTo>
                  <a:pt x="8707497" y="252962"/>
                </a:lnTo>
                <a:lnTo>
                  <a:pt x="8673924" y="222539"/>
                </a:lnTo>
                <a:lnTo>
                  <a:pt x="8638870" y="193786"/>
                </a:lnTo>
                <a:lnTo>
                  <a:pt x="8602398" y="166763"/>
                </a:lnTo>
                <a:lnTo>
                  <a:pt x="8564572" y="141533"/>
                </a:lnTo>
                <a:lnTo>
                  <a:pt x="8525454" y="118157"/>
                </a:lnTo>
                <a:lnTo>
                  <a:pt x="8485109" y="96697"/>
                </a:lnTo>
                <a:lnTo>
                  <a:pt x="8443599" y="77215"/>
                </a:lnTo>
                <a:lnTo>
                  <a:pt x="8400989" y="59774"/>
                </a:lnTo>
                <a:lnTo>
                  <a:pt x="8357340" y="44434"/>
                </a:lnTo>
                <a:lnTo>
                  <a:pt x="8312717" y="31258"/>
                </a:lnTo>
                <a:lnTo>
                  <a:pt x="8267183" y="20308"/>
                </a:lnTo>
                <a:lnTo>
                  <a:pt x="8220801" y="11645"/>
                </a:lnTo>
                <a:lnTo>
                  <a:pt x="8173634" y="5331"/>
                </a:lnTo>
                <a:lnTo>
                  <a:pt x="8125746" y="1429"/>
                </a:lnTo>
                <a:lnTo>
                  <a:pt x="8077200" y="0"/>
                </a:lnTo>
                <a:close/>
              </a:path>
            </a:pathLst>
          </a:custGeom>
          <a:solidFill>
            <a:srgbClr val="666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048000"/>
            <a:ext cx="8305800" cy="0"/>
          </a:xfrm>
          <a:custGeom>
            <a:avLst/>
            <a:gdLst/>
            <a:ahLst/>
            <a:cxnLst/>
            <a:rect l="l" t="t" r="r" b="b"/>
            <a:pathLst>
              <a:path w="8305800">
                <a:moveTo>
                  <a:pt x="0" y="0"/>
                </a:moveTo>
                <a:lnTo>
                  <a:pt x="8305800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1897379"/>
            <a:ext cx="5036185" cy="659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Session</a:t>
            </a:r>
            <a:r>
              <a:rPr spc="-50" dirty="0"/>
              <a:t> </a:t>
            </a:r>
            <a:r>
              <a:rPr spc="-5" dirty="0" smtClean="0"/>
              <a:t>#</a:t>
            </a:r>
            <a:r>
              <a:rPr lang="en-US" spc="-5" dirty="0" smtClean="0"/>
              <a:t>4</a:t>
            </a:r>
            <a:r>
              <a:rPr spc="-5" dirty="0" smtClean="0"/>
              <a:t>:Overview</a:t>
            </a:r>
            <a:endParaRPr spc="-5" dirty="0"/>
          </a:p>
        </p:txBody>
      </p:sp>
      <p:sp>
        <p:nvSpPr>
          <p:cNvPr id="8" name="object 8"/>
          <p:cNvSpPr/>
          <p:nvPr/>
        </p:nvSpPr>
        <p:spPr>
          <a:xfrm>
            <a:off x="6400800" y="4343336"/>
            <a:ext cx="2387600" cy="17161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492443"/>
          </a:xfrm>
        </p:spPr>
        <p:txBody>
          <a:bodyPr/>
          <a:lstStyle/>
          <a:p>
            <a:r>
              <a:rPr lang="en-US" sz="3200" b="1" dirty="0" smtClean="0"/>
              <a:t>Protecting </a:t>
            </a:r>
            <a:r>
              <a:rPr lang="en-US" sz="3200" b="1" dirty="0"/>
              <a:t>the $ Alias and Adding Scope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515" y="2057400"/>
            <a:ext cx="7767319" cy="2862322"/>
          </a:xfrm>
        </p:spPr>
        <p:txBody>
          <a:bodyPr/>
          <a:lstStyle/>
          <a:p>
            <a:pPr fontAlgn="base"/>
            <a:r>
              <a:rPr lang="en-US" dirty="0"/>
              <a:t>(</a:t>
            </a:r>
            <a:r>
              <a:rPr lang="en-US" sz="2800" b="1" dirty="0"/>
              <a:t>function</a:t>
            </a:r>
            <a:r>
              <a:rPr lang="en-US" sz="2800" dirty="0"/>
              <a:t> ( $ ) {</a:t>
            </a:r>
          </a:p>
          <a:p>
            <a:pPr fontAlgn="base"/>
            <a:r>
              <a:rPr lang="en-US" sz="2800" dirty="0"/>
              <a:t>$.</a:t>
            </a:r>
            <a:r>
              <a:rPr lang="en-US" sz="2800" dirty="0" err="1"/>
              <a:t>fn.greenify</a:t>
            </a:r>
            <a:r>
              <a:rPr lang="en-US" sz="2800" dirty="0"/>
              <a:t> = </a:t>
            </a:r>
            <a:r>
              <a:rPr lang="en-US" sz="2800" b="1" dirty="0"/>
              <a:t>function</a:t>
            </a:r>
            <a:r>
              <a:rPr lang="en-US" sz="2800" dirty="0"/>
              <a:t>() {</a:t>
            </a:r>
          </a:p>
          <a:p>
            <a:pPr fontAlgn="base"/>
            <a:r>
              <a:rPr lang="en-US" sz="2800" b="1" dirty="0" err="1"/>
              <a:t>this</a:t>
            </a:r>
            <a:r>
              <a:rPr lang="en-US" sz="2800" dirty="0" err="1"/>
              <a:t>.css</a:t>
            </a:r>
            <a:r>
              <a:rPr lang="en-US" sz="2800" dirty="0"/>
              <a:t>( "color", "green" );</a:t>
            </a:r>
          </a:p>
          <a:p>
            <a:pPr fontAlgn="base"/>
            <a:r>
              <a:rPr lang="en-US" sz="2800" b="1" dirty="0"/>
              <a:t>return</a:t>
            </a:r>
            <a:r>
              <a:rPr lang="en-US" sz="2800" dirty="0"/>
              <a:t> </a:t>
            </a:r>
            <a:r>
              <a:rPr lang="en-US" sz="2800" b="1" dirty="0"/>
              <a:t>this</a:t>
            </a:r>
            <a:r>
              <a:rPr lang="en-US" sz="2800" dirty="0"/>
              <a:t>;</a:t>
            </a:r>
          </a:p>
          <a:p>
            <a:pPr fontAlgn="base"/>
            <a:r>
              <a:rPr lang="en-US" sz="2800" dirty="0"/>
              <a:t>};</a:t>
            </a:r>
          </a:p>
          <a:p>
            <a:pPr fontAlgn="base"/>
            <a:r>
              <a:rPr lang="en-US" sz="2800" dirty="0"/>
              <a:t>}( jQuery ));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5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each in a plugin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724096"/>
          </a:xfrm>
        </p:spPr>
        <p:txBody>
          <a:bodyPr/>
          <a:lstStyle/>
          <a:p>
            <a:pPr fontAlgn="base"/>
            <a:r>
              <a:rPr lang="en-US" sz="3200" dirty="0"/>
              <a:t>$.</a:t>
            </a:r>
            <a:r>
              <a:rPr lang="en-US" sz="3200" dirty="0" err="1"/>
              <a:t>fn.myNewPlugin</a:t>
            </a:r>
            <a:r>
              <a:rPr lang="en-US" sz="3200" dirty="0"/>
              <a:t> = </a:t>
            </a:r>
            <a:r>
              <a:rPr lang="en-US" sz="3200" b="1" dirty="0"/>
              <a:t>function</a:t>
            </a:r>
            <a:r>
              <a:rPr lang="en-US" sz="3200" dirty="0"/>
              <a:t>() {</a:t>
            </a:r>
          </a:p>
          <a:p>
            <a:pPr fontAlgn="base"/>
            <a:r>
              <a:rPr lang="en-US" sz="3200" b="1" dirty="0"/>
              <a:t>return</a:t>
            </a:r>
            <a:r>
              <a:rPr lang="en-US" sz="3200" dirty="0"/>
              <a:t> </a:t>
            </a:r>
            <a:r>
              <a:rPr lang="en-US" sz="3200" b="1" dirty="0" err="1"/>
              <a:t>this</a:t>
            </a:r>
            <a:r>
              <a:rPr lang="en-US" sz="3200" dirty="0" err="1"/>
              <a:t>.each</a:t>
            </a:r>
            <a:r>
              <a:rPr lang="en-US" sz="3200" dirty="0"/>
              <a:t>(</a:t>
            </a:r>
            <a:r>
              <a:rPr lang="en-US" sz="3200" b="1" dirty="0"/>
              <a:t>function</a:t>
            </a:r>
            <a:r>
              <a:rPr lang="en-US" sz="3200" dirty="0"/>
              <a:t>() {</a:t>
            </a:r>
          </a:p>
          <a:p>
            <a:pPr fontAlgn="base"/>
            <a:r>
              <a:rPr lang="en-US" sz="3200" i="1" dirty="0"/>
              <a:t>// Do something to each element here</a:t>
            </a:r>
            <a:r>
              <a:rPr lang="en-US" sz="3200" i="1" dirty="0" smtClean="0"/>
              <a:t>.</a:t>
            </a:r>
          </a:p>
          <a:p>
            <a:pPr fontAlgn="base"/>
            <a:endParaRPr lang="en-US" sz="3200" i="1" dirty="0"/>
          </a:p>
          <a:p>
            <a:pPr fontAlgn="base"/>
            <a:endParaRPr lang="en-US" sz="3200" dirty="0"/>
          </a:p>
          <a:p>
            <a:pPr fontAlgn="base"/>
            <a:r>
              <a:rPr lang="en-US" sz="3200" dirty="0"/>
              <a:t>});</a:t>
            </a:r>
          </a:p>
          <a:p>
            <a:pPr fontAlgn="base"/>
            <a:r>
              <a:rPr lang="en-US" sz="3200" dirty="0"/>
              <a:t>};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6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Best Practice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3045" y="1695216"/>
            <a:ext cx="3197860" cy="3970318"/>
          </a:xfrm>
        </p:spPr>
        <p:txBody>
          <a:bodyPr/>
          <a:lstStyle/>
          <a:p>
            <a:pPr fontAlgn="base"/>
            <a:r>
              <a:rPr lang="en-US" sz="2400" dirty="0"/>
              <a:t>(</a:t>
            </a:r>
            <a:r>
              <a:rPr lang="en-US" sz="2400" b="1" dirty="0"/>
              <a:t>function</a:t>
            </a:r>
            <a:r>
              <a:rPr lang="en-US" sz="2400" dirty="0"/>
              <a:t>( $ ) {</a:t>
            </a:r>
          </a:p>
          <a:p>
            <a:pPr fontAlgn="base"/>
            <a:r>
              <a:rPr lang="en-US" sz="2400" dirty="0"/>
              <a:t>$.</a:t>
            </a:r>
            <a:r>
              <a:rPr lang="en-US" sz="2400" dirty="0" err="1"/>
              <a:t>fn.openPopup</a:t>
            </a:r>
            <a:r>
              <a:rPr lang="en-US" sz="2400" dirty="0"/>
              <a:t> = </a:t>
            </a:r>
            <a:r>
              <a:rPr lang="en-US" sz="2400" b="1" dirty="0"/>
              <a:t>function</a:t>
            </a:r>
            <a:r>
              <a:rPr lang="en-US" sz="2400" dirty="0"/>
              <a:t>() {</a:t>
            </a:r>
          </a:p>
          <a:p>
            <a:pPr fontAlgn="base"/>
            <a:r>
              <a:rPr lang="en-US" sz="2400" i="1" dirty="0"/>
              <a:t>// Open popup code.</a:t>
            </a:r>
            <a:endParaRPr lang="en-US" sz="2400" dirty="0"/>
          </a:p>
          <a:p>
            <a:pPr fontAlgn="base"/>
            <a:r>
              <a:rPr lang="en-US" sz="2400" dirty="0"/>
              <a:t>};</a:t>
            </a:r>
          </a:p>
          <a:p>
            <a:pPr fontAlgn="base"/>
            <a:r>
              <a:rPr lang="en-US" sz="2400" dirty="0"/>
              <a:t>$.</a:t>
            </a:r>
            <a:r>
              <a:rPr lang="en-US" sz="2400" dirty="0" err="1"/>
              <a:t>fn.closePopup</a:t>
            </a:r>
            <a:r>
              <a:rPr lang="en-US" sz="2400" dirty="0"/>
              <a:t> = </a:t>
            </a:r>
            <a:r>
              <a:rPr lang="en-US" sz="2400" b="1" dirty="0"/>
              <a:t>function</a:t>
            </a:r>
            <a:r>
              <a:rPr lang="en-US" sz="2400" dirty="0"/>
              <a:t>() </a:t>
            </a:r>
            <a:r>
              <a:rPr lang="en-US" sz="2400" dirty="0" smtClean="0"/>
              <a:t>{ </a:t>
            </a:r>
            <a:endParaRPr lang="en-US" sz="2400" dirty="0"/>
          </a:p>
          <a:p>
            <a:pPr fontAlgn="base"/>
            <a:r>
              <a:rPr lang="en-US" sz="2400" i="1" dirty="0"/>
              <a:t>// Close popup code.</a:t>
            </a:r>
            <a:endParaRPr lang="en-US" sz="2400" dirty="0"/>
          </a:p>
          <a:p>
            <a:pPr fontAlgn="base"/>
            <a:r>
              <a:rPr lang="en-US" sz="2400" dirty="0"/>
              <a:t>};</a:t>
            </a:r>
          </a:p>
          <a:p>
            <a:pPr fontAlgn="base"/>
            <a:r>
              <a:rPr lang="en-US" sz="2400" dirty="0"/>
              <a:t>}( jQuery ));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26670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VS.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5288482" y="1653402"/>
            <a:ext cx="3581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(</a:t>
            </a:r>
            <a:r>
              <a:rPr lang="en-US" sz="2400" b="1" dirty="0"/>
              <a:t>function</a:t>
            </a:r>
            <a:r>
              <a:rPr lang="en-US" sz="2400" dirty="0"/>
              <a:t>( $ ) {</a:t>
            </a:r>
          </a:p>
          <a:p>
            <a:pPr fontAlgn="base"/>
            <a:r>
              <a:rPr lang="en-US" sz="2400" dirty="0"/>
              <a:t>$.</a:t>
            </a:r>
            <a:r>
              <a:rPr lang="en-US" sz="2400" dirty="0" err="1"/>
              <a:t>fn.popup</a:t>
            </a:r>
            <a:r>
              <a:rPr lang="en-US" sz="2400" dirty="0"/>
              <a:t> = </a:t>
            </a:r>
            <a:r>
              <a:rPr lang="en-US" sz="2400" b="1" dirty="0"/>
              <a:t>function</a:t>
            </a:r>
            <a:r>
              <a:rPr lang="en-US" sz="2400" dirty="0"/>
              <a:t>( action ) {</a:t>
            </a:r>
          </a:p>
          <a:p>
            <a:pPr fontAlgn="base"/>
            <a:r>
              <a:rPr lang="en-US" sz="2400" b="1" dirty="0"/>
              <a:t>if</a:t>
            </a:r>
            <a:r>
              <a:rPr lang="en-US" sz="2400" dirty="0"/>
              <a:t> ( action === "open") {</a:t>
            </a:r>
          </a:p>
          <a:p>
            <a:pPr fontAlgn="base"/>
            <a:r>
              <a:rPr lang="en-US" sz="2400" i="1" dirty="0"/>
              <a:t>// Open popup code.</a:t>
            </a:r>
            <a:endParaRPr lang="en-US" sz="2400" dirty="0"/>
          </a:p>
          <a:p>
            <a:pPr fontAlgn="base"/>
            <a:r>
              <a:rPr lang="en-US" sz="2400" dirty="0"/>
              <a:t>}</a:t>
            </a:r>
          </a:p>
          <a:p>
            <a:pPr fontAlgn="base"/>
            <a:r>
              <a:rPr lang="en-US" sz="2400" b="1" dirty="0"/>
              <a:t>if</a:t>
            </a:r>
            <a:r>
              <a:rPr lang="en-US" sz="2400" dirty="0"/>
              <a:t> ( action === "close" ) {</a:t>
            </a:r>
          </a:p>
          <a:p>
            <a:pPr fontAlgn="base"/>
            <a:r>
              <a:rPr lang="en-US" sz="2400" i="1" dirty="0"/>
              <a:t>// Close popup code.</a:t>
            </a:r>
            <a:endParaRPr lang="en-US" sz="2400" dirty="0"/>
          </a:p>
          <a:p>
            <a:pPr fontAlgn="base"/>
            <a:r>
              <a:rPr lang="en-US" sz="2400" dirty="0"/>
              <a:t>}</a:t>
            </a:r>
          </a:p>
          <a:p>
            <a:pPr fontAlgn="base"/>
            <a:r>
              <a:rPr lang="en-US" sz="2400" dirty="0"/>
              <a:t>};</a:t>
            </a:r>
          </a:p>
          <a:p>
            <a:pPr fontAlgn="base"/>
            <a:r>
              <a:rPr lang="en-US" sz="2400" dirty="0"/>
              <a:t>}( jQuery ));</a:t>
            </a:r>
          </a:p>
          <a:p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16" y="350773"/>
            <a:ext cx="8595766" cy="1292662"/>
          </a:xfrm>
        </p:spPr>
        <p:txBody>
          <a:bodyPr/>
          <a:lstStyle/>
          <a:p>
            <a:r>
              <a:rPr lang="en-US" b="1" dirty="0"/>
              <a:t>Accepting Options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998460" cy="4154984"/>
          </a:xfrm>
        </p:spPr>
        <p:txBody>
          <a:bodyPr/>
          <a:lstStyle/>
          <a:p>
            <a:pPr fontAlgn="base"/>
            <a:r>
              <a:rPr lang="en-US" b="1" dirty="0"/>
              <a:t>(function ( $ ) {</a:t>
            </a:r>
          </a:p>
          <a:p>
            <a:pPr fontAlgn="base"/>
            <a:r>
              <a:rPr lang="en-US" b="1" dirty="0"/>
              <a:t>$.</a:t>
            </a:r>
            <a:r>
              <a:rPr lang="en-US" b="1" dirty="0" err="1"/>
              <a:t>fn.greenify</a:t>
            </a:r>
            <a:r>
              <a:rPr lang="en-US" b="1" dirty="0"/>
              <a:t> = function( options ) {</a:t>
            </a:r>
          </a:p>
          <a:p>
            <a:pPr fontAlgn="base"/>
            <a:r>
              <a:rPr lang="en-US" b="1" dirty="0" err="1" smtClean="0"/>
              <a:t>var</a:t>
            </a:r>
            <a:r>
              <a:rPr lang="en-US" b="1" dirty="0" smtClean="0"/>
              <a:t> </a:t>
            </a:r>
            <a:r>
              <a:rPr lang="en-US" b="1" dirty="0"/>
              <a:t>settings = $.extend({</a:t>
            </a:r>
          </a:p>
          <a:p>
            <a:pPr fontAlgn="base"/>
            <a:r>
              <a:rPr lang="en-US" b="1" dirty="0" smtClean="0"/>
              <a:t>color</a:t>
            </a:r>
            <a:r>
              <a:rPr lang="en-US" b="1" dirty="0"/>
              <a:t>: "#556b2f",</a:t>
            </a:r>
          </a:p>
          <a:p>
            <a:pPr fontAlgn="base"/>
            <a:r>
              <a:rPr lang="en-US" b="1" dirty="0" err="1"/>
              <a:t>backgroundColor</a:t>
            </a:r>
            <a:r>
              <a:rPr lang="en-US" b="1" dirty="0"/>
              <a:t>: "white"</a:t>
            </a:r>
          </a:p>
          <a:p>
            <a:pPr fontAlgn="base"/>
            <a:r>
              <a:rPr lang="en-US" b="1" dirty="0"/>
              <a:t>}, options </a:t>
            </a:r>
            <a:r>
              <a:rPr lang="en-US" b="1" dirty="0" smtClean="0"/>
              <a:t>);</a:t>
            </a:r>
          </a:p>
          <a:p>
            <a:pPr fontAlgn="base"/>
            <a:endParaRPr lang="en-US" b="1" dirty="0"/>
          </a:p>
          <a:p>
            <a:pPr fontAlgn="base"/>
            <a:r>
              <a:rPr lang="en-US" b="1" dirty="0" smtClean="0"/>
              <a:t>return</a:t>
            </a:r>
            <a:r>
              <a:rPr lang="en-US" dirty="0" smtClean="0"/>
              <a:t> </a:t>
            </a:r>
            <a:r>
              <a:rPr lang="en-US" b="1" dirty="0" err="1"/>
              <a:t>this.css</a:t>
            </a:r>
            <a:r>
              <a:rPr lang="en-US" b="1" dirty="0"/>
              <a:t>({</a:t>
            </a:r>
          </a:p>
          <a:p>
            <a:pPr fontAlgn="base"/>
            <a:r>
              <a:rPr lang="en-US" b="1" dirty="0"/>
              <a:t>color: </a:t>
            </a:r>
            <a:r>
              <a:rPr lang="en-US" b="1" dirty="0" err="1"/>
              <a:t>settings.color</a:t>
            </a:r>
            <a:r>
              <a:rPr lang="en-US" b="1" dirty="0"/>
              <a:t>,</a:t>
            </a:r>
          </a:p>
          <a:p>
            <a:pPr fontAlgn="base"/>
            <a:r>
              <a:rPr lang="en-US" b="1" dirty="0" err="1"/>
              <a:t>backgroundColor</a:t>
            </a:r>
            <a:r>
              <a:rPr lang="en-US" b="1" dirty="0"/>
              <a:t>: </a:t>
            </a:r>
            <a:r>
              <a:rPr lang="en-US" b="1" dirty="0" err="1"/>
              <a:t>settings.backgroundColor</a:t>
            </a:r>
            <a:endParaRPr lang="en-US" b="1" dirty="0"/>
          </a:p>
          <a:p>
            <a:pPr fontAlgn="base"/>
            <a:r>
              <a:rPr lang="en-US" b="1" dirty="0" smtClean="0"/>
              <a:t>});</a:t>
            </a:r>
          </a:p>
          <a:p>
            <a:pPr fontAlgn="base"/>
            <a:endParaRPr lang="en-US" b="1" dirty="0"/>
          </a:p>
          <a:p>
            <a:pPr fontAlgn="base"/>
            <a:r>
              <a:rPr lang="en-US" b="1" dirty="0"/>
              <a:t>};</a:t>
            </a:r>
          </a:p>
          <a:p>
            <a:pPr fontAlgn="base"/>
            <a:r>
              <a:rPr lang="en-US" b="1" dirty="0"/>
              <a:t>}( jQuery ));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40386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 err="1" smtClean="0"/>
              <a:t>eg</a:t>
            </a:r>
            <a:r>
              <a:rPr lang="en-US" b="1" dirty="0" smtClean="0"/>
              <a:t>:</a:t>
            </a:r>
          </a:p>
          <a:p>
            <a:pPr fontAlgn="base"/>
            <a:r>
              <a:rPr lang="en-US" b="1" dirty="0" smtClean="0"/>
              <a:t>$( </a:t>
            </a:r>
            <a:r>
              <a:rPr lang="en-US" b="1" dirty="0"/>
              <a:t>"div" ).</a:t>
            </a:r>
            <a:r>
              <a:rPr lang="en-US" b="1" dirty="0" err="1"/>
              <a:t>greenify</a:t>
            </a:r>
            <a:r>
              <a:rPr lang="en-US" b="1" dirty="0"/>
              <a:t>({</a:t>
            </a:r>
          </a:p>
          <a:p>
            <a:pPr fontAlgn="base"/>
            <a:r>
              <a:rPr lang="en-US" b="1" dirty="0"/>
              <a:t>color: "orange"</a:t>
            </a:r>
          </a:p>
          <a:p>
            <a:pPr fontAlgn="base"/>
            <a:r>
              <a:rPr lang="en-US" b="1" dirty="0"/>
              <a:t>});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0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is helpful?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339650"/>
          </a:xfrm>
        </p:spPr>
        <p:txBody>
          <a:bodyPr/>
          <a:lstStyle/>
          <a:p>
            <a:pPr fontAlgn="base"/>
            <a:r>
              <a:rPr lang="en-US" sz="2400" dirty="0"/>
              <a:t>(</a:t>
            </a:r>
            <a:r>
              <a:rPr lang="en-US" sz="2400" b="1" dirty="0"/>
              <a:t>function</a:t>
            </a:r>
            <a:r>
              <a:rPr lang="en-US" sz="2400" dirty="0"/>
              <a:t>( $ ) {</a:t>
            </a:r>
          </a:p>
          <a:p>
            <a:pPr fontAlgn="base"/>
            <a:r>
              <a:rPr lang="en-US" sz="2400" dirty="0"/>
              <a:t>$.</a:t>
            </a:r>
            <a:r>
              <a:rPr lang="en-US" sz="2400" dirty="0" err="1"/>
              <a:t>fn.showLinkLocation</a:t>
            </a:r>
            <a:r>
              <a:rPr lang="en-US" sz="2400" dirty="0"/>
              <a:t> = </a:t>
            </a:r>
            <a:r>
              <a:rPr lang="en-US" sz="2400" b="1" dirty="0"/>
              <a:t>function</a:t>
            </a:r>
            <a:r>
              <a:rPr lang="en-US" sz="2400" dirty="0"/>
              <a:t>() {</a:t>
            </a:r>
          </a:p>
          <a:p>
            <a:pPr fontAlgn="base"/>
            <a:r>
              <a:rPr lang="en-US" sz="2400" b="1" dirty="0" err="1"/>
              <a:t>this</a:t>
            </a:r>
            <a:r>
              <a:rPr lang="en-US" sz="2400" dirty="0" err="1"/>
              <a:t>.filter</a:t>
            </a:r>
            <a:r>
              <a:rPr lang="en-US" sz="2400" dirty="0"/>
              <a:t>( "a" ).each(</a:t>
            </a:r>
            <a:r>
              <a:rPr lang="en-US" sz="2400" b="1" dirty="0"/>
              <a:t>function</a:t>
            </a:r>
            <a:r>
              <a:rPr lang="en-US" sz="2400" dirty="0"/>
              <a:t>() {</a:t>
            </a:r>
          </a:p>
          <a:p>
            <a:pPr fontAlgn="base"/>
            <a:r>
              <a:rPr lang="en-US" sz="2400" b="1" dirty="0" err="1"/>
              <a:t>var</a:t>
            </a:r>
            <a:r>
              <a:rPr lang="en-US" sz="2400" dirty="0"/>
              <a:t> link = $( </a:t>
            </a:r>
            <a:r>
              <a:rPr lang="en-US" sz="2400" b="1" dirty="0"/>
              <a:t>this</a:t>
            </a:r>
            <a:r>
              <a:rPr lang="en-US" sz="2400" dirty="0"/>
              <a:t> );</a:t>
            </a:r>
          </a:p>
          <a:p>
            <a:pPr fontAlgn="base"/>
            <a:r>
              <a:rPr lang="en-US" sz="2400" dirty="0" err="1"/>
              <a:t>link.append</a:t>
            </a:r>
            <a:r>
              <a:rPr lang="en-US" sz="2400" dirty="0"/>
              <a:t>( " (" + </a:t>
            </a:r>
            <a:r>
              <a:rPr lang="en-US" sz="2400" dirty="0" err="1"/>
              <a:t>link.attr</a:t>
            </a:r>
            <a:r>
              <a:rPr lang="en-US" sz="2400" dirty="0"/>
              <a:t>( "</a:t>
            </a:r>
            <a:r>
              <a:rPr lang="en-US" sz="2400" dirty="0" err="1"/>
              <a:t>href</a:t>
            </a:r>
            <a:r>
              <a:rPr lang="en-US" sz="2400" dirty="0"/>
              <a:t>" ) + ")" );</a:t>
            </a:r>
          </a:p>
          <a:p>
            <a:pPr fontAlgn="base"/>
            <a:r>
              <a:rPr lang="en-US" sz="2400" dirty="0"/>
              <a:t>});</a:t>
            </a:r>
          </a:p>
          <a:p>
            <a:pPr fontAlgn="base"/>
            <a:r>
              <a:rPr lang="en-US" sz="2400" b="1" dirty="0"/>
              <a:t>return</a:t>
            </a:r>
            <a:r>
              <a:rPr lang="en-US" sz="2400" dirty="0"/>
              <a:t> </a:t>
            </a:r>
            <a:r>
              <a:rPr lang="en-US" sz="2400" b="1" dirty="0"/>
              <a:t>this</a:t>
            </a:r>
            <a:r>
              <a:rPr lang="en-US" sz="2400" dirty="0"/>
              <a:t>;</a:t>
            </a:r>
          </a:p>
          <a:p>
            <a:pPr fontAlgn="base"/>
            <a:r>
              <a:rPr lang="en-US" sz="2400" dirty="0"/>
              <a:t>};</a:t>
            </a:r>
          </a:p>
          <a:p>
            <a:pPr fontAlgn="base"/>
            <a:r>
              <a:rPr lang="en-US" sz="2400" dirty="0"/>
              <a:t>}( jQuery ));</a:t>
            </a:r>
          </a:p>
          <a:p>
            <a:pPr fontAlgn="base"/>
            <a:r>
              <a:rPr lang="en-US" sz="2400" i="1" dirty="0"/>
              <a:t>// Usage example:</a:t>
            </a:r>
            <a:endParaRPr lang="en-US" sz="2400" dirty="0"/>
          </a:p>
          <a:p>
            <a:pPr fontAlgn="base"/>
            <a:r>
              <a:rPr lang="en-US" sz="2400" dirty="0"/>
              <a:t>$( "a" ).</a:t>
            </a:r>
            <a:r>
              <a:rPr lang="en-US" sz="2400" dirty="0" err="1"/>
              <a:t>showLinkLocation</a:t>
            </a:r>
            <a:r>
              <a:rPr lang="en-US" sz="2400" dirty="0"/>
              <a:t>();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sp>
        <p:nvSpPr>
          <p:cNvPr id="5" name="TextBox 4"/>
          <p:cNvSpPr txBox="1"/>
          <p:nvPr/>
        </p:nvSpPr>
        <p:spPr>
          <a:xfrm>
            <a:off x="4069282" y="3657600"/>
            <a:ext cx="480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i="1" dirty="0"/>
              <a:t>&lt;!-- Before plugin is called: --&gt;</a:t>
            </a:r>
            <a:endParaRPr lang="en-US" dirty="0"/>
          </a:p>
          <a:p>
            <a:pPr fontAlgn="base"/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</a:t>
            </a:r>
            <a:r>
              <a:rPr lang="en-US" dirty="0" err="1"/>
              <a:t>page.html</a:t>
            </a:r>
            <a:r>
              <a:rPr lang="en-US" dirty="0"/>
              <a:t>"&gt;Foo&lt;/a&gt;</a:t>
            </a:r>
          </a:p>
          <a:p>
            <a:pPr fontAlgn="base"/>
            <a:r>
              <a:rPr lang="en-US" i="1" dirty="0"/>
              <a:t>&lt;!-- After plugin is called: --&gt;</a:t>
            </a:r>
            <a:endParaRPr lang="en-US" dirty="0"/>
          </a:p>
          <a:p>
            <a:pPr fontAlgn="base"/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</a:t>
            </a:r>
            <a:r>
              <a:rPr lang="en-US" dirty="0" err="1"/>
              <a:t>page.html</a:t>
            </a:r>
            <a:r>
              <a:rPr lang="en-US" dirty="0"/>
              <a:t>"&gt;Foo (</a:t>
            </a:r>
            <a:r>
              <a:rPr lang="en-US" dirty="0" err="1"/>
              <a:t>page.html</a:t>
            </a:r>
            <a:r>
              <a:rPr lang="en-US" dirty="0"/>
              <a:t>)&lt;/a&gt;</a:t>
            </a:r>
          </a:p>
          <a:p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2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 Store Locator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0" y="1714776"/>
            <a:ext cx="7236082" cy="348111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sp>
        <p:nvSpPr>
          <p:cNvPr id="12" name="Rectangle 11"/>
          <p:cNvSpPr/>
          <p:nvPr/>
        </p:nvSpPr>
        <p:spPr>
          <a:xfrm>
            <a:off x="1295400" y="5219701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$(</a:t>
            </a:r>
            <a:r>
              <a:rPr lang="en-US" dirty="0"/>
              <a:t>function() {				</a:t>
            </a:r>
            <a:endParaRPr lang="en-US" dirty="0" smtClean="0"/>
          </a:p>
          <a:p>
            <a:r>
              <a:rPr lang="en-US" dirty="0" smtClean="0"/>
              <a:t>$('#</a:t>
            </a:r>
            <a:r>
              <a:rPr lang="en-US" dirty="0" err="1" smtClean="0"/>
              <a:t>somediv</a:t>
            </a:r>
            <a:r>
              <a:rPr lang="en-US" dirty="0" smtClean="0"/>
              <a:t>).</a:t>
            </a:r>
            <a:r>
              <a:rPr lang="en-US" dirty="0" err="1"/>
              <a:t>storeLocator</a:t>
            </a:r>
            <a:r>
              <a:rPr lang="en-US" dirty="0"/>
              <a:t>();		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});</a:t>
            </a:r>
            <a:r>
              <a:rPr lang="en-US" dirty="0"/>
              <a:t>	</a:t>
            </a: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1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Locator Settings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24000"/>
            <a:ext cx="7543800" cy="463559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this week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0"/>
            <a:ext cx="7767319" cy="3323987"/>
          </a:xfrm>
        </p:spPr>
        <p:txBody>
          <a:bodyPr/>
          <a:lstStyle/>
          <a:p>
            <a:r>
              <a:rPr lang="en-US" sz="2400" dirty="0" smtClean="0"/>
              <a:t>Quiz </a:t>
            </a:r>
            <a:r>
              <a:rPr lang="en-US" sz="2400" smtClean="0"/>
              <a:t>Due next week..</a:t>
            </a:r>
            <a:endParaRPr lang="en-US" sz="2400" dirty="0" smtClean="0"/>
          </a:p>
          <a:p>
            <a:r>
              <a:rPr lang="en-US" sz="2400" dirty="0" smtClean="0"/>
              <a:t>More reading: Chapters 7: Using Plugins</a:t>
            </a:r>
          </a:p>
          <a:p>
            <a:r>
              <a:rPr lang="en-US" sz="2400" dirty="0" smtClean="0"/>
              <a:t> and 8: Developing Plugins</a:t>
            </a:r>
          </a:p>
          <a:p>
            <a:r>
              <a:rPr lang="en-US" sz="2400" dirty="0" smtClean="0"/>
              <a:t>Watch the Screencasts on </a:t>
            </a:r>
          </a:p>
          <a:p>
            <a:r>
              <a:rPr lang="en-US" sz="2400" dirty="0" smtClean="0"/>
              <a:t>The Store Locator Plugin Demo </a:t>
            </a:r>
          </a:p>
          <a:p>
            <a:r>
              <a:rPr lang="en-US" sz="2400" dirty="0" smtClean="0"/>
              <a:t>jQuery UI</a:t>
            </a:r>
          </a:p>
          <a:p>
            <a:r>
              <a:rPr lang="en-US" sz="2400" dirty="0" smtClean="0"/>
              <a:t>jQuery Mobile</a:t>
            </a:r>
          </a:p>
          <a:p>
            <a:r>
              <a:rPr lang="en-US" sz="2400" dirty="0" err="1" smtClean="0"/>
              <a:t>ThemeRoller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Developing Plugins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062651"/>
          </a:xfrm>
        </p:spPr>
        <p:txBody>
          <a:bodyPr/>
          <a:lstStyle/>
          <a:p>
            <a:r>
              <a:rPr lang="en-US" sz="2400" dirty="0" smtClean="0"/>
              <a:t>Part of jQuery’s beauty is its simplicity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smtClean="0"/>
              <a:t>DRY </a:t>
            </a:r>
            <a:r>
              <a:rPr lang="mr-IN" sz="2400" dirty="0" smtClean="0"/>
              <a:t>–</a:t>
            </a:r>
            <a:r>
              <a:rPr lang="en-US" sz="2400" dirty="0" smtClean="0"/>
              <a:t> Don’t Repeat Yourself</a:t>
            </a:r>
          </a:p>
          <a:p>
            <a:endParaRPr lang="en-US" sz="2400" dirty="0" smtClean="0"/>
          </a:p>
          <a:p>
            <a:r>
              <a:rPr lang="en-US" sz="2400" dirty="0" smtClean="0"/>
              <a:t>By </a:t>
            </a:r>
            <a:r>
              <a:rPr lang="en-US" sz="2400" dirty="0"/>
              <a:t>extending jQuery, you create reusable components that can be used on any web page.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Your </a:t>
            </a:r>
            <a:r>
              <a:rPr lang="en-US" sz="2400" dirty="0"/>
              <a:t>code is encapsulated and there is less risk that you will use the same function names elsewhere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Similar to JavaScript’s prototype functionality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0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Javascript</a:t>
            </a:r>
            <a:r>
              <a:rPr lang="en-US" dirty="0" smtClean="0"/>
              <a:t> Prototype Example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801314"/>
          </a:xfrm>
        </p:spPr>
        <p:txBody>
          <a:bodyPr/>
          <a:lstStyle/>
          <a:p>
            <a:r>
              <a:rPr lang="en-US" sz="1400" dirty="0" err="1"/>
              <a:t>Date.prototype.myMet</a:t>
            </a:r>
            <a:r>
              <a:rPr lang="en-US" sz="1400" dirty="0"/>
              <a:t>=function</a:t>
            </a:r>
            <a:r>
              <a:rPr lang="en-US" sz="1400" dirty="0" smtClean="0"/>
              <a:t>(){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()==0){</a:t>
            </a:r>
            <a:r>
              <a:rPr lang="en-US" sz="1400" dirty="0" err="1"/>
              <a:t>this.myProp</a:t>
            </a:r>
            <a:r>
              <a:rPr lang="en-US" sz="1400" dirty="0"/>
              <a:t>="January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()==1){</a:t>
            </a:r>
            <a:r>
              <a:rPr lang="en-US" sz="1400" dirty="0" err="1"/>
              <a:t>this.myProp</a:t>
            </a:r>
            <a:r>
              <a:rPr lang="en-US" sz="1400" dirty="0"/>
              <a:t>="February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()==2){</a:t>
            </a:r>
            <a:r>
              <a:rPr lang="en-US" sz="1400" dirty="0" err="1"/>
              <a:t>this.myProp</a:t>
            </a:r>
            <a:r>
              <a:rPr lang="en-US" sz="1400" dirty="0"/>
              <a:t>="March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()==3){</a:t>
            </a:r>
            <a:r>
              <a:rPr lang="en-US" sz="1400" dirty="0" err="1"/>
              <a:t>this.myProp</a:t>
            </a:r>
            <a:r>
              <a:rPr lang="en-US" sz="1400" dirty="0"/>
              <a:t>="April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()==4){</a:t>
            </a:r>
            <a:r>
              <a:rPr lang="en-US" sz="1400" dirty="0" err="1"/>
              <a:t>this.myProp</a:t>
            </a:r>
            <a:r>
              <a:rPr lang="en-US" sz="1400" dirty="0"/>
              <a:t>="May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()==5){</a:t>
            </a:r>
            <a:r>
              <a:rPr lang="en-US" sz="1400" dirty="0" err="1"/>
              <a:t>this.myProp</a:t>
            </a:r>
            <a:r>
              <a:rPr lang="en-US" sz="1400" dirty="0"/>
              <a:t>="June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()==6){</a:t>
            </a:r>
            <a:r>
              <a:rPr lang="en-US" sz="1400" dirty="0" err="1"/>
              <a:t>this.myProp</a:t>
            </a:r>
            <a:r>
              <a:rPr lang="en-US" sz="1400" dirty="0"/>
              <a:t>="July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()==7){</a:t>
            </a:r>
            <a:r>
              <a:rPr lang="en-US" sz="1400" dirty="0" err="1"/>
              <a:t>this.myProp</a:t>
            </a:r>
            <a:r>
              <a:rPr lang="en-US" sz="1400" dirty="0"/>
              <a:t>="August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()==8){</a:t>
            </a:r>
            <a:r>
              <a:rPr lang="en-US" sz="1400" dirty="0" err="1"/>
              <a:t>this.myProp</a:t>
            </a:r>
            <a:r>
              <a:rPr lang="en-US" sz="1400" dirty="0"/>
              <a:t>="September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()==9){</a:t>
            </a:r>
            <a:r>
              <a:rPr lang="en-US" sz="1400" dirty="0" err="1"/>
              <a:t>this.myProp</a:t>
            </a:r>
            <a:r>
              <a:rPr lang="en-US" sz="1400" dirty="0"/>
              <a:t>="October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()==10){</a:t>
            </a:r>
            <a:r>
              <a:rPr lang="en-US" sz="1400" dirty="0" err="1"/>
              <a:t>this.myProp</a:t>
            </a:r>
            <a:r>
              <a:rPr lang="en-US" sz="1400" dirty="0"/>
              <a:t>="November</a:t>
            </a:r>
            <a:r>
              <a:rPr lang="en-US" sz="1400" dirty="0" smtClean="0"/>
              <a:t>"};</a:t>
            </a:r>
          </a:p>
          <a:p>
            <a:r>
              <a:rPr lang="en-US" sz="1400" dirty="0" smtClean="0"/>
              <a:t>if </a:t>
            </a:r>
            <a:r>
              <a:rPr lang="en-US" sz="1400" dirty="0"/>
              <a:t>(</a:t>
            </a:r>
            <a:r>
              <a:rPr lang="en-US" sz="1400" dirty="0" err="1"/>
              <a:t>this.getMonth</a:t>
            </a:r>
            <a:r>
              <a:rPr lang="en-US" sz="1400" dirty="0"/>
              <a:t>()==11){</a:t>
            </a:r>
            <a:r>
              <a:rPr lang="en-US" sz="1400" dirty="0" err="1"/>
              <a:t>this.myProp</a:t>
            </a:r>
            <a:r>
              <a:rPr lang="en-US" sz="1400" dirty="0"/>
              <a:t>="December</a:t>
            </a:r>
            <a:r>
              <a:rPr lang="en-US" sz="1400" dirty="0" smtClean="0"/>
              <a:t>"};}</a:t>
            </a:r>
          </a:p>
          <a:p>
            <a:endParaRPr lang="en-US" sz="1400" dirty="0"/>
          </a:p>
          <a:p>
            <a:r>
              <a:rPr lang="en-US" sz="1400" dirty="0" smtClean="0"/>
              <a:t>function </a:t>
            </a:r>
            <a:r>
              <a:rPr lang="en-US" sz="1400" dirty="0" err="1"/>
              <a:t>myFunction</a:t>
            </a:r>
            <a:r>
              <a:rPr lang="en-US" sz="1400" dirty="0" smtClean="0"/>
              <a:t>(){</a:t>
            </a:r>
          </a:p>
          <a:p>
            <a:r>
              <a:rPr lang="en-US" sz="1400" dirty="0" err="1" smtClean="0"/>
              <a:t>var</a:t>
            </a:r>
            <a:r>
              <a:rPr lang="en-US" sz="1400" dirty="0" smtClean="0"/>
              <a:t> </a:t>
            </a:r>
            <a:r>
              <a:rPr lang="en-US" sz="1400" dirty="0"/>
              <a:t>d = new Date</a:t>
            </a:r>
            <a:r>
              <a:rPr lang="en-US" sz="1400" dirty="0" smtClean="0"/>
              <a:t>();</a:t>
            </a:r>
          </a:p>
          <a:p>
            <a:r>
              <a:rPr lang="en-US" sz="1400" dirty="0" err="1" smtClean="0"/>
              <a:t>d.myMet</a:t>
            </a:r>
            <a:r>
              <a:rPr lang="en-US" sz="1400" dirty="0" smtClean="0"/>
              <a:t>();</a:t>
            </a:r>
          </a:p>
          <a:p>
            <a:r>
              <a:rPr lang="en-US" sz="1400" dirty="0" err="1" smtClean="0"/>
              <a:t>var</a:t>
            </a:r>
            <a:r>
              <a:rPr lang="en-US" sz="1400" dirty="0" smtClean="0"/>
              <a:t> </a:t>
            </a:r>
            <a:r>
              <a:rPr lang="en-US" sz="1400" dirty="0"/>
              <a:t>x=</a:t>
            </a:r>
            <a:r>
              <a:rPr lang="en-US" sz="1400" dirty="0" err="1"/>
              <a:t>document.getElementById</a:t>
            </a:r>
            <a:r>
              <a:rPr lang="en-US" sz="1400" dirty="0"/>
              <a:t>("demo</a:t>
            </a:r>
            <a:r>
              <a:rPr lang="en-US" sz="1400" dirty="0" smtClean="0"/>
              <a:t>");</a:t>
            </a:r>
          </a:p>
          <a:p>
            <a:r>
              <a:rPr lang="en-US" sz="1400" dirty="0" err="1" smtClean="0"/>
              <a:t>x.innerHTML</a:t>
            </a:r>
            <a:r>
              <a:rPr lang="en-US" sz="1400" dirty="0" smtClean="0"/>
              <a:t>=</a:t>
            </a:r>
            <a:r>
              <a:rPr lang="en-US" sz="1400" dirty="0" err="1" smtClean="0"/>
              <a:t>d.myProp</a:t>
            </a:r>
            <a:r>
              <a:rPr lang="en-US" sz="1400" dirty="0" smtClean="0"/>
              <a:t>;</a:t>
            </a:r>
          </a:p>
          <a:p>
            <a:r>
              <a:rPr lang="en-US" sz="1400" dirty="0" smtClean="0"/>
              <a:t>}</a:t>
            </a:r>
          </a:p>
          <a:p>
            <a:r>
              <a:rPr lang="en-US" sz="1400" dirty="0" smtClean="0"/>
              <a:t>   </a:t>
            </a:r>
            <a:r>
              <a:rPr lang="en-US" sz="1400" dirty="0" err="1" smtClean="0"/>
              <a:t>myFunction</a:t>
            </a:r>
            <a:r>
              <a:rPr lang="en-US" sz="1400" dirty="0" smtClean="0"/>
              <a:t>();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0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Plugins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447098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The idea of a </a:t>
            </a:r>
            <a:r>
              <a:rPr lang="en-US" sz="2800" b="1" dirty="0"/>
              <a:t>plugin</a:t>
            </a:r>
            <a:r>
              <a:rPr lang="en-US" sz="2800" dirty="0"/>
              <a:t> is to do something with a collection of elements. </a:t>
            </a: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You </a:t>
            </a:r>
            <a:r>
              <a:rPr lang="en-US" sz="2800" dirty="0"/>
              <a:t>could consider each method that comes with the </a:t>
            </a:r>
            <a:r>
              <a:rPr lang="en-US" sz="2800" b="1" dirty="0"/>
              <a:t>jQuery</a:t>
            </a:r>
            <a:r>
              <a:rPr lang="en-US" sz="2800" dirty="0"/>
              <a:t> core a </a:t>
            </a:r>
            <a:r>
              <a:rPr lang="en-US" sz="2800" b="1" dirty="0"/>
              <a:t>plugin</a:t>
            </a:r>
            <a:r>
              <a:rPr lang="en-US" sz="2800" dirty="0"/>
              <a:t>, like .</a:t>
            </a:r>
            <a:r>
              <a:rPr lang="en-US" sz="2800" dirty="0" err="1"/>
              <a:t>fadeOut</a:t>
            </a:r>
            <a:r>
              <a:rPr lang="en-US" sz="2800" dirty="0"/>
              <a:t>() or .</a:t>
            </a:r>
            <a:r>
              <a:rPr lang="en-US" sz="2800" dirty="0" err="1"/>
              <a:t>addClass</a:t>
            </a:r>
            <a:r>
              <a:rPr lang="en-US" sz="2800" dirty="0"/>
              <a:t>() . </a:t>
            </a: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You </a:t>
            </a:r>
            <a:r>
              <a:rPr lang="en-US" sz="2800" dirty="0"/>
              <a:t>can make your own </a:t>
            </a:r>
            <a:r>
              <a:rPr lang="en-US" sz="2800" b="1" dirty="0"/>
              <a:t>plugins</a:t>
            </a:r>
            <a:r>
              <a:rPr lang="en-US" sz="2800" dirty="0"/>
              <a:t> and </a:t>
            </a:r>
            <a:r>
              <a:rPr lang="en-US" sz="2800" b="1" dirty="0"/>
              <a:t>use</a:t>
            </a:r>
            <a:r>
              <a:rPr lang="en-US" sz="2800" dirty="0"/>
              <a:t> them privately in your code or you </a:t>
            </a:r>
            <a:r>
              <a:rPr lang="en-US" sz="2800" dirty="0" smtClean="0"/>
              <a:t>upload them to the jQuery plugin registry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SetUp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22" y="2438400"/>
            <a:ext cx="4127500" cy="337296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1537467"/>
            <a:ext cx="7691119" cy="553998"/>
          </a:xfrm>
        </p:spPr>
        <p:txBody>
          <a:bodyPr/>
          <a:lstStyle/>
          <a:p>
            <a:r>
              <a:rPr lang="en-US" dirty="0" smtClean="0"/>
              <a:t> &lt;</a:t>
            </a:r>
            <a:r>
              <a:rPr lang="en-US" dirty="0"/>
              <a:t>script </a:t>
            </a:r>
            <a:r>
              <a:rPr lang="en-US" dirty="0" err="1"/>
              <a:t>src</a:t>
            </a:r>
            <a:r>
              <a:rPr lang="en-US" dirty="0"/>
              <a:t>="</a:t>
            </a:r>
            <a:r>
              <a:rPr lang="en-US" dirty="0" err="1" smtClean="0"/>
              <a:t>js</a:t>
            </a:r>
            <a:r>
              <a:rPr lang="en-US" dirty="0" smtClean="0"/>
              <a:t>/</a:t>
            </a:r>
            <a:r>
              <a:rPr lang="en-US" dirty="0" err="1" smtClean="0"/>
              <a:t>jquery.js</a:t>
            </a:r>
            <a:r>
              <a:rPr lang="en-US" dirty="0"/>
              <a:t>"&gt;&lt;/script</a:t>
            </a:r>
            <a:r>
              <a:rPr lang="en-US" dirty="0" smtClean="0"/>
              <a:t>&gt;</a:t>
            </a:r>
          </a:p>
          <a:p>
            <a:r>
              <a:rPr lang="en-US" dirty="0" smtClean="0"/>
              <a:t> </a:t>
            </a:r>
            <a:r>
              <a:rPr lang="en-US" dirty="0"/>
              <a:t>&lt;script </a:t>
            </a:r>
            <a:r>
              <a:rPr lang="en-US" dirty="0" err="1"/>
              <a:t>src</a:t>
            </a:r>
            <a:r>
              <a:rPr lang="en-US" dirty="0"/>
              <a:t>="</a:t>
            </a:r>
            <a:r>
              <a:rPr lang="en-US" dirty="0" err="1" smtClean="0"/>
              <a:t>js</a:t>
            </a:r>
            <a:r>
              <a:rPr lang="en-US" dirty="0" smtClean="0"/>
              <a:t>/</a:t>
            </a:r>
            <a:r>
              <a:rPr lang="en-US" dirty="0" err="1" smtClean="0"/>
              <a:t>myPlugin.js</a:t>
            </a:r>
            <a:r>
              <a:rPr lang="en-US" dirty="0"/>
              <a:t>"&gt;&lt;/script&gt;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 Plugin: The Basics	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4308872"/>
          </a:xfrm>
        </p:spPr>
        <p:txBody>
          <a:bodyPr/>
          <a:lstStyle/>
          <a:p>
            <a:r>
              <a:rPr lang="mr-IN" sz="2800" dirty="0"/>
              <a:t>$( "</a:t>
            </a:r>
            <a:r>
              <a:rPr lang="mr-IN" sz="2800" dirty="0" err="1"/>
              <a:t>a</a:t>
            </a:r>
            <a:r>
              <a:rPr lang="mr-IN" sz="2800" dirty="0"/>
              <a:t>" ).</a:t>
            </a:r>
            <a:r>
              <a:rPr lang="mr-IN" sz="2800" dirty="0" err="1"/>
              <a:t>css</a:t>
            </a:r>
            <a:r>
              <a:rPr lang="mr-IN" sz="2800" dirty="0"/>
              <a:t>( "</a:t>
            </a:r>
            <a:r>
              <a:rPr lang="mr-IN" sz="2800" dirty="0" err="1"/>
              <a:t>color</a:t>
            </a:r>
            <a:r>
              <a:rPr lang="mr-IN" sz="2800" dirty="0"/>
              <a:t>", "</a:t>
            </a:r>
            <a:r>
              <a:rPr lang="mr-IN" sz="2800" dirty="0" err="1"/>
              <a:t>red</a:t>
            </a:r>
            <a:r>
              <a:rPr lang="mr-IN" sz="2800" dirty="0"/>
              <a:t>" </a:t>
            </a:r>
            <a:r>
              <a:rPr lang="mr-IN" sz="2800" dirty="0" smtClean="0"/>
              <a:t>);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So</a:t>
            </a:r>
            <a:r>
              <a:rPr lang="mr-IN" sz="2800" dirty="0" smtClean="0"/>
              <a:t>…</a:t>
            </a:r>
            <a:r>
              <a:rPr lang="en-US" sz="2800" dirty="0" smtClean="0"/>
              <a:t>..</a:t>
            </a:r>
          </a:p>
          <a:p>
            <a:r>
              <a:rPr lang="en-US" sz="2800" dirty="0" err="1"/>
              <a:t>jQuery.prototype</a:t>
            </a:r>
            <a:r>
              <a:rPr lang="en-US" sz="2800" dirty="0"/>
              <a:t> </a:t>
            </a:r>
            <a:r>
              <a:rPr lang="en-US" sz="2800" dirty="0" smtClean="0"/>
              <a:t> is </a:t>
            </a:r>
            <a:r>
              <a:rPr lang="en-US" sz="2800" dirty="0"/>
              <a:t> $.</a:t>
            </a:r>
            <a:r>
              <a:rPr lang="en-US" sz="2800" dirty="0" err="1" smtClean="0"/>
              <a:t>fn</a:t>
            </a:r>
            <a:r>
              <a:rPr lang="en-US" sz="2800" dirty="0" smtClean="0"/>
              <a:t>!!!!</a:t>
            </a:r>
            <a:endParaRPr lang="en-US" sz="2800" dirty="0"/>
          </a:p>
          <a:p>
            <a:endParaRPr lang="en-US" sz="2800" dirty="0"/>
          </a:p>
          <a:p>
            <a:pPr fontAlgn="base"/>
            <a:r>
              <a:rPr lang="en-US" sz="2800" dirty="0"/>
              <a:t>$.</a:t>
            </a:r>
            <a:r>
              <a:rPr lang="en-US" sz="2800" dirty="0" err="1"/>
              <a:t>fn.greenify</a:t>
            </a:r>
            <a:r>
              <a:rPr lang="en-US" sz="2800" dirty="0"/>
              <a:t> = </a:t>
            </a:r>
            <a:r>
              <a:rPr lang="en-US" sz="2800" b="1" dirty="0"/>
              <a:t>function</a:t>
            </a:r>
            <a:r>
              <a:rPr lang="en-US" sz="2800" dirty="0"/>
              <a:t>() {</a:t>
            </a:r>
          </a:p>
          <a:p>
            <a:pPr fontAlgn="base"/>
            <a:r>
              <a:rPr lang="en-US" sz="2800" b="1" dirty="0" err="1"/>
              <a:t>this</a:t>
            </a:r>
            <a:r>
              <a:rPr lang="en-US" sz="2800" dirty="0" err="1"/>
              <a:t>.css</a:t>
            </a:r>
            <a:r>
              <a:rPr lang="en-US" sz="2800" dirty="0"/>
              <a:t>( "color", "green" );</a:t>
            </a:r>
          </a:p>
          <a:p>
            <a:pPr fontAlgn="base"/>
            <a:r>
              <a:rPr lang="en-US" sz="2800" dirty="0"/>
              <a:t>};</a:t>
            </a:r>
          </a:p>
          <a:p>
            <a:pPr fontAlgn="base"/>
            <a:r>
              <a:rPr lang="en-US" sz="2800" dirty="0"/>
              <a:t>$( "a" ).</a:t>
            </a:r>
            <a:r>
              <a:rPr lang="en-US" sz="2800" dirty="0" err="1"/>
              <a:t>greenify</a:t>
            </a:r>
            <a:r>
              <a:rPr lang="en-US" sz="2800" dirty="0"/>
              <a:t>(); </a:t>
            </a:r>
            <a:r>
              <a:rPr lang="en-US" sz="2800" i="1" dirty="0"/>
              <a:t>// Makes all the links green.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 Chain with jQuery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2769989"/>
          </a:xfrm>
        </p:spPr>
        <p:txBody>
          <a:bodyPr/>
          <a:lstStyle/>
          <a:p>
            <a:r>
              <a:rPr lang="en-US" sz="2400" i="1" dirty="0"/>
              <a:t>Method </a:t>
            </a:r>
            <a:r>
              <a:rPr lang="en-US" sz="2400" b="1" i="1" dirty="0"/>
              <a:t>chaining</a:t>
            </a:r>
            <a:r>
              <a:rPr lang="en-US" sz="2400" i="1" dirty="0"/>
              <a:t>, also known as named parameter idiom, is a common syntax for invoking multiple method calls in object-oriented </a:t>
            </a:r>
            <a:r>
              <a:rPr lang="en-US" sz="2400" b="1" i="1" dirty="0"/>
              <a:t>programming</a:t>
            </a:r>
            <a:r>
              <a:rPr lang="en-US" sz="2400" i="1" dirty="0"/>
              <a:t> languages. Each method returns an object, allowing the calls to be </a:t>
            </a:r>
            <a:r>
              <a:rPr lang="en-US" sz="2400" b="1" i="1" dirty="0"/>
              <a:t>chained</a:t>
            </a:r>
            <a:r>
              <a:rPr lang="en-US" sz="2400" i="1" dirty="0"/>
              <a:t> together in a single statement without requiring variables to store the intermediate results</a:t>
            </a:r>
            <a:r>
              <a:rPr lang="en-US" sz="2400" i="1" dirty="0" smtClean="0"/>
              <a:t>.</a:t>
            </a:r>
          </a:p>
          <a:p>
            <a:endParaRPr lang="en-US" i="1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Method_chaining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jQuery Chain Example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447098"/>
          </a:xfrm>
        </p:spPr>
        <p:txBody>
          <a:bodyPr/>
          <a:lstStyle/>
          <a:p>
            <a:r>
              <a:rPr lang="en-US" sz="2800" dirty="0" smtClean="0"/>
              <a:t>We can link multiple actions in a selector:</a:t>
            </a:r>
          </a:p>
          <a:p>
            <a:endParaRPr lang="en-US" sz="2800" dirty="0"/>
          </a:p>
          <a:p>
            <a:pPr fontAlgn="base"/>
            <a:r>
              <a:rPr lang="en-US" sz="2800" dirty="0"/>
              <a:t>$.</a:t>
            </a:r>
            <a:r>
              <a:rPr lang="en-US" sz="2800" dirty="0" err="1"/>
              <a:t>fn.greenify</a:t>
            </a:r>
            <a:r>
              <a:rPr lang="en-US" sz="2800" dirty="0"/>
              <a:t> = </a:t>
            </a:r>
            <a:r>
              <a:rPr lang="en-US" sz="2800" b="1" dirty="0"/>
              <a:t>function</a:t>
            </a:r>
            <a:r>
              <a:rPr lang="en-US" sz="2800" dirty="0"/>
              <a:t>() {</a:t>
            </a:r>
          </a:p>
          <a:p>
            <a:pPr fontAlgn="base"/>
            <a:r>
              <a:rPr lang="en-US" sz="2800" b="1" dirty="0" err="1"/>
              <a:t>this</a:t>
            </a:r>
            <a:r>
              <a:rPr lang="en-US" sz="2800" dirty="0" err="1"/>
              <a:t>.css</a:t>
            </a:r>
            <a:r>
              <a:rPr lang="en-US" sz="2800" dirty="0"/>
              <a:t>( "color", "green" );</a:t>
            </a:r>
          </a:p>
          <a:p>
            <a:pPr fontAlgn="base"/>
            <a:r>
              <a:rPr lang="en-US" sz="2800" b="1" dirty="0"/>
              <a:t>return</a:t>
            </a:r>
            <a:r>
              <a:rPr lang="en-US" sz="2800" dirty="0"/>
              <a:t> </a:t>
            </a:r>
            <a:r>
              <a:rPr lang="en-US" sz="2800" b="1" dirty="0"/>
              <a:t>this</a:t>
            </a:r>
            <a:r>
              <a:rPr lang="en-US" sz="2800" dirty="0"/>
              <a:t>;</a:t>
            </a:r>
          </a:p>
          <a:p>
            <a:pPr fontAlgn="base"/>
            <a:r>
              <a:rPr lang="en-US" sz="2800" dirty="0"/>
              <a:t>}</a:t>
            </a:r>
          </a:p>
          <a:p>
            <a:pPr fontAlgn="base"/>
            <a:r>
              <a:rPr lang="en-US" sz="2800" dirty="0"/>
              <a:t>$( "a" ).</a:t>
            </a:r>
            <a:r>
              <a:rPr lang="en-US" sz="2800" dirty="0" err="1"/>
              <a:t>greenify</a:t>
            </a:r>
            <a:r>
              <a:rPr lang="en-US" sz="2800" dirty="0"/>
              <a:t>().</a:t>
            </a:r>
            <a:r>
              <a:rPr lang="en-US" sz="2800" dirty="0" err="1"/>
              <a:t>addClass</a:t>
            </a:r>
            <a:r>
              <a:rPr lang="en-US" sz="2800" dirty="0"/>
              <a:t>( "</a:t>
            </a:r>
            <a:r>
              <a:rPr lang="en-US" sz="2800" dirty="0" err="1"/>
              <a:t>greenified</a:t>
            </a:r>
            <a:r>
              <a:rPr lang="en-US" sz="2800" dirty="0"/>
              <a:t>" );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jQuery.noConflict</a:t>
            </a:r>
            <a:r>
              <a:rPr lang="en-US" dirty="0"/>
              <a:t>()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340" y="1634871"/>
            <a:ext cx="7767319" cy="3600986"/>
          </a:xfrm>
        </p:spPr>
        <p:txBody>
          <a:bodyPr/>
          <a:lstStyle/>
          <a:p>
            <a:pPr fontAlgn="base"/>
            <a:r>
              <a:rPr lang="en-US" sz="2400" dirty="0"/>
              <a:t>&lt;script </a:t>
            </a:r>
            <a:r>
              <a:rPr lang="en-US" sz="2400" dirty="0" err="1"/>
              <a:t>src</a:t>
            </a:r>
            <a:r>
              <a:rPr lang="en-US" sz="2400" dirty="0"/>
              <a:t>="</a:t>
            </a:r>
            <a:r>
              <a:rPr lang="en-US" sz="2400" dirty="0" err="1"/>
              <a:t>other_lib.js</a:t>
            </a:r>
            <a:r>
              <a:rPr lang="en-US" sz="2400" dirty="0"/>
              <a:t>"&gt;&lt;/script&gt;</a:t>
            </a:r>
          </a:p>
          <a:p>
            <a:pPr fontAlgn="base"/>
            <a:r>
              <a:rPr lang="en-US" sz="2400" dirty="0"/>
              <a:t>&lt;script </a:t>
            </a:r>
            <a:r>
              <a:rPr lang="en-US" sz="2400" dirty="0" err="1"/>
              <a:t>src</a:t>
            </a:r>
            <a:r>
              <a:rPr lang="en-US" sz="2400" dirty="0"/>
              <a:t>="</a:t>
            </a:r>
            <a:r>
              <a:rPr lang="en-US" sz="2400" dirty="0" err="1"/>
              <a:t>jquery.js</a:t>
            </a:r>
            <a:r>
              <a:rPr lang="en-US" sz="2400" dirty="0"/>
              <a:t>"&gt;&lt;/script&gt;</a:t>
            </a:r>
          </a:p>
          <a:p>
            <a:pPr fontAlgn="base"/>
            <a:r>
              <a:rPr lang="en-US" sz="2400" dirty="0"/>
              <a:t>&lt;script&gt;</a:t>
            </a:r>
          </a:p>
          <a:p>
            <a:pPr fontAlgn="base"/>
            <a:r>
              <a:rPr lang="en-US" sz="2400" dirty="0"/>
              <a:t>$.</a:t>
            </a:r>
            <a:r>
              <a:rPr lang="en-US" sz="2400" dirty="0" err="1"/>
              <a:t>noConflict</a:t>
            </a:r>
            <a:r>
              <a:rPr lang="en-US" sz="2400" dirty="0"/>
              <a:t>();</a:t>
            </a:r>
          </a:p>
          <a:p>
            <a:pPr fontAlgn="base"/>
            <a:r>
              <a:rPr lang="en-US" sz="2400" dirty="0"/>
              <a:t>jQuery( document ).ready(</a:t>
            </a:r>
            <a:r>
              <a:rPr lang="en-US" sz="2400" b="1" dirty="0"/>
              <a:t>function</a:t>
            </a:r>
            <a:r>
              <a:rPr lang="en-US" sz="2400" dirty="0"/>
              <a:t>( $ ) {</a:t>
            </a:r>
          </a:p>
          <a:p>
            <a:pPr fontAlgn="base"/>
            <a:r>
              <a:rPr lang="en-US" sz="2400" i="1" dirty="0"/>
              <a:t>// Code that uses jQuery's $ can follow here.</a:t>
            </a:r>
            <a:endParaRPr lang="en-US" sz="2400" dirty="0"/>
          </a:p>
          <a:p>
            <a:pPr fontAlgn="base"/>
            <a:r>
              <a:rPr lang="en-US" sz="2400" dirty="0"/>
              <a:t>});</a:t>
            </a:r>
          </a:p>
          <a:p>
            <a:pPr fontAlgn="base"/>
            <a:r>
              <a:rPr lang="en-US" sz="2400" i="1" dirty="0"/>
              <a:t>// Code that uses other library's $ can follow here.</a:t>
            </a:r>
            <a:endParaRPr lang="en-US" sz="2400" dirty="0"/>
          </a:p>
          <a:p>
            <a:pPr fontAlgn="base"/>
            <a:r>
              <a:rPr lang="en-US" sz="2400" dirty="0"/>
              <a:t>&lt;/script&gt;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 smtClean="0"/>
              <a:t>© Kristian Secor 2017 UC San Diego Extension Online Learning Course: HTML5 and jQuery</a:t>
            </a:r>
            <a:endParaRPr lang="en-US" spc="-5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C1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</TotalTime>
  <Words>982</Words>
  <Application>Microsoft Macintosh PowerPoint</Application>
  <PresentationFormat>On-screen Show (4:3)</PresentationFormat>
  <Paragraphs>176</Paragraphs>
  <Slides>17</Slides>
  <Notes>3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Calibri</vt:lpstr>
      <vt:lpstr>Mangal</vt:lpstr>
      <vt:lpstr>Arial</vt:lpstr>
      <vt:lpstr>Office Theme</vt:lpstr>
      <vt:lpstr>Session #4:Overview</vt:lpstr>
      <vt:lpstr>Developing Plugins</vt:lpstr>
      <vt:lpstr>Javascript Prototype Example</vt:lpstr>
      <vt:lpstr>Using Plugins</vt:lpstr>
      <vt:lpstr>The SetUp</vt:lpstr>
      <vt:lpstr>Creating a Plugin: The Basics  </vt:lpstr>
      <vt:lpstr>We can Chain with jQuery </vt:lpstr>
      <vt:lpstr>jQuery Chain Example</vt:lpstr>
      <vt:lpstr>jQuery.noConflict()</vt:lpstr>
      <vt:lpstr>Protecting the $ Alias and Adding Scope</vt:lpstr>
      <vt:lpstr>Using each in a plugin</vt:lpstr>
      <vt:lpstr>A Best Practice</vt:lpstr>
      <vt:lpstr>Accepting Options </vt:lpstr>
      <vt:lpstr>So what is helpful? </vt:lpstr>
      <vt:lpstr>jQuery Store Locator</vt:lpstr>
      <vt:lpstr>Locator Settings</vt:lpstr>
      <vt:lpstr>So this week…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Discovery Toxicology</dc:title>
  <dc:creator>gfurman</dc:creator>
  <cp:lastModifiedBy>krissecor@carling.onmicrosoft.com</cp:lastModifiedBy>
  <cp:revision>24</cp:revision>
  <dcterms:created xsi:type="dcterms:W3CDTF">2017-02-24T15:21:49Z</dcterms:created>
  <dcterms:modified xsi:type="dcterms:W3CDTF">2017-04-21T06:01:07Z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2014-12-04T00:00:00Z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2017-02-24T00:00:00Z</vt:filetime>
  </property>
</Properties>
</file>