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slides/slide9.xml" ContentType="application/vnd.openxmlformats-officedocument.presentationml.slide+xml"/>
  <Override PartName="/ppt/slides/slide41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slides/slide38.xml" ContentType="application/vnd.openxmlformats-officedocument.presentationml.slide+xml"/>
  <Default Extension="rels" ContentType="application/vnd.openxmlformats-package.relationships+xml"/>
  <Override PartName="/ppt/slides/slide10.xml" ContentType="application/vnd.openxmlformats-officedocument.presentationml.slide+xml"/>
  <Default Extension="jpeg" ContentType="image/jpeg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6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34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slides/slide22.xml" ContentType="application/vnd.openxmlformats-officedocument.presentationml.slide+xml"/>
  <Override PartName="/ppt/slides/slide30.xml" ContentType="application/vnd.openxmlformats-officedocument.presentationml.slide+xml"/>
  <Override PartName="/docProps/app.xml" ContentType="application/vnd.openxmlformats-officedocument.extended-properties+xml"/>
  <Default Extension="xml" ContentType="application/xml"/>
  <Override PartName="/ppt/slides/slide19.xml" ContentType="application/vnd.openxmlformats-officedocument.presentationml.slide+xml"/>
  <Override PartName="/ppt/tableStyles.xml" ContentType="application/vnd.openxmlformats-officedocument.presentationml.tableStyles+xml"/>
  <Override PartName="/ppt/slides/slide42.xml" ContentType="application/vnd.openxmlformats-officedocument.presentationml.slide+xml"/>
  <Override PartName="/ppt/slides/slide15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6.xml" ContentType="application/vnd.openxmlformats-officedocument.presentationml.slide+xml"/>
  <Override PartName="/ppt/slides/slide39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7.xml" ContentType="application/vnd.openxmlformats-officedocument.presentationml.slide+xml"/>
  <Override PartName="/ppt/slides/slide35.xml" ContentType="application/vnd.openxmlformats-officedocument.presentationml.slide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Default Extension="png" ContentType="image/png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43.xml" ContentType="application/vnd.openxmlformats-officedocument.presentationml.slide+xml"/>
  <Override PartName="/ppt/slides/slide16.xml" ContentType="application/vnd.openxmlformats-officedocument.presentationml.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28.xml" ContentType="application/vnd.openxmlformats-officedocument.presentationml.slide+xml"/>
  <Override PartName="/ppt/slides/slide36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32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slides/slide40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s/slide37.xml" ContentType="application/vnd.openxmlformats-officedocument.presentationml.slide+xml"/>
  <Override PartName="/ppt/slides/slide29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SpecialPlsOnTitleSld="0" saveSubsetFonts="1" autoCompressPictures="0">
  <p:sldMasterIdLst>
    <p:sldMasterId r:id="rId1"/>
  </p:sldMasterIdLst>
  <p:notesMasterIdLst>
    <p:notesMasterId r:id="rId45"/>
  </p:notesMasterIdLst>
  <p:handoutMasterIdLst>
    <p:handoutMasterId r:id="rId46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5620"/>
    <p:restoredTop sz="94660"/>
  </p:normalViewPr>
  <p:slideViewPr>
    <p:cSldViewPr snapToObjects="1">
      <p:cViewPr varScale="1">
        <p:scale>
          <a:sx n="98" d="100"/>
          <a:sy n="98" d="100"/>
        </p:scale>
        <p:origin x="-64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handoutMaster" Target="handoutMasters/handoutMaster1.xml"/><Relationship Id="rId47" Type="http://schemas.openxmlformats.org/officeDocument/2006/relationships/printerSettings" Target="printerSettings/printerSettings1.bin"/><Relationship Id="rId48" Type="http://schemas.openxmlformats.org/officeDocument/2006/relationships/presProps" Target="presProps.xml"/><Relationship Id="rId49" Type="http://schemas.openxmlformats.org/officeDocument/2006/relationships/viewProps" Target="viewProp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50" Type="http://schemas.openxmlformats.org/officeDocument/2006/relationships/theme" Target="theme/theme1.xml"/><Relationship Id="rId5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C13A95-004C-444B-9227-1D70F05C8163}" type="datetimeFigureOut">
              <a:rPr lang="en-US" smtClean="0"/>
              <a:pPr/>
              <a:t>1/23/12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574308-B22E-854F-A551-F802D1784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CD39CF-DFB7-4647-A2A0-58E6C16E45F3}" type="datetimeFigureOut">
              <a:rPr lang="en-US" smtClean="0"/>
              <a:pPr/>
              <a:t>1/23/12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16A19C-9585-F845-8C74-B5F5B703EE1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930E923-4FA5-9B45-909D-432E15362A45}" type="slidenum">
              <a:rPr lang="en-US"/>
              <a:pPr/>
              <a:t>28</a:t>
            </a:fld>
            <a:endParaRPr lang="en-US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sz="14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r>
              <a:rPr lang="en-US" smtClean="0"/>
              <a:t>6/3/2007</a:t>
            </a:r>
            <a:endParaRPr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r>
              <a:rPr smtClean="0"/>
              <a:t>mm214.com</a:t>
            </a:r>
            <a:endParaRPr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6/3/2007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smtClean="0"/>
              <a:t>mm214.com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6/3/2007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smtClean="0"/>
              <a:t>mm214.com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6/3/2007</a:t>
            </a: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de-DE" altLang="zh-CN" smtClean="0"/>
              <a:t>mm214.com</a:t>
            </a: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72EE09F9-8F51-1E4F-BAED-1C0A69F1E733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r>
              <a:rPr lang="en-US" smtClean="0"/>
              <a:t>6/3/2007</a:t>
            </a:r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r>
              <a:rPr smtClean="0"/>
              <a:t>mm214.com</a:t>
            </a: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r>
              <a:rPr lang="en-US" smtClean="0"/>
              <a:t>6/3/2007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r>
              <a:rPr smtClean="0"/>
              <a:t>mm214.com</a:t>
            </a:r>
            <a:endParaRPr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6/3/2007</a:t>
            </a: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smtClean="0"/>
              <a:t>mm214.com</a:t>
            </a: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6/3/2007</a:t>
            </a:r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smtClean="0"/>
              <a:t>mm214.com</a:t>
            </a:r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r>
              <a:rPr lang="en-US" smtClean="0"/>
              <a:t>6/3/2007</a:t>
            </a: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smtClean="0"/>
              <a:t>mm214.com</a:t>
            </a: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6/3/2007</a:t>
            </a:r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smtClean="0"/>
              <a:t>mm214.com</a:t>
            </a: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r>
              <a:rPr lang="en-US" smtClean="0"/>
              <a:t>6/3/2007</a:t>
            </a:r>
            <a:endParaRPr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r>
              <a:rPr smtClean="0"/>
              <a:t>mm214.com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r>
              <a:rPr lang="en-US" smtClean="0"/>
              <a:t>6/3/2007</a:t>
            </a:r>
            <a:endParaRPr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smtClean="0"/>
              <a:t>mm214.com</a:t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6/3/2007</a:t>
            </a:r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r>
              <a:rPr smtClean="0"/>
              <a:t>mm214.com</a:t>
            </a:r>
            <a:endParaRPr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  <p:sldLayoutId r:id="rId12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oracle.com" TargetMode="External"/><Relationship Id="rId3" Type="http://schemas.openxmlformats.org/officeDocument/2006/relationships/hyperlink" Target="http://www.eclipse.org" TargetMode="Externa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2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3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4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5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developer.android.com/resources/tutorials/hello-world.html" TargetMode="Externa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6.png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WDM3315 Week 3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Eclipse, Android and Java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3200400" y="6553200"/>
            <a:ext cx="2895600" cy="3048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smtClean="0"/>
              <a:t>mm214.com</a:t>
            </a:r>
            <a:endParaRPr lang="en-US"/>
          </a:p>
        </p:txBody>
      </p:sp>
      <p:sp>
        <p:nvSpPr>
          <p:cNvPr id="11267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010400" y="6553200"/>
            <a:ext cx="2133600" cy="304800"/>
          </a:xfrm>
          <a:prstGeom prst="rect">
            <a:avLst/>
          </a:prstGeom>
          <a:noFill/>
        </p:spPr>
        <p:txBody>
          <a:bodyPr/>
          <a:lstStyle/>
          <a:p>
            <a:fld id="{27FE759D-16B2-254F-AF1E-11FE35E84F47}" type="slidenum">
              <a:rPr lang="en-US"/>
              <a:pPr/>
              <a:t>10</a:t>
            </a:fld>
            <a:endParaRPr lang="en-US"/>
          </a:p>
        </p:txBody>
      </p:sp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Run it!</a:t>
            </a:r>
          </a:p>
        </p:txBody>
      </p:sp>
      <p:pic>
        <p:nvPicPr>
          <p:cNvPr id="11269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19400" y="1600200"/>
            <a:ext cx="3276600" cy="481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3200400" y="6553200"/>
            <a:ext cx="2895600" cy="3048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smtClean="0"/>
              <a:t>mm214.com</a:t>
            </a:r>
            <a:endParaRPr lang="en-US"/>
          </a:p>
        </p:txBody>
      </p:sp>
      <p:sp>
        <p:nvSpPr>
          <p:cNvPr id="12291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010400" y="6553200"/>
            <a:ext cx="2133600" cy="304800"/>
          </a:xfrm>
          <a:prstGeom prst="rect">
            <a:avLst/>
          </a:prstGeom>
          <a:noFill/>
        </p:spPr>
        <p:txBody>
          <a:bodyPr/>
          <a:lstStyle/>
          <a:p>
            <a:fld id="{A3812DB6-2DA4-634E-BD77-7CCA3700745F}" type="slidenum">
              <a:rPr lang="en-US"/>
              <a:pPr/>
              <a:t>11</a:t>
            </a:fld>
            <a:endParaRPr lang="en-US"/>
          </a:p>
        </p:txBody>
      </p:sp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/res/layout/main.xml</a:t>
            </a:r>
          </a:p>
        </p:txBody>
      </p:sp>
      <p:sp>
        <p:nvSpPr>
          <p:cNvPr id="1229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charset="2"/>
              <a:buNone/>
            </a:pPr>
            <a:endParaRPr lang="en-US" sz="1800"/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sz="1800"/>
              <a:t>&lt;?xml version=</a:t>
            </a:r>
            <a:r>
              <a:rPr lang="en-US" sz="1800" i="1"/>
              <a:t>"1.0"</a:t>
            </a:r>
            <a:r>
              <a:rPr lang="en-US" sz="1800"/>
              <a:t> encoding=</a:t>
            </a:r>
            <a:r>
              <a:rPr lang="en-US" sz="1800" i="1"/>
              <a:t>"utf-8"</a:t>
            </a:r>
            <a:r>
              <a:rPr lang="en-US" sz="1800"/>
              <a:t>?&gt;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sz="1800"/>
              <a:t>&lt;LinearLayout xmlns:android=</a:t>
            </a:r>
            <a:r>
              <a:rPr lang="en-US" sz="1800" i="1"/>
              <a:t>"http://schemas.android.com/apk/res/android"</a:t>
            </a:r>
            <a:endParaRPr lang="en-US" sz="1800"/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sz="1800"/>
              <a:t>    android:orientation=</a:t>
            </a:r>
            <a:r>
              <a:rPr lang="en-US" sz="1800" i="1"/>
              <a:t>"vertical"</a:t>
            </a:r>
            <a:endParaRPr lang="en-US" sz="1800"/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sz="1800"/>
              <a:t>    android:layout_width=</a:t>
            </a:r>
            <a:r>
              <a:rPr lang="en-US" sz="1800" i="1"/>
              <a:t>"fill_parent"</a:t>
            </a:r>
            <a:endParaRPr lang="en-US" sz="1800"/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sz="1800"/>
              <a:t>    android:layout_height=</a:t>
            </a:r>
            <a:r>
              <a:rPr lang="en-US" sz="1800" i="1"/>
              <a:t>"fill_parent"</a:t>
            </a:r>
            <a:endParaRPr lang="en-US" sz="1800"/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sz="1800"/>
              <a:t>    &gt;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sz="1800"/>
              <a:t>    &lt;TextView  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sz="1800"/>
              <a:t>       android:layout_width=</a:t>
            </a:r>
            <a:r>
              <a:rPr lang="en-US" sz="1800" i="1"/>
              <a:t>"fill_parent"</a:t>
            </a:r>
            <a:r>
              <a:rPr lang="en-US" sz="1800"/>
              <a:t> 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sz="1800"/>
              <a:t>       android:layout_height=</a:t>
            </a:r>
            <a:r>
              <a:rPr lang="en-US" sz="1800" i="1"/>
              <a:t>"wrap_content"</a:t>
            </a:r>
            <a:r>
              <a:rPr lang="en-US" sz="1800"/>
              <a:t> 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sz="1800"/>
              <a:t>       android:text=</a:t>
            </a:r>
            <a:r>
              <a:rPr lang="en-US" sz="1800" i="1"/>
              <a:t>"@string/hello"</a:t>
            </a:r>
            <a:endParaRPr lang="en-US" sz="1800"/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sz="1800"/>
              <a:t>     /&gt;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sz="1800"/>
              <a:t>&lt;/LinearLayout&gt;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endParaRPr lang="en-US" sz="1800"/>
          </a:p>
        </p:txBody>
      </p:sp>
      <p:sp>
        <p:nvSpPr>
          <p:cNvPr id="12294" name="Text Box 4"/>
          <p:cNvSpPr txBox="1">
            <a:spLocks noChangeArrowheads="1"/>
          </p:cNvSpPr>
          <p:nvPr/>
        </p:nvSpPr>
        <p:spPr bwMode="auto">
          <a:xfrm>
            <a:off x="5257800" y="5410200"/>
            <a:ext cx="2971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tx2"/>
                </a:solidFill>
              </a:rPr>
              <a:t>Further redirection to /res/values/strings.xml</a:t>
            </a:r>
          </a:p>
        </p:txBody>
      </p:sp>
      <p:sp>
        <p:nvSpPr>
          <p:cNvPr id="12295" name="Line 5"/>
          <p:cNvSpPr>
            <a:spLocks noChangeShapeType="1"/>
          </p:cNvSpPr>
          <p:nvPr/>
        </p:nvSpPr>
        <p:spPr bwMode="auto">
          <a:xfrm flipH="1" flipV="1">
            <a:off x="4038600" y="4876800"/>
            <a:ext cx="1219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3200400" y="6553200"/>
            <a:ext cx="2895600" cy="3048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smtClean="0"/>
              <a:t>mm214.com</a:t>
            </a:r>
            <a:endParaRPr lang="en-US"/>
          </a:p>
        </p:txBody>
      </p:sp>
      <p:sp>
        <p:nvSpPr>
          <p:cNvPr id="13315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010400" y="6553200"/>
            <a:ext cx="2133600" cy="304800"/>
          </a:xfrm>
          <a:prstGeom prst="rect">
            <a:avLst/>
          </a:prstGeom>
          <a:noFill/>
        </p:spPr>
        <p:txBody>
          <a:bodyPr/>
          <a:lstStyle/>
          <a:p>
            <a:fld id="{BD44A175-C9D9-F547-99AD-2164B7B2C6EB}" type="slidenum">
              <a:rPr lang="en-US"/>
              <a:pPr/>
              <a:t>12</a:t>
            </a:fld>
            <a:endParaRPr lang="en-US"/>
          </a:p>
        </p:txBody>
      </p:sp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/res/values/strings.xml</a:t>
            </a:r>
          </a:p>
        </p:txBody>
      </p:sp>
      <p:sp>
        <p:nvSpPr>
          <p:cNvPr id="1331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895600"/>
            <a:ext cx="8229600" cy="3235325"/>
          </a:xfrm>
        </p:spPr>
        <p:txBody>
          <a:bodyPr/>
          <a:lstStyle/>
          <a:p>
            <a:pPr eaLnBrk="1" hangingPunct="1">
              <a:buFont typeface="Wingdings" charset="2"/>
              <a:buNone/>
            </a:pPr>
            <a:r>
              <a:rPr lang="en-US" sz="1600"/>
              <a:t>&lt;?xml version=</a:t>
            </a:r>
            <a:r>
              <a:rPr lang="en-US" sz="1600" i="1"/>
              <a:t>"1.0"</a:t>
            </a:r>
            <a:r>
              <a:rPr lang="en-US" sz="1600"/>
              <a:t> encoding=</a:t>
            </a:r>
            <a:r>
              <a:rPr lang="en-US" sz="1600" i="1"/>
              <a:t>"utf-8"</a:t>
            </a:r>
            <a:r>
              <a:rPr lang="en-US" sz="1600"/>
              <a:t>?&gt;</a:t>
            </a:r>
          </a:p>
          <a:p>
            <a:pPr eaLnBrk="1" hangingPunct="1">
              <a:buFont typeface="Wingdings" charset="2"/>
              <a:buNone/>
            </a:pPr>
            <a:r>
              <a:rPr lang="en-US" sz="1600"/>
              <a:t>&lt;resources&gt;</a:t>
            </a:r>
          </a:p>
          <a:p>
            <a:pPr eaLnBrk="1" hangingPunct="1">
              <a:buFont typeface="Wingdings" charset="2"/>
              <a:buNone/>
            </a:pPr>
            <a:r>
              <a:rPr lang="en-US" sz="1600"/>
              <a:t>    &lt;string name=</a:t>
            </a:r>
            <a:r>
              <a:rPr lang="en-US" sz="1600" i="1"/>
              <a:t>"hello"</a:t>
            </a:r>
            <a:r>
              <a:rPr lang="en-US" sz="1600"/>
              <a:t>&gt;Hello World, HelloAndroid – by resources!&lt;/string&gt;</a:t>
            </a:r>
          </a:p>
          <a:p>
            <a:pPr eaLnBrk="1" hangingPunct="1">
              <a:buFont typeface="Wingdings" charset="2"/>
              <a:buNone/>
            </a:pPr>
            <a:r>
              <a:rPr lang="en-US" sz="1600"/>
              <a:t>    &lt;string name=</a:t>
            </a:r>
            <a:r>
              <a:rPr lang="en-US" sz="1600" i="1"/>
              <a:t>"app_name"</a:t>
            </a:r>
            <a:r>
              <a:rPr lang="en-US" sz="1600"/>
              <a:t>&gt;Hello, Android&lt;/string&gt;</a:t>
            </a:r>
          </a:p>
          <a:p>
            <a:pPr eaLnBrk="1" hangingPunct="1">
              <a:buFont typeface="Wingdings" charset="2"/>
              <a:buNone/>
            </a:pPr>
            <a:r>
              <a:rPr lang="en-US" sz="1600"/>
              <a:t>&lt;/resources&gt;</a:t>
            </a:r>
          </a:p>
          <a:p>
            <a:pPr eaLnBrk="1" hangingPunct="1"/>
            <a:endParaRPr lang="en-US" sz="1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3200400" y="6553200"/>
            <a:ext cx="2895600" cy="3048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smtClean="0"/>
              <a:t>mm214.com</a:t>
            </a:r>
            <a:endParaRPr lang="en-US"/>
          </a:p>
        </p:txBody>
      </p:sp>
      <p:sp>
        <p:nvSpPr>
          <p:cNvPr id="14339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010400" y="6553200"/>
            <a:ext cx="2133600" cy="304800"/>
          </a:xfrm>
          <a:prstGeom prst="rect">
            <a:avLst/>
          </a:prstGeom>
          <a:noFill/>
        </p:spPr>
        <p:txBody>
          <a:bodyPr/>
          <a:lstStyle/>
          <a:p>
            <a:fld id="{E71A0E3E-52C7-274B-81DA-07F1CE828BD5}" type="slidenum">
              <a:rPr lang="en-US"/>
              <a:pPr/>
              <a:t>13</a:t>
            </a:fld>
            <a:endParaRPr lang="en-US"/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HelloAndroid.java</a:t>
            </a:r>
          </a:p>
        </p:txBody>
      </p:sp>
      <p:sp>
        <p:nvSpPr>
          <p:cNvPr id="14341" name="Rectangle 6"/>
          <p:cNvSpPr>
            <a:spLocks noChangeArrowheads="1"/>
          </p:cNvSpPr>
          <p:nvPr/>
        </p:nvSpPr>
        <p:spPr bwMode="auto">
          <a:xfrm>
            <a:off x="609600" y="1905000"/>
            <a:ext cx="7467600" cy="3662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/>
              <a:t>package com.example.helloandroid;</a:t>
            </a:r>
          </a:p>
          <a:p>
            <a:endParaRPr lang="en-US"/>
          </a:p>
          <a:p>
            <a:r>
              <a:rPr lang="en-US"/>
              <a:t>import android.app.Activity;</a:t>
            </a:r>
          </a:p>
          <a:p>
            <a:r>
              <a:rPr lang="en-US"/>
              <a:t>import android.os.Bundle;</a:t>
            </a:r>
          </a:p>
          <a:p>
            <a:r>
              <a:rPr lang="en-US"/>
              <a:t>public class HelloAndroid extends Activity {    </a:t>
            </a:r>
          </a:p>
          <a:p>
            <a:endParaRPr lang="en-US"/>
          </a:p>
          <a:p>
            <a:r>
              <a:rPr lang="en-US"/>
              <a:t>	/** Called when the activity is first created. */    </a:t>
            </a:r>
          </a:p>
          <a:p>
            <a:r>
              <a:rPr lang="en-US"/>
              <a:t>	@Override    </a:t>
            </a:r>
          </a:p>
          <a:p>
            <a:r>
              <a:rPr lang="en-US"/>
              <a:t>	public void onCreate(Bundle savedInstanceState) {</a:t>
            </a:r>
          </a:p>
          <a:p>
            <a:r>
              <a:rPr lang="en-US"/>
              <a:t>		super.onCreate(savedInstanceState);        		setContentView(R.layout.main);    </a:t>
            </a:r>
          </a:p>
          <a:p>
            <a:r>
              <a:rPr lang="en-US"/>
              <a:t>	}</a:t>
            </a:r>
          </a:p>
          <a:p>
            <a:r>
              <a:rPr lang="en-US"/>
              <a:t>}</a:t>
            </a:r>
          </a:p>
        </p:txBody>
      </p:sp>
      <p:sp>
        <p:nvSpPr>
          <p:cNvPr id="14342" name="Text Box 9"/>
          <p:cNvSpPr txBox="1">
            <a:spLocks noChangeArrowheads="1"/>
          </p:cNvSpPr>
          <p:nvPr/>
        </p:nvSpPr>
        <p:spPr bwMode="auto">
          <a:xfrm>
            <a:off x="5867400" y="5638800"/>
            <a:ext cx="27432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tx2"/>
                </a:solidFill>
              </a:rPr>
              <a:t>Set the layout of the view as described in the main.xml layout</a:t>
            </a:r>
          </a:p>
        </p:txBody>
      </p:sp>
      <p:sp>
        <p:nvSpPr>
          <p:cNvPr id="14343" name="Line 10"/>
          <p:cNvSpPr>
            <a:spLocks noChangeShapeType="1"/>
          </p:cNvSpPr>
          <p:nvPr/>
        </p:nvSpPr>
        <p:spPr bwMode="auto">
          <a:xfrm flipH="1" flipV="1">
            <a:off x="4648200" y="5105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3200400" y="6553200"/>
            <a:ext cx="2895600" cy="3048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smtClean="0"/>
              <a:t>mm214.com</a:t>
            </a:r>
            <a:endParaRPr lang="en-US"/>
          </a:p>
        </p:txBody>
      </p:sp>
      <p:sp>
        <p:nvSpPr>
          <p:cNvPr id="15363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010400" y="6553200"/>
            <a:ext cx="2133600" cy="304800"/>
          </a:xfrm>
          <a:prstGeom prst="rect">
            <a:avLst/>
          </a:prstGeom>
          <a:noFill/>
        </p:spPr>
        <p:txBody>
          <a:bodyPr/>
          <a:lstStyle/>
          <a:p>
            <a:fld id="{5A1D8BF3-1DCD-7043-9694-82213F09AFEE}" type="slidenum">
              <a:rPr lang="en-US"/>
              <a:pPr/>
              <a:t>14</a:t>
            </a:fld>
            <a:endParaRPr lang="en-US"/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/gen/R.java</a:t>
            </a:r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sz="1800"/>
              <a:t>   package com.example.helloandroid;</a:t>
            </a:r>
            <a:br>
              <a:rPr lang="en-US" sz="1800"/>
            </a:br>
            <a:r>
              <a:rPr lang="en-US" sz="1800"/>
              <a:t/>
            </a:r>
            <a:br>
              <a:rPr lang="en-US" sz="1800"/>
            </a:br>
            <a:r>
              <a:rPr lang="en-US" sz="1800"/>
              <a:t>public final class R {</a:t>
            </a:r>
            <a:br>
              <a:rPr lang="en-US" sz="1800"/>
            </a:br>
            <a:r>
              <a:rPr lang="en-US" sz="1800"/>
              <a:t>    public static final class attr {</a:t>
            </a:r>
            <a:br>
              <a:rPr lang="en-US" sz="1800"/>
            </a:br>
            <a:r>
              <a:rPr lang="en-US" sz="1800"/>
              <a:t>    }</a:t>
            </a:r>
            <a:br>
              <a:rPr lang="en-US" sz="1800"/>
            </a:br>
            <a:r>
              <a:rPr lang="en-US" sz="1800"/>
              <a:t>    public static final class drawable {</a:t>
            </a:r>
            <a:br>
              <a:rPr lang="en-US" sz="1800"/>
            </a:br>
            <a:r>
              <a:rPr lang="en-US" sz="1800"/>
              <a:t>        public static final int icon=0x7f020000;</a:t>
            </a:r>
            <a:br>
              <a:rPr lang="en-US" sz="1800"/>
            </a:br>
            <a:r>
              <a:rPr lang="en-US" sz="1800"/>
              <a:t>    }</a:t>
            </a:r>
            <a:br>
              <a:rPr lang="en-US" sz="1800"/>
            </a:br>
            <a:r>
              <a:rPr lang="en-US" sz="1800"/>
              <a:t>    public static final class id {</a:t>
            </a:r>
            <a:br>
              <a:rPr lang="en-US" sz="1800"/>
            </a:br>
            <a:r>
              <a:rPr lang="en-US" sz="1800"/>
              <a:t>        public static final int textview=0x7f050000;</a:t>
            </a:r>
            <a:br>
              <a:rPr lang="en-US" sz="1800"/>
            </a:br>
            <a:r>
              <a:rPr lang="en-US" sz="1800"/>
              <a:t>    }</a:t>
            </a:r>
            <a:br>
              <a:rPr lang="en-US" sz="1800"/>
            </a:br>
            <a:r>
              <a:rPr lang="en-US" sz="1800"/>
              <a:t>    public static final class layout {</a:t>
            </a:r>
            <a:br>
              <a:rPr lang="en-US" sz="1800"/>
            </a:br>
            <a:r>
              <a:rPr lang="en-US" sz="1800"/>
              <a:t>        public static final int main=0x7f030000;</a:t>
            </a:r>
            <a:br>
              <a:rPr lang="en-US" sz="1800"/>
            </a:br>
            <a:r>
              <a:rPr lang="en-US" sz="1800"/>
              <a:t>    }</a:t>
            </a:r>
            <a:br>
              <a:rPr lang="en-US" sz="1800"/>
            </a:br>
            <a:r>
              <a:rPr lang="en-US" sz="1800"/>
              <a:t>    public static final class string {</a:t>
            </a:r>
            <a:br>
              <a:rPr lang="en-US" sz="1800"/>
            </a:br>
            <a:r>
              <a:rPr lang="en-US" sz="1800"/>
              <a:t>        public static final int app_name=0x7f040001;</a:t>
            </a:r>
            <a:br>
              <a:rPr lang="en-US" sz="1800"/>
            </a:br>
            <a:r>
              <a:rPr lang="en-US" sz="1800"/>
              <a:t>        public static final int hello=0x7f040000;</a:t>
            </a:r>
            <a:br>
              <a:rPr lang="en-US" sz="1800"/>
            </a:br>
            <a:r>
              <a:rPr lang="en-US" sz="1800"/>
              <a:t>    }</a:t>
            </a:r>
            <a:br>
              <a:rPr lang="en-US" sz="1800"/>
            </a:br>
            <a:r>
              <a:rPr lang="en-US" sz="1800"/>
              <a:t>}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3200400" y="6553200"/>
            <a:ext cx="2895600" cy="3048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smtClean="0"/>
              <a:t>mm214.com</a:t>
            </a:r>
            <a:endParaRPr lang="en-US"/>
          </a:p>
        </p:txBody>
      </p:sp>
      <p:sp>
        <p:nvSpPr>
          <p:cNvPr id="16387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010400" y="6553200"/>
            <a:ext cx="2133600" cy="304800"/>
          </a:xfrm>
          <a:prstGeom prst="rect">
            <a:avLst/>
          </a:prstGeom>
          <a:noFill/>
        </p:spPr>
        <p:txBody>
          <a:bodyPr/>
          <a:lstStyle/>
          <a:p>
            <a:fld id="{AC139845-539E-BA46-9DE3-6593BC131C53}" type="slidenum">
              <a:rPr lang="en-US"/>
              <a:pPr/>
              <a:t>15</a:t>
            </a:fld>
            <a:endParaRPr lang="en-US"/>
          </a:p>
        </p:txBody>
      </p:sp>
      <p:sp>
        <p:nvSpPr>
          <p:cNvPr id="1638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Run it!</a:t>
            </a:r>
          </a:p>
        </p:txBody>
      </p:sp>
      <p:pic>
        <p:nvPicPr>
          <p:cNvPr id="16389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95600" y="1600200"/>
            <a:ext cx="32004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3200400" y="6553200"/>
            <a:ext cx="2895600" cy="3048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smtClean="0"/>
              <a:t>mm214.com</a:t>
            </a:r>
            <a:endParaRPr lang="en-US"/>
          </a:p>
        </p:txBody>
      </p:sp>
      <p:sp>
        <p:nvSpPr>
          <p:cNvPr id="17411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010400" y="6553200"/>
            <a:ext cx="2133600" cy="304800"/>
          </a:xfrm>
          <a:prstGeom prst="rect">
            <a:avLst/>
          </a:prstGeom>
          <a:noFill/>
        </p:spPr>
        <p:txBody>
          <a:bodyPr/>
          <a:lstStyle/>
          <a:p>
            <a:fld id="{19ACAFFF-8CED-3147-8CFE-75310C775F42}" type="slidenum">
              <a:rPr lang="en-US"/>
              <a:pPr/>
              <a:t>16</a:t>
            </a:fld>
            <a:endParaRPr lang="en-US"/>
          </a:p>
        </p:txBody>
      </p:sp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Introduce a bug</a:t>
            </a:r>
          </a:p>
        </p:txBody>
      </p:sp>
      <p:sp>
        <p:nvSpPr>
          <p:cNvPr id="1741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charset="2"/>
              <a:buNone/>
            </a:pPr>
            <a:r>
              <a:rPr lang="en-US" sz="2000"/>
              <a:t>  package com.example.helloandroid;</a:t>
            </a:r>
            <a:br>
              <a:rPr lang="en-US" sz="2000"/>
            </a:br>
            <a:r>
              <a:rPr lang="en-US" sz="2000"/>
              <a:t/>
            </a:r>
            <a:br>
              <a:rPr lang="en-US" sz="2000"/>
            </a:br>
            <a:r>
              <a:rPr lang="en-US" sz="2000"/>
              <a:t>import android.app.Activity;</a:t>
            </a:r>
            <a:br>
              <a:rPr lang="en-US" sz="2000"/>
            </a:br>
            <a:r>
              <a:rPr lang="en-US" sz="2000"/>
              <a:t>import android.os.Bundle;</a:t>
            </a:r>
            <a:br>
              <a:rPr lang="en-US" sz="2000"/>
            </a:br>
            <a:r>
              <a:rPr lang="en-US" sz="2000"/>
              <a:t/>
            </a:r>
            <a:br>
              <a:rPr lang="en-US" sz="2000"/>
            </a:br>
            <a:r>
              <a:rPr lang="en-US" sz="2000"/>
              <a:t>public class HelloAndroid extends Activity {</a:t>
            </a:r>
            <a:br>
              <a:rPr lang="en-US" sz="2000"/>
            </a:br>
            <a:r>
              <a:rPr lang="en-US" sz="2000"/>
              <a:t>    /** Called when the activity is first created. */</a:t>
            </a:r>
            <a:br>
              <a:rPr lang="en-US" sz="2000"/>
            </a:br>
            <a:r>
              <a:rPr lang="en-US" sz="2000"/>
              <a:t>    @Override</a:t>
            </a:r>
            <a:br>
              <a:rPr lang="en-US" sz="2000"/>
            </a:br>
            <a:r>
              <a:rPr lang="en-US" sz="2000"/>
              <a:t>    public void onCreate(Bundle savedInstanceState) {</a:t>
            </a:r>
            <a:br>
              <a:rPr lang="en-US" sz="2000"/>
            </a:br>
            <a:r>
              <a:rPr lang="en-US" sz="2000"/>
              <a:t>        super.onCreate(savedInstanceState);</a:t>
            </a:r>
            <a:br>
              <a:rPr lang="en-US" sz="2000"/>
            </a:br>
            <a:r>
              <a:rPr lang="en-US" sz="2000">
                <a:solidFill>
                  <a:schemeClr val="accent2"/>
                </a:solidFill>
              </a:rPr>
              <a:t>        Object o = null;</a:t>
            </a:r>
            <a:br>
              <a:rPr lang="en-US" sz="2000">
                <a:solidFill>
                  <a:schemeClr val="accent2"/>
                </a:solidFill>
              </a:rPr>
            </a:br>
            <a:r>
              <a:rPr lang="en-US" sz="2000">
                <a:solidFill>
                  <a:schemeClr val="accent2"/>
                </a:solidFill>
              </a:rPr>
              <a:t>        o.toString();</a:t>
            </a:r>
            <a:br>
              <a:rPr lang="en-US" sz="2000">
                <a:solidFill>
                  <a:schemeClr val="accent2"/>
                </a:solidFill>
              </a:rPr>
            </a:br>
            <a:r>
              <a:rPr lang="en-US" sz="2000"/>
              <a:t>        setContentView(R.layout.main);</a:t>
            </a:r>
            <a:br>
              <a:rPr lang="en-US" sz="2000"/>
            </a:br>
            <a:r>
              <a:rPr lang="en-US" sz="2000"/>
              <a:t>    }</a:t>
            </a:r>
            <a:br>
              <a:rPr lang="en-US" sz="2000"/>
            </a:br>
            <a:r>
              <a:rPr lang="en-US" sz="2000"/>
              <a:t>}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3200400" y="6553200"/>
            <a:ext cx="2895600" cy="3048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smtClean="0"/>
              <a:t>mm214.com</a:t>
            </a:r>
            <a:endParaRPr lang="en-US"/>
          </a:p>
        </p:txBody>
      </p:sp>
      <p:sp>
        <p:nvSpPr>
          <p:cNvPr id="18435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010400" y="6553200"/>
            <a:ext cx="2133600" cy="304800"/>
          </a:xfrm>
          <a:prstGeom prst="rect">
            <a:avLst/>
          </a:prstGeom>
          <a:noFill/>
        </p:spPr>
        <p:txBody>
          <a:bodyPr/>
          <a:lstStyle/>
          <a:p>
            <a:fld id="{6CDA2F20-23E7-864E-81A9-ACE67D944D40}" type="slidenum">
              <a:rPr lang="en-US"/>
              <a:pPr/>
              <a:t>17</a:t>
            </a:fld>
            <a:endParaRPr lang="en-US"/>
          </a:p>
        </p:txBody>
      </p:sp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Run it!</a:t>
            </a:r>
          </a:p>
        </p:txBody>
      </p:sp>
      <p:pic>
        <p:nvPicPr>
          <p:cNvPr id="18437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95600" y="1524000"/>
            <a:ext cx="3238500" cy="475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/>
              <a:t>Java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CN" dirty="0"/>
              <a:t>Java is an </a:t>
            </a:r>
            <a:r>
              <a:rPr lang="en-US" altLang="zh-CN" i="1" dirty="0">
                <a:solidFill>
                  <a:schemeClr val="hlink"/>
                </a:solidFill>
              </a:rPr>
              <a:t>object-oriented</a:t>
            </a:r>
            <a:r>
              <a:rPr lang="en-US" altLang="zh-CN" i="1" dirty="0"/>
              <a:t> </a:t>
            </a:r>
            <a:r>
              <a:rPr lang="en-US" altLang="zh-CN" dirty="0"/>
              <a:t>language, with a syntax similar to C</a:t>
            </a:r>
          </a:p>
          <a:p>
            <a:pPr lvl="1" eaLnBrk="1" hangingPunct="1"/>
            <a:r>
              <a:rPr lang="en-US" altLang="zh-CN" dirty="0"/>
              <a:t>Structured around </a:t>
            </a:r>
            <a:r>
              <a:rPr lang="en-US" altLang="zh-CN" i="1" dirty="0">
                <a:solidFill>
                  <a:schemeClr val="hlink"/>
                </a:solidFill>
              </a:rPr>
              <a:t>objects</a:t>
            </a:r>
            <a:r>
              <a:rPr lang="en-US" altLang="zh-CN" i="1" dirty="0"/>
              <a:t> </a:t>
            </a:r>
            <a:r>
              <a:rPr lang="en-US" altLang="zh-CN" dirty="0"/>
              <a:t>and </a:t>
            </a:r>
            <a:r>
              <a:rPr lang="en-US" altLang="zh-CN" i="1" dirty="0">
                <a:solidFill>
                  <a:schemeClr val="hlink"/>
                </a:solidFill>
              </a:rPr>
              <a:t>methods</a:t>
            </a:r>
            <a:endParaRPr lang="en-US" altLang="zh-CN" dirty="0">
              <a:solidFill>
                <a:schemeClr val="hlink"/>
              </a:solidFill>
            </a:endParaRPr>
          </a:p>
          <a:p>
            <a:pPr lvl="1" eaLnBrk="1" hangingPunct="1"/>
            <a:r>
              <a:rPr lang="en-US" altLang="zh-CN" dirty="0"/>
              <a:t>A method is an action or something you do with the object</a:t>
            </a:r>
          </a:p>
          <a:p>
            <a:pPr lvl="1" eaLnBrk="1" hangingPunct="1"/>
            <a:endParaRPr lang="en-US" altLang="zh-CN" dirty="0"/>
          </a:p>
          <a:p>
            <a:pPr eaLnBrk="1" hangingPunct="1"/>
            <a:r>
              <a:rPr lang="en-US" altLang="zh-CN" dirty="0"/>
              <a:t>Avoid those overly complicated features of C++:</a:t>
            </a:r>
          </a:p>
          <a:p>
            <a:pPr lvl="1" eaLnBrk="1" hangingPunct="1"/>
            <a:r>
              <a:rPr lang="en-US" altLang="zh-CN" dirty="0"/>
              <a:t>Operator overloading, pointer, templates, friend class, etc. </a:t>
            </a:r>
          </a:p>
          <a:p>
            <a:pPr eaLnBrk="1" hangingPunct="1"/>
            <a:endParaRPr lang="zh-CN" altLang="en-US" dirty="0"/>
          </a:p>
        </p:txBody>
      </p:sp>
      <p:sp>
        <p:nvSpPr>
          <p:cNvPr id="5124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3200400" y="6553200"/>
            <a:ext cx="2895600" cy="30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de-DE" dirty="0" smtClean="0"/>
              <a:t>mm214.com</a:t>
            </a:r>
            <a:endParaRPr lang="en-US" dirty="0"/>
          </a:p>
        </p:txBody>
      </p:sp>
      <p:sp>
        <p:nvSpPr>
          <p:cNvPr id="5125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7010400" y="6553200"/>
            <a:ext cx="2133600" cy="30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69AFA88E-2C97-1B49-A2E7-BC4DE7E7F43D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5"/>
          <p:cNvSpPr>
            <a:spLocks noChangeArrowheads="1"/>
          </p:cNvSpPr>
          <p:nvPr/>
        </p:nvSpPr>
        <p:spPr bwMode="auto">
          <a:xfrm>
            <a:off x="3810000" y="1524000"/>
            <a:ext cx="4953000" cy="4800600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prstTxWarp prst="textNoShape">
              <a:avLst/>
            </a:prstTxWarp>
          </a:bodyPr>
          <a:lstStyle/>
          <a:p>
            <a:r>
              <a:rPr lang="en-US" b="1">
                <a:solidFill>
                  <a:schemeClr val="bg1"/>
                </a:solidFill>
                <a:latin typeface="Arial" charset="0"/>
              </a:rPr>
              <a:t>Run-time</a:t>
            </a:r>
          </a:p>
        </p:txBody>
      </p:sp>
      <p:sp>
        <p:nvSpPr>
          <p:cNvPr id="6147" name="Rectangle 6"/>
          <p:cNvSpPr>
            <a:spLocks noChangeArrowheads="1"/>
          </p:cNvSpPr>
          <p:nvPr/>
        </p:nvSpPr>
        <p:spPr bwMode="auto">
          <a:xfrm>
            <a:off x="3549650" y="6340475"/>
            <a:ext cx="2228850" cy="36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48" name="Rectangle 13"/>
          <p:cNvSpPr>
            <a:spLocks noChangeArrowheads="1"/>
          </p:cNvSpPr>
          <p:nvPr/>
        </p:nvSpPr>
        <p:spPr bwMode="auto">
          <a:xfrm>
            <a:off x="5181600" y="2743200"/>
            <a:ext cx="2544763" cy="2136775"/>
          </a:xfrm>
          <a:prstGeom prst="rect">
            <a:avLst/>
          </a:prstGeom>
          <a:gradFill rotWithShape="0">
            <a:gsLst>
              <a:gs pos="0">
                <a:srgbClr val="00FFFF"/>
              </a:gs>
              <a:gs pos="100000">
                <a:srgbClr val="00E5E5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5257800" y="3098800"/>
            <a:ext cx="2311400" cy="901700"/>
            <a:chOff x="3556" y="1973"/>
            <a:chExt cx="1456" cy="568"/>
          </a:xfrm>
        </p:grpSpPr>
        <p:sp>
          <p:nvSpPr>
            <p:cNvPr id="6175" name="Rectangle 15"/>
            <p:cNvSpPr>
              <a:spLocks noChangeArrowheads="1"/>
            </p:cNvSpPr>
            <p:nvPr/>
          </p:nvSpPr>
          <p:spPr bwMode="auto">
            <a:xfrm>
              <a:off x="3556" y="1973"/>
              <a:ext cx="661" cy="56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488" tIns="44450" rIns="90488" bIns="44450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300" b="1">
                  <a:solidFill>
                    <a:schemeClr val="accent2"/>
                  </a:solidFill>
                  <a:latin typeface="Arial" charset="0"/>
                </a:rPr>
                <a:t>Java</a:t>
              </a:r>
            </a:p>
            <a:p>
              <a:pPr algn="ctr"/>
              <a:r>
                <a:rPr lang="en-US" sz="1300" b="1">
                  <a:solidFill>
                    <a:schemeClr val="accent2"/>
                  </a:solidFill>
                  <a:latin typeface="Arial" charset="0"/>
                </a:rPr>
                <a:t>Interpreter</a:t>
              </a:r>
            </a:p>
          </p:txBody>
        </p:sp>
        <p:sp>
          <p:nvSpPr>
            <p:cNvPr id="6176" name="Rectangle 16"/>
            <p:cNvSpPr>
              <a:spLocks noChangeArrowheads="1"/>
            </p:cNvSpPr>
            <p:nvPr/>
          </p:nvSpPr>
          <p:spPr bwMode="auto">
            <a:xfrm>
              <a:off x="4351" y="1973"/>
              <a:ext cx="661" cy="56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488" tIns="44450" rIns="90488" bIns="44450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>
                  <a:solidFill>
                    <a:schemeClr val="accent2"/>
                  </a:solidFill>
                  <a:latin typeface="Arial" charset="0"/>
                </a:rPr>
                <a:t>Just in Time</a:t>
              </a:r>
            </a:p>
            <a:p>
              <a:pPr algn="ctr"/>
              <a:r>
                <a:rPr lang="en-US" sz="1400" b="1">
                  <a:solidFill>
                    <a:schemeClr val="accent2"/>
                  </a:solidFill>
                  <a:latin typeface="Arial" charset="0"/>
                </a:rPr>
                <a:t>Compiler</a:t>
              </a:r>
            </a:p>
          </p:txBody>
        </p:sp>
      </p:grpSp>
      <p:sp>
        <p:nvSpPr>
          <p:cNvPr id="6150" name="Rectangle 17"/>
          <p:cNvSpPr>
            <a:spLocks noChangeArrowheads="1"/>
          </p:cNvSpPr>
          <p:nvPr/>
        </p:nvSpPr>
        <p:spPr bwMode="auto">
          <a:xfrm>
            <a:off x="5287963" y="4454525"/>
            <a:ext cx="2311400" cy="3746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solidFill>
                  <a:schemeClr val="accent2"/>
                </a:solidFill>
                <a:latin typeface="Arial" charset="0"/>
              </a:rPr>
              <a:t>Runtime System</a:t>
            </a:r>
          </a:p>
        </p:txBody>
      </p:sp>
      <p:sp>
        <p:nvSpPr>
          <p:cNvPr id="6151" name="Line 18"/>
          <p:cNvSpPr>
            <a:spLocks noChangeShapeType="1"/>
          </p:cNvSpPr>
          <p:nvPr/>
        </p:nvSpPr>
        <p:spPr bwMode="auto">
          <a:xfrm flipH="1">
            <a:off x="5638800" y="4038600"/>
            <a:ext cx="76200" cy="4095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52" name="Line 19"/>
          <p:cNvSpPr>
            <a:spLocks noChangeShapeType="1"/>
          </p:cNvSpPr>
          <p:nvPr/>
        </p:nvSpPr>
        <p:spPr bwMode="auto">
          <a:xfrm>
            <a:off x="7086600" y="4038600"/>
            <a:ext cx="26988" cy="4095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53" name="Rectangle 20"/>
          <p:cNvSpPr>
            <a:spLocks noChangeArrowheads="1"/>
          </p:cNvSpPr>
          <p:nvPr/>
        </p:nvSpPr>
        <p:spPr bwMode="auto">
          <a:xfrm>
            <a:off x="5865813" y="1676400"/>
            <a:ext cx="1049337" cy="914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 anchor="ctr">
            <a:prstTxWarp prst="textNoShape">
              <a:avLst/>
            </a:prstTxWarp>
          </a:bodyPr>
          <a:lstStyle/>
          <a:p>
            <a:pPr algn="ctr">
              <a:spcAft>
                <a:spcPts val="900"/>
              </a:spcAft>
            </a:pPr>
            <a:r>
              <a:rPr lang="en-US" sz="1400" b="1">
                <a:solidFill>
                  <a:schemeClr val="accent2"/>
                </a:solidFill>
                <a:latin typeface="Arial" charset="0"/>
              </a:rPr>
              <a:t>Class Loader</a:t>
            </a:r>
          </a:p>
        </p:txBody>
      </p:sp>
      <p:sp>
        <p:nvSpPr>
          <p:cNvPr id="6154" name="Rectangle 21"/>
          <p:cNvSpPr>
            <a:spLocks noChangeArrowheads="1"/>
          </p:cNvSpPr>
          <p:nvPr/>
        </p:nvSpPr>
        <p:spPr bwMode="auto">
          <a:xfrm>
            <a:off x="7467600" y="1676400"/>
            <a:ext cx="1049338" cy="901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solidFill>
                  <a:schemeClr val="accent2"/>
                </a:solidFill>
                <a:latin typeface="Arial" charset="0"/>
              </a:rPr>
              <a:t>Java Class</a:t>
            </a:r>
          </a:p>
          <a:p>
            <a:pPr algn="ctr"/>
            <a:r>
              <a:rPr lang="en-US" sz="1400" b="1">
                <a:solidFill>
                  <a:schemeClr val="accent2"/>
                </a:solidFill>
                <a:latin typeface="Arial" charset="0"/>
              </a:rPr>
              <a:t>Libraries</a:t>
            </a:r>
          </a:p>
        </p:txBody>
      </p:sp>
      <p:sp>
        <p:nvSpPr>
          <p:cNvPr id="6155" name="Freeform 22"/>
          <p:cNvSpPr>
            <a:spLocks/>
          </p:cNvSpPr>
          <p:nvPr/>
        </p:nvSpPr>
        <p:spPr bwMode="auto">
          <a:xfrm>
            <a:off x="7088188" y="2027238"/>
            <a:ext cx="298450" cy="1587"/>
          </a:xfrm>
          <a:custGeom>
            <a:avLst/>
            <a:gdLst>
              <a:gd name="T0" fmla="*/ 0 w 188"/>
              <a:gd name="T1" fmla="*/ 0 h 1"/>
              <a:gd name="T2" fmla="*/ 2147483647 w 188"/>
              <a:gd name="T3" fmla="*/ 0 h 1"/>
              <a:gd name="T4" fmla="*/ 0 60000 65536"/>
              <a:gd name="T5" fmla="*/ 0 60000 65536"/>
              <a:gd name="T6" fmla="*/ 0 w 188"/>
              <a:gd name="T7" fmla="*/ 0 h 1"/>
              <a:gd name="T8" fmla="*/ 188 w 188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88" h="1">
                <a:moveTo>
                  <a:pt x="0" y="0"/>
                </a:moveTo>
                <a:lnTo>
                  <a:pt x="187" y="0"/>
                </a:lnTo>
              </a:path>
            </a:pathLst>
          </a:custGeom>
          <a:noFill/>
          <a:ln w="12700" cap="rnd" cmpd="sng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56" name="Freeform 23"/>
          <p:cNvSpPr>
            <a:spLocks/>
          </p:cNvSpPr>
          <p:nvPr/>
        </p:nvSpPr>
        <p:spPr bwMode="auto">
          <a:xfrm>
            <a:off x="5646738" y="2654300"/>
            <a:ext cx="631825" cy="393700"/>
          </a:xfrm>
          <a:custGeom>
            <a:avLst/>
            <a:gdLst>
              <a:gd name="T0" fmla="*/ 2147483647 w 398"/>
              <a:gd name="T1" fmla="*/ 0 h 248"/>
              <a:gd name="T2" fmla="*/ 0 w 398"/>
              <a:gd name="T3" fmla="*/ 2147483647 h 248"/>
              <a:gd name="T4" fmla="*/ 0 60000 65536"/>
              <a:gd name="T5" fmla="*/ 0 60000 65536"/>
              <a:gd name="T6" fmla="*/ 0 w 398"/>
              <a:gd name="T7" fmla="*/ 0 h 248"/>
              <a:gd name="T8" fmla="*/ 398 w 398"/>
              <a:gd name="T9" fmla="*/ 248 h 24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98" h="248">
                <a:moveTo>
                  <a:pt x="397" y="0"/>
                </a:moveTo>
                <a:lnTo>
                  <a:pt x="0" y="247"/>
                </a:lnTo>
              </a:path>
            </a:pathLst>
          </a:custGeom>
          <a:noFill/>
          <a:ln w="127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57" name="Freeform 24"/>
          <p:cNvSpPr>
            <a:spLocks/>
          </p:cNvSpPr>
          <p:nvPr/>
        </p:nvSpPr>
        <p:spPr bwMode="auto">
          <a:xfrm>
            <a:off x="6465888" y="2654300"/>
            <a:ext cx="631825" cy="393700"/>
          </a:xfrm>
          <a:custGeom>
            <a:avLst/>
            <a:gdLst>
              <a:gd name="T0" fmla="*/ 0 w 398"/>
              <a:gd name="T1" fmla="*/ 0 h 248"/>
              <a:gd name="T2" fmla="*/ 2147483647 w 398"/>
              <a:gd name="T3" fmla="*/ 2147483647 h 248"/>
              <a:gd name="T4" fmla="*/ 0 60000 65536"/>
              <a:gd name="T5" fmla="*/ 0 60000 65536"/>
              <a:gd name="T6" fmla="*/ 0 w 398"/>
              <a:gd name="T7" fmla="*/ 0 h 248"/>
              <a:gd name="T8" fmla="*/ 398 w 398"/>
              <a:gd name="T9" fmla="*/ 248 h 24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98" h="248">
                <a:moveTo>
                  <a:pt x="0" y="0"/>
                </a:moveTo>
                <a:lnTo>
                  <a:pt x="397" y="247"/>
                </a:lnTo>
              </a:path>
            </a:pathLst>
          </a:custGeom>
          <a:noFill/>
          <a:ln w="127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58" name="Rectangle 25"/>
          <p:cNvSpPr>
            <a:spLocks noChangeArrowheads="1"/>
          </p:cNvSpPr>
          <p:nvPr/>
        </p:nvSpPr>
        <p:spPr bwMode="auto">
          <a:xfrm>
            <a:off x="5287963" y="5291138"/>
            <a:ext cx="2311400" cy="26828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solidFill>
                  <a:schemeClr val="accent2"/>
                </a:solidFill>
                <a:latin typeface="Arial" charset="0"/>
              </a:rPr>
              <a:t>Operating System</a:t>
            </a:r>
          </a:p>
        </p:txBody>
      </p:sp>
      <p:sp>
        <p:nvSpPr>
          <p:cNvPr id="6159" name="Rectangle 26"/>
          <p:cNvSpPr>
            <a:spLocks noChangeArrowheads="1"/>
          </p:cNvSpPr>
          <p:nvPr/>
        </p:nvSpPr>
        <p:spPr bwMode="auto">
          <a:xfrm>
            <a:off x="5287963" y="5943600"/>
            <a:ext cx="2311400" cy="26828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solidFill>
                  <a:schemeClr val="accent2"/>
                </a:solidFill>
                <a:latin typeface="Arial" charset="0"/>
              </a:rPr>
              <a:t>Hardware</a:t>
            </a:r>
          </a:p>
        </p:txBody>
      </p:sp>
      <p:sp>
        <p:nvSpPr>
          <p:cNvPr id="6160" name="Freeform 27"/>
          <p:cNvSpPr>
            <a:spLocks/>
          </p:cNvSpPr>
          <p:nvPr/>
        </p:nvSpPr>
        <p:spPr bwMode="auto">
          <a:xfrm>
            <a:off x="6300788" y="4876800"/>
            <a:ext cx="46037" cy="419100"/>
          </a:xfrm>
          <a:custGeom>
            <a:avLst/>
            <a:gdLst>
              <a:gd name="T0" fmla="*/ 0 w 1"/>
              <a:gd name="T1" fmla="*/ 0 h 360"/>
              <a:gd name="T2" fmla="*/ 0 w 1"/>
              <a:gd name="T3" fmla="*/ 2147483647 h 360"/>
              <a:gd name="T4" fmla="*/ 0 60000 65536"/>
              <a:gd name="T5" fmla="*/ 0 60000 65536"/>
              <a:gd name="T6" fmla="*/ 0 w 1"/>
              <a:gd name="T7" fmla="*/ 0 h 360"/>
              <a:gd name="T8" fmla="*/ 1 w 1"/>
              <a:gd name="T9" fmla="*/ 360 h 36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360">
                <a:moveTo>
                  <a:pt x="0" y="0"/>
                </a:moveTo>
                <a:lnTo>
                  <a:pt x="0" y="359"/>
                </a:lnTo>
              </a:path>
            </a:pathLst>
          </a:custGeom>
          <a:noFill/>
          <a:ln w="127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61" name="Freeform 28"/>
          <p:cNvSpPr>
            <a:spLocks/>
          </p:cNvSpPr>
          <p:nvPr/>
        </p:nvSpPr>
        <p:spPr bwMode="auto">
          <a:xfrm>
            <a:off x="6323013" y="5641975"/>
            <a:ext cx="1587" cy="320675"/>
          </a:xfrm>
          <a:custGeom>
            <a:avLst/>
            <a:gdLst>
              <a:gd name="T0" fmla="*/ 0 w 1"/>
              <a:gd name="T1" fmla="*/ 0 h 202"/>
              <a:gd name="T2" fmla="*/ 0 w 1"/>
              <a:gd name="T3" fmla="*/ 2147483647 h 202"/>
              <a:gd name="T4" fmla="*/ 0 60000 65536"/>
              <a:gd name="T5" fmla="*/ 0 60000 65536"/>
              <a:gd name="T6" fmla="*/ 0 w 1"/>
              <a:gd name="T7" fmla="*/ 0 h 202"/>
              <a:gd name="T8" fmla="*/ 1 w 1"/>
              <a:gd name="T9" fmla="*/ 202 h 20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202">
                <a:moveTo>
                  <a:pt x="0" y="0"/>
                </a:moveTo>
                <a:lnTo>
                  <a:pt x="0" y="201"/>
                </a:lnTo>
              </a:path>
            </a:pathLst>
          </a:custGeom>
          <a:noFill/>
          <a:ln w="127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62" name="Rectangle 29"/>
          <p:cNvSpPr>
            <a:spLocks noChangeArrowheads="1"/>
          </p:cNvSpPr>
          <p:nvPr/>
        </p:nvSpPr>
        <p:spPr bwMode="auto">
          <a:xfrm>
            <a:off x="7696200" y="3429000"/>
            <a:ext cx="1063625" cy="72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 anchor="ctr">
            <a:prstTxWarp prst="textNoShape">
              <a:avLst/>
            </a:prstTxWarp>
            <a:spAutoFit/>
          </a:bodyPr>
          <a:lstStyle/>
          <a:p>
            <a:r>
              <a:rPr lang="en-US" sz="1400" b="1">
                <a:latin typeface="Arial" charset="0"/>
              </a:rPr>
              <a:t>Java</a:t>
            </a:r>
          </a:p>
          <a:p>
            <a:r>
              <a:rPr lang="en-US" sz="1400" b="1">
                <a:latin typeface="Arial" charset="0"/>
              </a:rPr>
              <a:t>Virtual</a:t>
            </a:r>
          </a:p>
          <a:p>
            <a:r>
              <a:rPr lang="en-US" sz="1400" b="1">
                <a:latin typeface="Arial" charset="0"/>
              </a:rPr>
              <a:t>machine</a:t>
            </a:r>
          </a:p>
        </p:txBody>
      </p:sp>
      <p:sp>
        <p:nvSpPr>
          <p:cNvPr id="6163" name="Freeform 33"/>
          <p:cNvSpPr>
            <a:spLocks/>
          </p:cNvSpPr>
          <p:nvPr/>
        </p:nvSpPr>
        <p:spPr bwMode="auto">
          <a:xfrm>
            <a:off x="4294188" y="2171700"/>
            <a:ext cx="1454150" cy="1139825"/>
          </a:xfrm>
          <a:custGeom>
            <a:avLst/>
            <a:gdLst>
              <a:gd name="T0" fmla="*/ 0 w 916"/>
              <a:gd name="T1" fmla="*/ 2147483647 h 718"/>
              <a:gd name="T2" fmla="*/ 2147483647 w 916"/>
              <a:gd name="T3" fmla="*/ 0 h 718"/>
              <a:gd name="T4" fmla="*/ 2147483647 w 916"/>
              <a:gd name="T5" fmla="*/ 0 h 718"/>
              <a:gd name="T6" fmla="*/ 0 60000 65536"/>
              <a:gd name="T7" fmla="*/ 0 60000 65536"/>
              <a:gd name="T8" fmla="*/ 0 60000 65536"/>
              <a:gd name="T9" fmla="*/ 0 w 916"/>
              <a:gd name="T10" fmla="*/ 0 h 718"/>
              <a:gd name="T11" fmla="*/ 916 w 916"/>
              <a:gd name="T12" fmla="*/ 718 h 71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16" h="718">
                <a:moveTo>
                  <a:pt x="0" y="717"/>
                </a:moveTo>
                <a:lnTo>
                  <a:pt x="525" y="0"/>
                </a:lnTo>
                <a:lnTo>
                  <a:pt x="915" y="0"/>
                </a:lnTo>
              </a:path>
            </a:pathLst>
          </a:custGeom>
          <a:noFill/>
          <a:ln w="127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64" name="Rectangle 36"/>
          <p:cNvSpPr>
            <a:spLocks noGrp="1" noChangeArrowheads="1"/>
          </p:cNvSpPr>
          <p:nvPr>
            <p:ph type="title"/>
          </p:nvPr>
        </p:nvSpPr>
        <p:spPr>
          <a:xfrm>
            <a:off x="609600" y="457200"/>
            <a:ext cx="7772400" cy="838200"/>
          </a:xfrm>
        </p:spPr>
        <p:txBody>
          <a:bodyPr/>
          <a:lstStyle/>
          <a:p>
            <a:pPr eaLnBrk="1" hangingPunct="1"/>
            <a:r>
              <a:rPr lang="en-US"/>
              <a:t>How it works…!</a:t>
            </a:r>
          </a:p>
        </p:txBody>
      </p:sp>
      <p:sp>
        <p:nvSpPr>
          <p:cNvPr id="6165" name="Rectangle 31"/>
          <p:cNvSpPr>
            <a:spLocks noChangeArrowheads="1"/>
          </p:cNvSpPr>
          <p:nvPr/>
        </p:nvSpPr>
        <p:spPr bwMode="auto">
          <a:xfrm>
            <a:off x="685800" y="1524000"/>
            <a:ext cx="3124200" cy="480060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prstTxWarp prst="textNoShape">
              <a:avLst/>
            </a:prstTxWarp>
          </a:bodyPr>
          <a:lstStyle/>
          <a:p>
            <a:r>
              <a:rPr lang="en-US" b="1">
                <a:solidFill>
                  <a:schemeClr val="bg1"/>
                </a:solidFill>
                <a:latin typeface="Arial" charset="0"/>
              </a:rPr>
              <a:t>Compile-time</a:t>
            </a:r>
          </a:p>
        </p:txBody>
      </p:sp>
      <p:sp>
        <p:nvSpPr>
          <p:cNvPr id="6166" name="Oval 7"/>
          <p:cNvSpPr>
            <a:spLocks noChangeArrowheads="1"/>
          </p:cNvSpPr>
          <p:nvPr/>
        </p:nvSpPr>
        <p:spPr bwMode="auto">
          <a:xfrm>
            <a:off x="3028950" y="2971800"/>
            <a:ext cx="1314450" cy="1316038"/>
          </a:xfrm>
          <a:prstGeom prst="ellipse">
            <a:avLst/>
          </a:prstGeom>
          <a:solidFill>
            <a:srgbClr val="B1E9E8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lIns="90488" tIns="44450" rIns="90488" bIns="44450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latin typeface="Arial" charset="0"/>
              </a:rPr>
              <a:t>Java</a:t>
            </a:r>
          </a:p>
          <a:p>
            <a:pPr algn="ctr"/>
            <a:r>
              <a:rPr lang="en-US" sz="1400" b="1">
                <a:latin typeface="Arial" charset="0"/>
              </a:rPr>
              <a:t>Bytecodes</a:t>
            </a:r>
          </a:p>
          <a:p>
            <a:pPr algn="ctr"/>
            <a:r>
              <a:rPr lang="en-US" sz="1400" b="1">
                <a:latin typeface="Arial" charset="0"/>
              </a:rPr>
              <a:t>move locally</a:t>
            </a:r>
          </a:p>
          <a:p>
            <a:pPr algn="ctr"/>
            <a:r>
              <a:rPr lang="en-US" sz="1400" b="1">
                <a:latin typeface="Arial" charset="0"/>
              </a:rPr>
              <a:t>or through</a:t>
            </a:r>
          </a:p>
          <a:p>
            <a:pPr algn="ctr"/>
            <a:r>
              <a:rPr lang="en-US" sz="1400" b="1">
                <a:latin typeface="Arial" charset="0"/>
              </a:rPr>
              <a:t>network</a:t>
            </a:r>
          </a:p>
        </p:txBody>
      </p:sp>
      <p:sp>
        <p:nvSpPr>
          <p:cNvPr id="6167" name="Oval 8"/>
          <p:cNvSpPr>
            <a:spLocks noChangeArrowheads="1"/>
          </p:cNvSpPr>
          <p:nvPr/>
        </p:nvSpPr>
        <p:spPr bwMode="auto">
          <a:xfrm>
            <a:off x="1143000" y="1981200"/>
            <a:ext cx="1243013" cy="1006475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90488" tIns="44450" rIns="90488" bIns="44450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>
                <a:latin typeface="Arial" charset="0"/>
              </a:rPr>
              <a:t>Java</a:t>
            </a:r>
          </a:p>
          <a:p>
            <a:pPr algn="ctr"/>
            <a:r>
              <a:rPr lang="en-US" sz="1400" b="1">
                <a:latin typeface="Arial" charset="0"/>
              </a:rPr>
              <a:t>Source</a:t>
            </a:r>
          </a:p>
          <a:p>
            <a:pPr algn="ctr"/>
            <a:r>
              <a:rPr lang="en-US" sz="1400" b="1">
                <a:latin typeface="Arial" charset="0"/>
              </a:rPr>
              <a:t>(.java)</a:t>
            </a:r>
          </a:p>
        </p:txBody>
      </p:sp>
      <p:sp>
        <p:nvSpPr>
          <p:cNvPr id="6168" name="Rectangle 9"/>
          <p:cNvSpPr>
            <a:spLocks noChangeArrowheads="1"/>
          </p:cNvSpPr>
          <p:nvPr/>
        </p:nvSpPr>
        <p:spPr bwMode="auto">
          <a:xfrm>
            <a:off x="1143000" y="3352800"/>
            <a:ext cx="1235075" cy="70326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latin typeface="Arial" charset="0"/>
              </a:rPr>
              <a:t>Java</a:t>
            </a:r>
          </a:p>
          <a:p>
            <a:pPr algn="ctr"/>
            <a:r>
              <a:rPr lang="en-US" sz="1400" b="1">
                <a:latin typeface="Arial" charset="0"/>
              </a:rPr>
              <a:t>Compiler</a:t>
            </a:r>
          </a:p>
        </p:txBody>
      </p:sp>
      <p:sp>
        <p:nvSpPr>
          <p:cNvPr id="6169" name="Oval 10"/>
          <p:cNvSpPr>
            <a:spLocks noChangeArrowheads="1"/>
          </p:cNvSpPr>
          <p:nvPr/>
        </p:nvSpPr>
        <p:spPr bwMode="auto">
          <a:xfrm>
            <a:off x="1054100" y="4572000"/>
            <a:ext cx="1384300" cy="1006475"/>
          </a:xfrm>
          <a:prstGeom prst="ellipse">
            <a:avLst/>
          </a:prstGeom>
          <a:solidFill>
            <a:schemeClr val="folHlink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lIns="90488" tIns="44450" rIns="90488" bIns="44450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>
                <a:latin typeface="Arial" charset="0"/>
              </a:rPr>
              <a:t>Java</a:t>
            </a:r>
          </a:p>
          <a:p>
            <a:pPr algn="ctr"/>
            <a:r>
              <a:rPr lang="en-US" sz="1400" b="1">
                <a:latin typeface="Arial" charset="0"/>
              </a:rPr>
              <a:t>Bytecode</a:t>
            </a:r>
          </a:p>
          <a:p>
            <a:pPr algn="ctr"/>
            <a:r>
              <a:rPr lang="en-US" sz="1400" b="1">
                <a:latin typeface="Arial" charset="0"/>
              </a:rPr>
              <a:t>(.class )</a:t>
            </a:r>
          </a:p>
        </p:txBody>
      </p:sp>
      <p:sp>
        <p:nvSpPr>
          <p:cNvPr id="6170" name="Freeform 11"/>
          <p:cNvSpPr>
            <a:spLocks/>
          </p:cNvSpPr>
          <p:nvPr/>
        </p:nvSpPr>
        <p:spPr bwMode="auto">
          <a:xfrm>
            <a:off x="1752600" y="3048000"/>
            <a:ext cx="46038" cy="303213"/>
          </a:xfrm>
          <a:custGeom>
            <a:avLst/>
            <a:gdLst>
              <a:gd name="T0" fmla="*/ 0 w 1"/>
              <a:gd name="T1" fmla="*/ 0 h 434"/>
              <a:gd name="T2" fmla="*/ 0 w 1"/>
              <a:gd name="T3" fmla="*/ 2147483647 h 434"/>
              <a:gd name="T4" fmla="*/ 0 60000 65536"/>
              <a:gd name="T5" fmla="*/ 0 60000 65536"/>
              <a:gd name="T6" fmla="*/ 0 w 1"/>
              <a:gd name="T7" fmla="*/ 0 h 434"/>
              <a:gd name="T8" fmla="*/ 1 w 1"/>
              <a:gd name="T9" fmla="*/ 434 h 43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434">
                <a:moveTo>
                  <a:pt x="0" y="0"/>
                </a:moveTo>
                <a:lnTo>
                  <a:pt x="0" y="433"/>
                </a:lnTo>
              </a:path>
            </a:pathLst>
          </a:custGeom>
          <a:noFill/>
          <a:ln w="127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71" name="Freeform 12"/>
          <p:cNvSpPr>
            <a:spLocks/>
          </p:cNvSpPr>
          <p:nvPr/>
        </p:nvSpPr>
        <p:spPr bwMode="auto">
          <a:xfrm>
            <a:off x="1752600" y="4038600"/>
            <a:ext cx="76200" cy="533400"/>
          </a:xfrm>
          <a:custGeom>
            <a:avLst/>
            <a:gdLst>
              <a:gd name="T0" fmla="*/ 0 w 1"/>
              <a:gd name="T1" fmla="*/ 0 h 434"/>
              <a:gd name="T2" fmla="*/ 0 w 1"/>
              <a:gd name="T3" fmla="*/ 2147483647 h 434"/>
              <a:gd name="T4" fmla="*/ 0 60000 65536"/>
              <a:gd name="T5" fmla="*/ 0 60000 65536"/>
              <a:gd name="T6" fmla="*/ 0 w 1"/>
              <a:gd name="T7" fmla="*/ 0 h 434"/>
              <a:gd name="T8" fmla="*/ 1 w 1"/>
              <a:gd name="T9" fmla="*/ 434 h 43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434">
                <a:moveTo>
                  <a:pt x="0" y="0"/>
                </a:moveTo>
                <a:lnTo>
                  <a:pt x="0" y="433"/>
                </a:lnTo>
              </a:path>
            </a:pathLst>
          </a:custGeom>
          <a:noFill/>
          <a:ln w="127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72" name="Freeform 32"/>
          <p:cNvSpPr>
            <a:spLocks/>
          </p:cNvSpPr>
          <p:nvPr/>
        </p:nvSpPr>
        <p:spPr bwMode="auto">
          <a:xfrm>
            <a:off x="2514600" y="4267200"/>
            <a:ext cx="866775" cy="898525"/>
          </a:xfrm>
          <a:custGeom>
            <a:avLst/>
            <a:gdLst>
              <a:gd name="T0" fmla="*/ 0 w 546"/>
              <a:gd name="T1" fmla="*/ 2147483647 h 566"/>
              <a:gd name="T2" fmla="*/ 2147483647 w 546"/>
              <a:gd name="T3" fmla="*/ 2147483647 h 566"/>
              <a:gd name="T4" fmla="*/ 2147483647 w 546"/>
              <a:gd name="T5" fmla="*/ 0 h 566"/>
              <a:gd name="T6" fmla="*/ 0 60000 65536"/>
              <a:gd name="T7" fmla="*/ 0 60000 65536"/>
              <a:gd name="T8" fmla="*/ 0 60000 65536"/>
              <a:gd name="T9" fmla="*/ 0 w 546"/>
              <a:gd name="T10" fmla="*/ 0 h 566"/>
              <a:gd name="T11" fmla="*/ 546 w 546"/>
              <a:gd name="T12" fmla="*/ 566 h 56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46" h="566">
                <a:moveTo>
                  <a:pt x="0" y="565"/>
                </a:moveTo>
                <a:lnTo>
                  <a:pt x="139" y="565"/>
                </a:lnTo>
                <a:lnTo>
                  <a:pt x="545" y="0"/>
                </a:lnTo>
              </a:path>
            </a:pathLst>
          </a:custGeom>
          <a:noFill/>
          <a:ln w="127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73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3200400" y="6553200"/>
            <a:ext cx="2895600" cy="30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de-DE" smtClean="0"/>
              <a:t>mm214.com</a:t>
            </a:r>
            <a:endParaRPr lang="en-US"/>
          </a:p>
        </p:txBody>
      </p:sp>
      <p:sp>
        <p:nvSpPr>
          <p:cNvPr id="6174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7010400" y="6553200"/>
            <a:ext cx="2133600" cy="30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571190E5-490B-0542-A641-3A9AC2041716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2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smtClean="0"/>
              <a:t>mm214.com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/>
              <a:t>Getting and using java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CN" sz="2400"/>
              <a:t>JDK freely download from </a:t>
            </a:r>
            <a:r>
              <a:rPr lang="pl-PL" altLang="zh-CN" sz="2400">
                <a:hlinkClick r:id="rId2"/>
              </a:rPr>
              <a:t>http://www.oracle.com</a:t>
            </a:r>
            <a:r>
              <a:rPr lang="pl-PL" altLang="zh-CN" sz="2400"/>
              <a:t> </a:t>
            </a:r>
          </a:p>
          <a:p>
            <a:pPr eaLnBrk="1" hangingPunct="1">
              <a:lnSpc>
                <a:spcPct val="90000"/>
              </a:lnSpc>
            </a:pPr>
            <a:endParaRPr lang="en-US" altLang="zh-CN" sz="2400"/>
          </a:p>
          <a:p>
            <a:pPr eaLnBrk="1" hangingPunct="1">
              <a:lnSpc>
                <a:spcPct val="90000"/>
              </a:lnSpc>
            </a:pPr>
            <a:r>
              <a:rPr lang="en-US" altLang="zh-CN" sz="2400"/>
              <a:t>All text editors support java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CN" sz="2100"/>
              <a:t>Vi/vim, emacs, notepad, wordpad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CN" sz="2100"/>
              <a:t>Just save to .java file</a:t>
            </a:r>
          </a:p>
          <a:p>
            <a:pPr lvl="1" eaLnBrk="1" hangingPunct="1">
              <a:lnSpc>
                <a:spcPct val="90000"/>
              </a:lnSpc>
            </a:pPr>
            <a:endParaRPr lang="en-US" altLang="zh-CN" sz="2100"/>
          </a:p>
          <a:p>
            <a:pPr eaLnBrk="1" hangingPunct="1">
              <a:lnSpc>
                <a:spcPct val="90000"/>
              </a:lnSpc>
            </a:pPr>
            <a:r>
              <a:rPr lang="en-US" altLang="zh-CN" sz="2400"/>
              <a:t>Eclipse IDE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CN" sz="2100"/>
              <a:t>Eclipse</a:t>
            </a:r>
          </a:p>
          <a:p>
            <a:pPr lvl="1" eaLnBrk="1" hangingPunct="1">
              <a:lnSpc>
                <a:spcPct val="90000"/>
              </a:lnSpc>
            </a:pPr>
            <a:r>
              <a:rPr lang="pl-PL" altLang="zh-CN" sz="2100">
                <a:hlinkClick r:id="rId3"/>
              </a:rPr>
              <a:t>http://www.eclipse.org</a:t>
            </a:r>
            <a:endParaRPr lang="pl-PL" altLang="zh-CN" sz="2100"/>
          </a:p>
          <a:p>
            <a:pPr lvl="1" eaLnBrk="1" hangingPunct="1">
              <a:lnSpc>
                <a:spcPct val="90000"/>
              </a:lnSpc>
            </a:pPr>
            <a:r>
              <a:rPr lang="en-US" sz="2100"/>
              <a:t>Android Development Tools (ADT) is a plugin for Eclipse</a:t>
            </a:r>
            <a:endParaRPr lang="en-US" altLang="zh-CN" sz="2100"/>
          </a:p>
        </p:txBody>
      </p:sp>
      <p:sp>
        <p:nvSpPr>
          <p:cNvPr id="7172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3200400" y="6553200"/>
            <a:ext cx="2895600" cy="30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de-DE" smtClean="0"/>
              <a:t>mm214.com</a:t>
            </a:r>
            <a:endParaRPr lang="en-US"/>
          </a:p>
        </p:txBody>
      </p:sp>
      <p:sp>
        <p:nvSpPr>
          <p:cNvPr id="717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7010400" y="6553200"/>
            <a:ext cx="2133600" cy="30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146EBEC2-4C29-FD4E-8B47-ECFB5160B454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/>
              <a:t>Compile and run an application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828800"/>
            <a:ext cx="8686800" cy="3276600"/>
          </a:xfrm>
        </p:spPr>
        <p:txBody>
          <a:bodyPr>
            <a:normAutofit fontScale="85000" lnSpcReduction="20000"/>
          </a:bodyPr>
          <a:lstStyle/>
          <a:p>
            <a:pPr eaLnBrk="1" hangingPunct="1"/>
            <a:r>
              <a:rPr lang="en-US" altLang="zh-CN" sz="2400"/>
              <a:t>Write java class </a:t>
            </a:r>
            <a:r>
              <a:rPr lang="en-US" altLang="zh-CN" sz="2400">
                <a:latin typeface="Courier New" charset="0"/>
                <a:ea typeface="Courier New" charset="0"/>
                <a:cs typeface="Courier New" charset="0"/>
              </a:rPr>
              <a:t>HolaWorld</a:t>
            </a:r>
            <a:r>
              <a:rPr lang="en-US" altLang="zh-CN" sz="2400"/>
              <a:t> containing a </a:t>
            </a:r>
            <a:r>
              <a:rPr lang="en-US" altLang="zh-CN" sz="2400">
                <a:latin typeface="Courier New" charset="0"/>
                <a:ea typeface="Courier New" charset="0"/>
                <a:cs typeface="Courier New" charset="0"/>
              </a:rPr>
              <a:t>main()</a:t>
            </a:r>
            <a:r>
              <a:rPr lang="en-US" altLang="zh-CN" sz="2400"/>
              <a:t>  method and save in file ”</a:t>
            </a:r>
            <a:r>
              <a:rPr lang="en-US" altLang="zh-CN" sz="2400" i="1">
                <a:latin typeface="Courier New" charset="0"/>
                <a:ea typeface="Courier New" charset="0"/>
                <a:cs typeface="Courier New" charset="0"/>
              </a:rPr>
              <a:t>HolaWorld.java”</a:t>
            </a:r>
            <a:r>
              <a:rPr lang="en-US" altLang="zh-CN" sz="2400"/>
              <a:t> </a:t>
            </a:r>
          </a:p>
          <a:p>
            <a:pPr lvl="1" eaLnBrk="1" hangingPunct="1"/>
            <a:r>
              <a:rPr lang="en-US" altLang="zh-CN" sz="2000"/>
              <a:t>The file name </a:t>
            </a:r>
            <a:r>
              <a:rPr lang="en-US" altLang="zh-CN" sz="2000" i="1">
                <a:solidFill>
                  <a:schemeClr val="hlink"/>
                </a:solidFill>
              </a:rPr>
              <a:t>MUST</a:t>
            </a:r>
            <a:r>
              <a:rPr lang="en-US" altLang="zh-CN" sz="2000"/>
              <a:t> be the same as class name</a:t>
            </a:r>
          </a:p>
          <a:p>
            <a:pPr lvl="1" eaLnBrk="1" hangingPunct="1"/>
            <a:endParaRPr lang="en-US" altLang="zh-CN" sz="2000"/>
          </a:p>
          <a:p>
            <a:pPr eaLnBrk="1" hangingPunct="1"/>
            <a:r>
              <a:rPr lang="en-US" altLang="zh-CN" sz="2400"/>
              <a:t>Compile with: </a:t>
            </a:r>
            <a:r>
              <a:rPr lang="en-US" altLang="zh-CN" sz="2400">
                <a:latin typeface="Courier New" charset="0"/>
                <a:ea typeface="Courier New" charset="0"/>
                <a:cs typeface="Courier New" charset="0"/>
              </a:rPr>
              <a:t>javac HolaWorld.java</a:t>
            </a:r>
          </a:p>
          <a:p>
            <a:pPr eaLnBrk="1" hangingPunct="1"/>
            <a:endParaRPr lang="en-US" altLang="zh-CN" sz="2400">
              <a:latin typeface="Courier New" charset="0"/>
              <a:ea typeface="Courier New" charset="0"/>
              <a:cs typeface="Courier New" charset="0"/>
            </a:endParaRPr>
          </a:p>
          <a:p>
            <a:pPr eaLnBrk="1" hangingPunct="1"/>
            <a:r>
              <a:rPr lang="en-US" altLang="zh-CN" sz="2400"/>
              <a:t>Creates compiled .class file: </a:t>
            </a:r>
            <a:r>
              <a:rPr lang="en-US" altLang="zh-CN" sz="2400" i="1">
                <a:latin typeface="Courier New" charset="0"/>
                <a:ea typeface="Courier New" charset="0"/>
                <a:cs typeface="Courier New" charset="0"/>
              </a:rPr>
              <a:t>HolaWorld.class</a:t>
            </a:r>
          </a:p>
          <a:p>
            <a:pPr eaLnBrk="1" hangingPunct="1"/>
            <a:endParaRPr lang="en-US" altLang="zh-CN" sz="2400" i="1">
              <a:latin typeface="Courier New" charset="0"/>
              <a:ea typeface="Courier New" charset="0"/>
              <a:cs typeface="Courier New" charset="0"/>
            </a:endParaRPr>
          </a:p>
          <a:p>
            <a:pPr eaLnBrk="1" hangingPunct="1"/>
            <a:r>
              <a:rPr lang="en-US" altLang="zh-CN" sz="2400"/>
              <a:t>Run the program: </a:t>
            </a:r>
            <a:r>
              <a:rPr lang="en-US" altLang="zh-CN" sz="2400" i="1">
                <a:latin typeface="Courier New" charset="0"/>
                <a:ea typeface="Courier New" charset="0"/>
                <a:cs typeface="Courier New" charset="0"/>
              </a:rPr>
              <a:t>java HolaWorld</a:t>
            </a:r>
          </a:p>
          <a:p>
            <a:pPr lvl="1" eaLnBrk="1" hangingPunct="1"/>
            <a:r>
              <a:rPr lang="en-US" altLang="zh-CN" sz="2000"/>
              <a:t>Notice: use the class name directly, no .class!</a:t>
            </a:r>
          </a:p>
        </p:txBody>
      </p:sp>
      <p:sp>
        <p:nvSpPr>
          <p:cNvPr id="8196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3200400" y="6553200"/>
            <a:ext cx="2895600" cy="30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de-DE" smtClean="0"/>
              <a:t>mm214.com</a:t>
            </a:r>
            <a:endParaRPr lang="en-US"/>
          </a:p>
        </p:txBody>
      </p:sp>
      <p:sp>
        <p:nvSpPr>
          <p:cNvPr id="8197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7010400" y="6553200"/>
            <a:ext cx="2133600" cy="30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7DAD3134-833B-AD4F-94FD-11607FA80FD9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/>
              <a:t>Hola World!</a:t>
            </a:r>
          </a:p>
        </p:txBody>
      </p:sp>
      <p:sp>
        <p:nvSpPr>
          <p:cNvPr id="9219" name="Text Box 5"/>
          <p:cNvSpPr txBox="1">
            <a:spLocks noChangeArrowheads="1"/>
          </p:cNvSpPr>
          <p:nvPr/>
        </p:nvSpPr>
        <p:spPr bwMode="auto">
          <a:xfrm>
            <a:off x="900113" y="2478088"/>
            <a:ext cx="7416800" cy="2554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altLang="zh-CN" sz="2000">
                <a:latin typeface="Courier New" charset="0"/>
                <a:ea typeface="Courier New" charset="0"/>
                <a:cs typeface="Courier New" charset="0"/>
              </a:rPr>
              <a:t>/* Our first Java program – HolaWorld.java */</a:t>
            </a:r>
          </a:p>
          <a:p>
            <a:endParaRPr lang="en-US" altLang="zh-CN" sz="200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altLang="zh-CN" sz="2000">
                <a:latin typeface="Courier New" charset="0"/>
                <a:ea typeface="Courier New" charset="0"/>
                <a:cs typeface="Courier New" charset="0"/>
              </a:rPr>
              <a:t>public class HolaWorld {</a:t>
            </a:r>
          </a:p>
          <a:p>
            <a:r>
              <a:rPr lang="en-US" altLang="zh-CN" sz="2000">
                <a:latin typeface="Courier New" charset="0"/>
                <a:ea typeface="Courier New" charset="0"/>
                <a:cs typeface="Courier New" charset="0"/>
              </a:rPr>
              <a:t>	//main()</a:t>
            </a:r>
          </a:p>
          <a:p>
            <a:r>
              <a:rPr lang="en-US" altLang="zh-CN" sz="2000">
                <a:latin typeface="Courier New" charset="0"/>
                <a:ea typeface="Courier New" charset="0"/>
                <a:cs typeface="Courier New" charset="0"/>
              </a:rPr>
              <a:t>	public static void main ( String[] args ) {</a:t>
            </a:r>
          </a:p>
          <a:p>
            <a:r>
              <a:rPr lang="en-US" altLang="zh-CN" sz="2000">
                <a:latin typeface="Courier New" charset="0"/>
                <a:ea typeface="Courier New" charset="0"/>
                <a:cs typeface="Courier New" charset="0"/>
              </a:rPr>
              <a:t>		System.out.println( ”Hola world!" );</a:t>
            </a:r>
          </a:p>
          <a:p>
            <a:r>
              <a:rPr lang="en-US" altLang="zh-CN" sz="2000">
                <a:latin typeface="Courier New" charset="0"/>
                <a:ea typeface="Courier New" charset="0"/>
                <a:cs typeface="Courier New" charset="0"/>
              </a:rPr>
              <a:t>	} </a:t>
            </a:r>
          </a:p>
          <a:p>
            <a:r>
              <a:rPr lang="en-US" altLang="zh-CN" sz="2000">
                <a:latin typeface="Courier New" charset="0"/>
                <a:ea typeface="Courier New" charset="0"/>
                <a:cs typeface="Courier New" charset="0"/>
              </a:rPr>
              <a:t>} </a:t>
            </a:r>
            <a:endParaRPr lang="zh-CN" altLang="en-US" sz="2000"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9220" name="Text Box 6"/>
          <p:cNvSpPr txBox="1">
            <a:spLocks noChangeArrowheads="1"/>
          </p:cNvSpPr>
          <p:nvPr/>
        </p:nvSpPr>
        <p:spPr bwMode="auto">
          <a:xfrm>
            <a:off x="827088" y="1557338"/>
            <a:ext cx="595471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/>
              <a:t>File name: </a:t>
            </a:r>
            <a:r>
              <a:rPr lang="en-US" altLang="zh-CN" sz="2400" i="1"/>
              <a:t>HolaWorld.java</a:t>
            </a:r>
          </a:p>
        </p:txBody>
      </p:sp>
      <p:sp>
        <p:nvSpPr>
          <p:cNvPr id="9221" name="Text Box 7"/>
          <p:cNvSpPr txBox="1">
            <a:spLocks noChangeArrowheads="1"/>
          </p:cNvSpPr>
          <p:nvPr/>
        </p:nvSpPr>
        <p:spPr bwMode="auto">
          <a:xfrm>
            <a:off x="5168900" y="2971800"/>
            <a:ext cx="1993900" cy="650875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/>
              <a:t>Command line arguments</a:t>
            </a:r>
          </a:p>
        </p:txBody>
      </p:sp>
      <p:sp>
        <p:nvSpPr>
          <p:cNvPr id="9222" name="Line 8"/>
          <p:cNvSpPr>
            <a:spLocks noChangeShapeType="1"/>
          </p:cNvSpPr>
          <p:nvPr/>
        </p:nvSpPr>
        <p:spPr bwMode="auto">
          <a:xfrm>
            <a:off x="7162800" y="3352800"/>
            <a:ext cx="228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23" name="Text Box 9"/>
          <p:cNvSpPr txBox="1">
            <a:spLocks noChangeArrowheads="1"/>
          </p:cNvSpPr>
          <p:nvPr/>
        </p:nvSpPr>
        <p:spPr bwMode="auto">
          <a:xfrm>
            <a:off x="3806825" y="5110163"/>
            <a:ext cx="4706938" cy="376237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/>
              <a:t>Standard output, print with new line</a:t>
            </a:r>
          </a:p>
        </p:txBody>
      </p:sp>
      <p:sp>
        <p:nvSpPr>
          <p:cNvPr id="9224" name="Line 12"/>
          <p:cNvSpPr>
            <a:spLocks noChangeShapeType="1"/>
          </p:cNvSpPr>
          <p:nvPr/>
        </p:nvSpPr>
        <p:spPr bwMode="auto">
          <a:xfrm flipV="1">
            <a:off x="4525963" y="4419600"/>
            <a:ext cx="46037" cy="6191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25" name="Footer Placeholder 1"/>
          <p:cNvSpPr>
            <a:spLocks noGrp="1"/>
          </p:cNvSpPr>
          <p:nvPr>
            <p:ph type="ftr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de-DE" smtClean="0"/>
              <a:t>mm214.com</a:t>
            </a:r>
            <a:endParaRPr lang="en-US"/>
          </a:p>
        </p:txBody>
      </p:sp>
      <p:sp>
        <p:nvSpPr>
          <p:cNvPr id="9226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0E67CDD-5C76-7A47-934F-C511CBF63860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HolaWorld in Eclipse - </a:t>
            </a:r>
            <a:r>
              <a:rPr lang="en-US" sz="2400"/>
              <a:t>create a new project</a:t>
            </a:r>
            <a:r>
              <a:rPr lang="en-US"/>
              <a:t> </a:t>
            </a:r>
          </a:p>
        </p:txBody>
      </p:sp>
      <p:pic>
        <p:nvPicPr>
          <p:cNvPr id="10243" name="Picture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09800" y="2362200"/>
            <a:ext cx="5399088" cy="429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4" name="Rectangle 3"/>
          <p:cNvSpPr txBox="1">
            <a:spLocks noChangeArrowheads="1"/>
          </p:cNvSpPr>
          <p:nvPr/>
        </p:nvSpPr>
        <p:spPr bwMode="auto">
          <a:xfrm>
            <a:off x="755650" y="1484313"/>
            <a:ext cx="6408738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buClr>
                <a:schemeClr val="accent1"/>
              </a:buClr>
              <a:buFont typeface="Wingdings" charset="2"/>
              <a:buChar char="l"/>
            </a:pPr>
            <a:r>
              <a:rPr lang="en-US" sz="2000"/>
              <a:t>File &gt; New &gt; Java Project </a:t>
            </a: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Font typeface="Wingdings" charset="2"/>
              <a:buChar char="l"/>
            </a:pPr>
            <a:r>
              <a:rPr lang="de-DE" sz="2000"/>
              <a:t>Project Name : HolaWorld</a:t>
            </a:r>
          </a:p>
        </p:txBody>
      </p:sp>
      <p:sp>
        <p:nvSpPr>
          <p:cNvPr id="10245" name="Footer Placeholder 2"/>
          <p:cNvSpPr>
            <a:spLocks noGrp="1"/>
          </p:cNvSpPr>
          <p:nvPr>
            <p:ph type="ftr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de-DE" smtClean="0"/>
              <a:t>mm214.com</a:t>
            </a:r>
            <a:endParaRPr lang="en-US"/>
          </a:p>
        </p:txBody>
      </p:sp>
      <p:sp>
        <p:nvSpPr>
          <p:cNvPr id="1024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CBE6AF0-C019-4A48-962E-D51EDDA30C2D}" type="slidenum">
              <a:rPr lang="en-US"/>
              <a:pPr/>
              <a:t>23</a:t>
            </a:fld>
            <a:endParaRPr lang="en-US"/>
          </a:p>
        </p:txBody>
      </p:sp>
      <p:sp>
        <p:nvSpPr>
          <p:cNvPr id="10247" name="Oval 6"/>
          <p:cNvSpPr>
            <a:spLocks noChangeArrowheads="1"/>
          </p:cNvSpPr>
          <p:nvPr/>
        </p:nvSpPr>
        <p:spPr bwMode="auto">
          <a:xfrm>
            <a:off x="1752600" y="2743200"/>
            <a:ext cx="6553200" cy="685800"/>
          </a:xfrm>
          <a:prstGeom prst="ellipse">
            <a:avLst/>
          </a:prstGeom>
          <a:noFill/>
          <a:ln w="22225">
            <a:solidFill>
              <a:schemeClr val="accent2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48" name="Oval 7"/>
          <p:cNvSpPr>
            <a:spLocks noChangeArrowheads="1"/>
          </p:cNvSpPr>
          <p:nvPr/>
        </p:nvSpPr>
        <p:spPr bwMode="auto">
          <a:xfrm>
            <a:off x="6858000" y="6324600"/>
            <a:ext cx="838200" cy="304800"/>
          </a:xfrm>
          <a:prstGeom prst="ellipse">
            <a:avLst/>
          </a:prstGeom>
          <a:noFill/>
          <a:ln w="22225">
            <a:solidFill>
              <a:schemeClr val="accent2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/>
            <a:r>
              <a:rPr lang="en-US"/>
              <a:t>HolaWorld in Eclipse – </a:t>
            </a:r>
            <a:r>
              <a:rPr lang="en-US" sz="2400"/>
              <a:t>add a new class</a:t>
            </a:r>
            <a:r>
              <a:rPr lang="en-US"/>
              <a:t> </a:t>
            </a:r>
          </a:p>
        </p:txBody>
      </p:sp>
      <p:sp>
        <p:nvSpPr>
          <p:cNvPr id="11267" name="Rectangle 3"/>
          <p:cNvSpPr txBox="1">
            <a:spLocks noChangeArrowheads="1"/>
          </p:cNvSpPr>
          <p:nvPr/>
        </p:nvSpPr>
        <p:spPr bwMode="auto">
          <a:xfrm>
            <a:off x="250825" y="1412875"/>
            <a:ext cx="3816350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buClr>
                <a:schemeClr val="accent1"/>
              </a:buClr>
              <a:buFont typeface="Wingdings" charset="2"/>
              <a:buChar char="l"/>
            </a:pPr>
            <a:r>
              <a:rPr lang="en-US" sz="2000"/>
              <a:t>File &gt; New &gt; Class</a:t>
            </a: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Font typeface="Wingdings" charset="2"/>
              <a:buChar char="l"/>
            </a:pPr>
            <a:r>
              <a:rPr lang="en-US" sz="2000"/>
              <a:t>source folder : HolaWorld/src</a:t>
            </a: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Font typeface="Wingdings" charset="2"/>
              <a:buChar char="l"/>
            </a:pPr>
            <a:r>
              <a:rPr lang="it-IT" sz="2000"/>
              <a:t>Package : ucab.test</a:t>
            </a: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Font typeface="Wingdings" charset="2"/>
              <a:buChar char="l"/>
            </a:pPr>
            <a:r>
              <a:rPr lang="de-DE" sz="2000"/>
              <a:t>Name : HolaWorld</a:t>
            </a: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Font typeface="Wingdings" charset="2"/>
              <a:buChar char="l"/>
            </a:pPr>
            <a:r>
              <a:rPr lang="fi-FI" sz="2000"/>
              <a:t>check "public static void main (String[] args)</a:t>
            </a:r>
            <a:endParaRPr lang="en-US" sz="2000"/>
          </a:p>
        </p:txBody>
      </p:sp>
      <p:pic>
        <p:nvPicPr>
          <p:cNvPr id="11268" name="Picture 7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19600" y="1531938"/>
            <a:ext cx="4343400" cy="521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9" name="Footer Placeholder 1"/>
          <p:cNvSpPr>
            <a:spLocks noGrp="1"/>
          </p:cNvSpPr>
          <p:nvPr>
            <p:ph type="ftr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de-DE" smtClean="0"/>
              <a:t>mm214.com</a:t>
            </a:r>
            <a:endParaRPr lang="en-US"/>
          </a:p>
        </p:txBody>
      </p:sp>
      <p:sp>
        <p:nvSpPr>
          <p:cNvPr id="11270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F656F2F-05DE-2844-9AE3-C3B72DEB81BE}" type="slidenum">
              <a:rPr lang="en-US"/>
              <a:pPr/>
              <a:t>24</a:t>
            </a:fld>
            <a:endParaRPr lang="en-US"/>
          </a:p>
        </p:txBody>
      </p:sp>
      <p:sp>
        <p:nvSpPr>
          <p:cNvPr id="11271" name="Oval 7"/>
          <p:cNvSpPr>
            <a:spLocks noChangeArrowheads="1"/>
          </p:cNvSpPr>
          <p:nvPr/>
        </p:nvSpPr>
        <p:spPr bwMode="auto">
          <a:xfrm>
            <a:off x="7924800" y="6400800"/>
            <a:ext cx="838200" cy="304800"/>
          </a:xfrm>
          <a:prstGeom prst="ellipse">
            <a:avLst/>
          </a:prstGeom>
          <a:noFill/>
          <a:ln w="22225">
            <a:solidFill>
              <a:schemeClr val="accent2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272" name="Oval 10"/>
          <p:cNvSpPr>
            <a:spLocks noChangeArrowheads="1"/>
          </p:cNvSpPr>
          <p:nvPr/>
        </p:nvSpPr>
        <p:spPr bwMode="auto">
          <a:xfrm>
            <a:off x="5181600" y="2590800"/>
            <a:ext cx="838200" cy="304800"/>
          </a:xfrm>
          <a:prstGeom prst="ellipse">
            <a:avLst/>
          </a:prstGeom>
          <a:noFill/>
          <a:ln w="22225">
            <a:solidFill>
              <a:schemeClr val="accent2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273" name="Oval 11"/>
          <p:cNvSpPr>
            <a:spLocks noChangeArrowheads="1"/>
          </p:cNvSpPr>
          <p:nvPr/>
        </p:nvSpPr>
        <p:spPr bwMode="auto">
          <a:xfrm>
            <a:off x="5257800" y="3200400"/>
            <a:ext cx="838200" cy="304800"/>
          </a:xfrm>
          <a:prstGeom prst="ellipse">
            <a:avLst/>
          </a:prstGeom>
          <a:noFill/>
          <a:ln w="22225">
            <a:solidFill>
              <a:schemeClr val="accent2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274" name="Oval 12"/>
          <p:cNvSpPr>
            <a:spLocks noChangeArrowheads="1"/>
          </p:cNvSpPr>
          <p:nvPr/>
        </p:nvSpPr>
        <p:spPr bwMode="auto">
          <a:xfrm>
            <a:off x="5257800" y="4876800"/>
            <a:ext cx="2133600" cy="304800"/>
          </a:xfrm>
          <a:prstGeom prst="ellipse">
            <a:avLst/>
          </a:prstGeom>
          <a:noFill/>
          <a:ln w="22225">
            <a:solidFill>
              <a:schemeClr val="accent2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HolaWorld in Eclipse – </a:t>
            </a:r>
            <a:r>
              <a:rPr lang="en-US" sz="2400"/>
              <a:t>write your code</a:t>
            </a:r>
            <a:endParaRPr lang="en-US"/>
          </a:p>
        </p:txBody>
      </p:sp>
      <p:pic>
        <p:nvPicPr>
          <p:cNvPr id="12291" name="Picture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2514600"/>
            <a:ext cx="7367588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2" name="Rectangle 3"/>
          <p:cNvSpPr txBox="1">
            <a:spLocks noChangeArrowheads="1"/>
          </p:cNvSpPr>
          <p:nvPr/>
        </p:nvSpPr>
        <p:spPr bwMode="auto">
          <a:xfrm>
            <a:off x="250825" y="1412875"/>
            <a:ext cx="69850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buClr>
                <a:schemeClr val="accent1"/>
              </a:buClr>
              <a:buFont typeface="Wingdings" charset="2"/>
              <a:buChar char="l"/>
            </a:pPr>
            <a:r>
              <a:rPr lang="en-US" sz="2000"/>
              <a:t>Add your code </a:t>
            </a:r>
            <a:r>
              <a:rPr lang="en-US" altLang="zh-CN" sz="2000"/>
              <a:t> </a:t>
            </a: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Font typeface="Wingdings" charset="2"/>
              <a:buNone/>
            </a:pPr>
            <a:r>
              <a:rPr lang="en-US" altLang="zh-CN" sz="2000" i="1"/>
              <a:t>     System.out.println(“Hola world!”);</a:t>
            </a: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Font typeface="Wingdings" charset="2"/>
              <a:buChar char="l"/>
            </a:pPr>
            <a:endParaRPr lang="en-US" sz="2000"/>
          </a:p>
        </p:txBody>
      </p:sp>
      <p:sp>
        <p:nvSpPr>
          <p:cNvPr id="12293" name="Rectangle 2"/>
          <p:cNvSpPr>
            <a:spLocks noChangeArrowheads="1"/>
          </p:cNvSpPr>
          <p:nvPr/>
        </p:nvSpPr>
        <p:spPr bwMode="auto">
          <a:xfrm>
            <a:off x="4953000" y="4648200"/>
            <a:ext cx="228600" cy="152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7" name="Curved Connector 6"/>
          <p:cNvCxnSpPr>
            <a:stCxn id="12295" idx="3"/>
            <a:endCxn id="12293" idx="3"/>
          </p:cNvCxnSpPr>
          <p:nvPr/>
        </p:nvCxnSpPr>
        <p:spPr bwMode="auto">
          <a:xfrm flipH="1">
            <a:off x="5181600" y="2057400"/>
            <a:ext cx="228600" cy="2667000"/>
          </a:xfrm>
          <a:prstGeom prst="curvedConnector3">
            <a:avLst>
              <a:gd name="adj1" fmla="val -405556"/>
            </a:avLst>
          </a:prstGeom>
          <a:solidFill>
            <a:schemeClr val="accent1"/>
          </a:solidFill>
          <a:ln w="9525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/>
          </a:extLst>
        </p:spPr>
      </p:cxnSp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5181600" y="1981200"/>
            <a:ext cx="228600" cy="152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96" name="Footer Placeholder 2"/>
          <p:cNvSpPr>
            <a:spLocks noGrp="1"/>
          </p:cNvSpPr>
          <p:nvPr>
            <p:ph type="ftr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de-DE" smtClean="0"/>
              <a:t>mm214.com</a:t>
            </a:r>
            <a:endParaRPr lang="en-US"/>
          </a:p>
        </p:txBody>
      </p:sp>
      <p:sp>
        <p:nvSpPr>
          <p:cNvPr id="1229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224829A-B9AC-A942-AA6E-EE5E8588699C}" type="slidenum">
              <a:rPr lang="en-US"/>
              <a:pPr/>
              <a:t>25</a:t>
            </a:fld>
            <a:endParaRPr lang="en-US"/>
          </a:p>
        </p:txBody>
      </p:sp>
      <p:sp>
        <p:nvSpPr>
          <p:cNvPr id="12298" name="Oval 9"/>
          <p:cNvSpPr>
            <a:spLocks noChangeArrowheads="1"/>
          </p:cNvSpPr>
          <p:nvPr/>
        </p:nvSpPr>
        <p:spPr bwMode="auto">
          <a:xfrm>
            <a:off x="1143000" y="4495800"/>
            <a:ext cx="4648200" cy="381000"/>
          </a:xfrm>
          <a:prstGeom prst="ellipse">
            <a:avLst/>
          </a:prstGeom>
          <a:noFill/>
          <a:ln w="22225">
            <a:solidFill>
              <a:schemeClr val="accent2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HolaWorld in Eclipse – </a:t>
            </a:r>
            <a:r>
              <a:rPr lang="en-US" sz="2400"/>
              <a:t>run your program</a:t>
            </a:r>
            <a:endParaRPr lang="en-US"/>
          </a:p>
        </p:txBody>
      </p:sp>
      <p:pic>
        <p:nvPicPr>
          <p:cNvPr id="13315" name="Picture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2060575"/>
            <a:ext cx="8388350" cy="449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6" name="Rectangle 3"/>
          <p:cNvSpPr txBox="1">
            <a:spLocks noChangeArrowheads="1"/>
          </p:cNvSpPr>
          <p:nvPr/>
        </p:nvSpPr>
        <p:spPr bwMode="auto">
          <a:xfrm>
            <a:off x="539750" y="1412875"/>
            <a:ext cx="734536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buClr>
                <a:schemeClr val="accent1"/>
              </a:buClr>
              <a:buFont typeface="Wingdings" charset="2"/>
              <a:buChar char="l"/>
            </a:pPr>
            <a:r>
              <a:rPr lang="en-US" sz="2000"/>
              <a:t>Run &gt; Run As &gt; Java Application</a:t>
            </a:r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2124075" y="5157788"/>
            <a:ext cx="1223963" cy="431800"/>
          </a:xfrm>
          <a:prstGeom prst="ellipse">
            <a:avLst/>
          </a:prstGeom>
          <a:noFill/>
          <a:ln w="28575">
            <a:solidFill>
              <a:srgbClr val="FF3300"/>
            </a:solidFill>
            <a:prstDash val="dash"/>
            <a:round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3318" name="Footer Placeholder 2"/>
          <p:cNvSpPr>
            <a:spLocks noGrp="1"/>
          </p:cNvSpPr>
          <p:nvPr>
            <p:ph type="ftr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de-DE" smtClean="0"/>
              <a:t>mm214.com</a:t>
            </a:r>
            <a:endParaRPr lang="en-US"/>
          </a:p>
        </p:txBody>
      </p:sp>
      <p:sp>
        <p:nvSpPr>
          <p:cNvPr id="1331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AD61D66-EC11-054E-A993-6E59FFD759B8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Object-Oriented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Java supports OOP</a:t>
            </a:r>
          </a:p>
          <a:p>
            <a:pPr lvl="1" eaLnBrk="1" hangingPunct="1"/>
            <a:r>
              <a:rPr lang="en-US"/>
              <a:t>Polymorphism</a:t>
            </a:r>
          </a:p>
          <a:p>
            <a:pPr lvl="1" eaLnBrk="1" hangingPunct="1"/>
            <a:r>
              <a:rPr lang="en-US"/>
              <a:t>Inheritance</a:t>
            </a:r>
          </a:p>
          <a:p>
            <a:pPr lvl="1" eaLnBrk="1" hangingPunct="1"/>
            <a:r>
              <a:rPr lang="en-US"/>
              <a:t>Encapsulation</a:t>
            </a:r>
          </a:p>
          <a:p>
            <a:pPr lvl="1" eaLnBrk="1" hangingPunct="1"/>
            <a:endParaRPr lang="en-US"/>
          </a:p>
          <a:p>
            <a:pPr eaLnBrk="1" hangingPunct="1"/>
            <a:r>
              <a:rPr lang="en-US"/>
              <a:t>Java programs contain nothing but definitions and instantiations of classes</a:t>
            </a:r>
          </a:p>
          <a:p>
            <a:pPr lvl="1" eaLnBrk="1" hangingPunct="1"/>
            <a:r>
              <a:rPr lang="en-US"/>
              <a:t>Everything is encapsulated in a class!</a:t>
            </a:r>
          </a:p>
        </p:txBody>
      </p:sp>
      <p:sp>
        <p:nvSpPr>
          <p:cNvPr id="14340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3200400" y="6553200"/>
            <a:ext cx="2895600" cy="30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de-DE" smtClean="0"/>
              <a:t>mm214.com</a:t>
            </a:r>
            <a:endParaRPr lang="en-US"/>
          </a:p>
        </p:txBody>
      </p:sp>
      <p:sp>
        <p:nvSpPr>
          <p:cNvPr id="14341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7010400" y="6553200"/>
            <a:ext cx="2133600" cy="30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574938F1-6149-F646-802E-AB8746FB0E8B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Oval 2"/>
          <p:cNvSpPr>
            <a:spLocks noChangeArrowheads="1"/>
          </p:cNvSpPr>
          <p:nvPr/>
        </p:nvSpPr>
        <p:spPr bwMode="auto">
          <a:xfrm>
            <a:off x="5067300" y="1987550"/>
            <a:ext cx="938213" cy="957263"/>
          </a:xfrm>
          <a:prstGeom prst="ellipse">
            <a:avLst/>
          </a:prstGeom>
          <a:solidFill>
            <a:srgbClr val="99FF66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Times" charset="0"/>
            </a:endParaRP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The three principles of OOP</a:t>
            </a:r>
          </a:p>
        </p:txBody>
      </p:sp>
      <p:sp>
        <p:nvSpPr>
          <p:cNvPr id="86020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2057400"/>
            <a:ext cx="4343400" cy="4114800"/>
          </a:xfrm>
        </p:spPr>
        <p:txBody>
          <a:bodyPr lIns="92075" tIns="46038" rIns="92075" bIns="46038"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000"/>
              <a:t>Encapsulation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/>
              <a:t>Objects hide their functions (</a:t>
            </a:r>
            <a:r>
              <a:rPr lang="en-US" sz="1800" b="1"/>
              <a:t>methods</a:t>
            </a:r>
            <a:r>
              <a:rPr lang="en-US" sz="1800"/>
              <a:t>) and data (</a:t>
            </a:r>
            <a:r>
              <a:rPr lang="en-US" sz="1800" b="1"/>
              <a:t>instance variables</a:t>
            </a:r>
            <a:r>
              <a:rPr lang="en-US" sz="1800"/>
              <a:t>)</a:t>
            </a:r>
          </a:p>
          <a:p>
            <a:pPr lvl="1" eaLnBrk="1" hangingPunct="1">
              <a:lnSpc>
                <a:spcPct val="90000"/>
              </a:lnSpc>
            </a:pPr>
            <a:endParaRPr lang="en-US" sz="1800"/>
          </a:p>
          <a:p>
            <a:pPr lvl="1" eaLnBrk="1" hangingPunct="1">
              <a:lnSpc>
                <a:spcPct val="90000"/>
              </a:lnSpc>
            </a:pPr>
            <a:endParaRPr lang="en-US" sz="1800"/>
          </a:p>
          <a:p>
            <a:pPr eaLnBrk="1" hangingPunct="1">
              <a:lnSpc>
                <a:spcPct val="90000"/>
              </a:lnSpc>
            </a:pPr>
            <a:r>
              <a:rPr lang="en-US" sz="2000"/>
              <a:t>Inheritance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/>
              <a:t>Each </a:t>
            </a:r>
            <a:r>
              <a:rPr lang="en-US" sz="1800" b="1"/>
              <a:t>subclass</a:t>
            </a:r>
            <a:r>
              <a:rPr lang="en-US" sz="1800"/>
              <a:t> inherits all variables of its </a:t>
            </a:r>
            <a:r>
              <a:rPr lang="en-US" sz="1800" b="1"/>
              <a:t>superclass</a:t>
            </a:r>
          </a:p>
          <a:p>
            <a:pPr lvl="1" eaLnBrk="1" hangingPunct="1">
              <a:lnSpc>
                <a:spcPct val="90000"/>
              </a:lnSpc>
              <a:buFont typeface="Wingdings" charset="2"/>
              <a:buNone/>
            </a:pPr>
            <a:endParaRPr lang="en-US" sz="1800" b="1"/>
          </a:p>
          <a:p>
            <a:pPr lvl="1" eaLnBrk="1" hangingPunct="1">
              <a:lnSpc>
                <a:spcPct val="90000"/>
              </a:lnSpc>
            </a:pPr>
            <a:endParaRPr lang="en-US" sz="1800"/>
          </a:p>
          <a:p>
            <a:pPr eaLnBrk="1" hangingPunct="1">
              <a:lnSpc>
                <a:spcPct val="90000"/>
              </a:lnSpc>
            </a:pPr>
            <a:r>
              <a:rPr lang="en-US" sz="2000"/>
              <a:t>Polymorphism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/>
              <a:t>Interface same despite different data types </a:t>
            </a:r>
            <a:endParaRPr lang="en-US" sz="2000"/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Wingdings" charset="2"/>
              <a:buNone/>
            </a:pPr>
            <a:endParaRPr lang="en-US" sz="1800"/>
          </a:p>
        </p:txBody>
      </p:sp>
      <p:sp>
        <p:nvSpPr>
          <p:cNvPr id="15365" name="Oval 5"/>
          <p:cNvSpPr>
            <a:spLocks noChangeArrowheads="1"/>
          </p:cNvSpPr>
          <p:nvPr/>
        </p:nvSpPr>
        <p:spPr bwMode="auto">
          <a:xfrm>
            <a:off x="5499100" y="3476625"/>
            <a:ext cx="541338" cy="541338"/>
          </a:xfrm>
          <a:prstGeom prst="ellipse">
            <a:avLst/>
          </a:prstGeom>
          <a:solidFill>
            <a:srgbClr val="00CC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" charset="0"/>
              </a:rPr>
              <a:t>car</a:t>
            </a:r>
            <a:endParaRPr lang="en-US" sz="1400">
              <a:latin typeface="Times" charset="0"/>
            </a:endParaRPr>
          </a:p>
        </p:txBody>
      </p:sp>
      <p:sp>
        <p:nvSpPr>
          <p:cNvPr id="15366" name="Oval 6"/>
          <p:cNvSpPr>
            <a:spLocks noChangeArrowheads="1"/>
          </p:cNvSpPr>
          <p:nvPr/>
        </p:nvSpPr>
        <p:spPr bwMode="auto">
          <a:xfrm>
            <a:off x="6440488" y="4252913"/>
            <a:ext cx="541337" cy="541337"/>
          </a:xfrm>
          <a:prstGeom prst="ellipse">
            <a:avLst/>
          </a:prstGeom>
          <a:solidFill>
            <a:srgbClr val="00CC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>
                <a:latin typeface="Times" charset="0"/>
              </a:rPr>
              <a:t>auto-</a:t>
            </a:r>
          </a:p>
          <a:p>
            <a:pPr algn="ctr"/>
            <a:r>
              <a:rPr lang="en-US" sz="1400">
                <a:latin typeface="Times" charset="0"/>
              </a:rPr>
              <a:t>matic</a:t>
            </a:r>
          </a:p>
        </p:txBody>
      </p:sp>
      <p:sp>
        <p:nvSpPr>
          <p:cNvPr id="15367" name="Oval 7"/>
          <p:cNvSpPr>
            <a:spLocks noChangeArrowheads="1"/>
          </p:cNvSpPr>
          <p:nvPr/>
        </p:nvSpPr>
        <p:spPr bwMode="auto">
          <a:xfrm>
            <a:off x="4689475" y="4270375"/>
            <a:ext cx="541338" cy="541338"/>
          </a:xfrm>
          <a:prstGeom prst="ellipse">
            <a:avLst/>
          </a:prstGeom>
          <a:solidFill>
            <a:srgbClr val="00CC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>
                <a:latin typeface="Times" charset="0"/>
              </a:rPr>
              <a:t>manual</a:t>
            </a:r>
            <a:endParaRPr lang="en-US" sz="1600">
              <a:latin typeface="Times" charset="0"/>
            </a:endParaRPr>
          </a:p>
        </p:txBody>
      </p:sp>
      <p:cxnSp>
        <p:nvCxnSpPr>
          <p:cNvPr id="15368" name="AutoShape 8"/>
          <p:cNvCxnSpPr>
            <a:cxnSpLocks noChangeShapeType="1"/>
            <a:stCxn id="15365" idx="4"/>
            <a:endCxn id="15367" idx="0"/>
          </p:cNvCxnSpPr>
          <p:nvPr/>
        </p:nvCxnSpPr>
        <p:spPr bwMode="auto">
          <a:xfrm rot="5400000">
            <a:off x="5239545" y="3739356"/>
            <a:ext cx="252412" cy="809625"/>
          </a:xfrm>
          <a:prstGeom prst="bentConnector3">
            <a:avLst>
              <a:gd name="adj1" fmla="val 49685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15369" name="AutoShape 9"/>
          <p:cNvCxnSpPr>
            <a:cxnSpLocks noChangeShapeType="1"/>
            <a:stCxn id="15365" idx="4"/>
            <a:endCxn id="15366" idx="0"/>
          </p:cNvCxnSpPr>
          <p:nvPr/>
        </p:nvCxnSpPr>
        <p:spPr bwMode="auto">
          <a:xfrm rot="16200000" flipH="1">
            <a:off x="6123782" y="3664744"/>
            <a:ext cx="234950" cy="941387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6270625" y="3527425"/>
            <a:ext cx="15636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" charset="0"/>
              </a:rPr>
              <a:t>Super class</a:t>
            </a:r>
          </a:p>
        </p:txBody>
      </p:sp>
      <p:sp>
        <p:nvSpPr>
          <p:cNvPr id="15371" name="Text Box 11"/>
          <p:cNvSpPr txBox="1">
            <a:spLocks noChangeArrowheads="1"/>
          </p:cNvSpPr>
          <p:nvPr/>
        </p:nvSpPr>
        <p:spPr bwMode="auto">
          <a:xfrm>
            <a:off x="7108825" y="4403725"/>
            <a:ext cx="1504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" charset="0"/>
              </a:rPr>
              <a:t>Subclasses</a:t>
            </a:r>
          </a:p>
        </p:txBody>
      </p:sp>
      <p:sp>
        <p:nvSpPr>
          <p:cNvPr id="15372" name="Oval 12"/>
          <p:cNvSpPr>
            <a:spLocks noChangeArrowheads="1"/>
          </p:cNvSpPr>
          <p:nvPr/>
        </p:nvSpPr>
        <p:spPr bwMode="auto">
          <a:xfrm>
            <a:off x="5629275" y="4978400"/>
            <a:ext cx="541338" cy="541338"/>
          </a:xfrm>
          <a:prstGeom prst="ellipse">
            <a:avLst/>
          </a:prstGeom>
          <a:solidFill>
            <a:srgbClr val="00CC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73" name="Line 13"/>
          <p:cNvSpPr>
            <a:spLocks noChangeShapeType="1"/>
          </p:cNvSpPr>
          <p:nvPr/>
        </p:nvSpPr>
        <p:spPr bwMode="auto">
          <a:xfrm flipH="1">
            <a:off x="5410200" y="5503863"/>
            <a:ext cx="320675" cy="3635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74" name="Line 14"/>
          <p:cNvSpPr>
            <a:spLocks noChangeShapeType="1"/>
          </p:cNvSpPr>
          <p:nvPr/>
        </p:nvSpPr>
        <p:spPr bwMode="auto">
          <a:xfrm>
            <a:off x="6135688" y="5480050"/>
            <a:ext cx="493712" cy="3111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75" name="AutoShape 15"/>
          <p:cNvSpPr>
            <a:spLocks noChangeArrowheads="1"/>
          </p:cNvSpPr>
          <p:nvPr/>
        </p:nvSpPr>
        <p:spPr bwMode="auto">
          <a:xfrm>
            <a:off x="4876800" y="5791200"/>
            <a:ext cx="685800" cy="685800"/>
          </a:xfrm>
          <a:prstGeom prst="triangle">
            <a:avLst>
              <a:gd name="adj" fmla="val 50000"/>
            </a:avLst>
          </a:prstGeom>
          <a:solidFill>
            <a:srgbClr val="99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76" name="Text Box 16"/>
          <p:cNvSpPr txBox="1">
            <a:spLocks noChangeArrowheads="1"/>
          </p:cNvSpPr>
          <p:nvPr/>
        </p:nvSpPr>
        <p:spPr bwMode="auto">
          <a:xfrm>
            <a:off x="4572000" y="5334000"/>
            <a:ext cx="996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" charset="0"/>
              </a:rPr>
              <a:t>draw()</a:t>
            </a:r>
          </a:p>
        </p:txBody>
      </p:sp>
      <p:sp>
        <p:nvSpPr>
          <p:cNvPr id="15377" name="Text Box 17"/>
          <p:cNvSpPr txBox="1">
            <a:spLocks noChangeArrowheads="1"/>
          </p:cNvSpPr>
          <p:nvPr/>
        </p:nvSpPr>
        <p:spPr bwMode="auto">
          <a:xfrm>
            <a:off x="6629400" y="5257800"/>
            <a:ext cx="996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" charset="0"/>
              </a:rPr>
              <a:t>draw()</a:t>
            </a:r>
          </a:p>
        </p:txBody>
      </p:sp>
      <p:sp>
        <p:nvSpPr>
          <p:cNvPr id="15378" name="Rectangle 18"/>
          <p:cNvSpPr>
            <a:spLocks noChangeArrowheads="1"/>
          </p:cNvSpPr>
          <p:nvPr/>
        </p:nvSpPr>
        <p:spPr bwMode="auto">
          <a:xfrm>
            <a:off x="6477000" y="5791200"/>
            <a:ext cx="533400" cy="6096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79" name="Line 19"/>
          <p:cNvSpPr>
            <a:spLocks noChangeShapeType="1"/>
          </p:cNvSpPr>
          <p:nvPr/>
        </p:nvSpPr>
        <p:spPr bwMode="auto">
          <a:xfrm flipV="1">
            <a:off x="5211763" y="2147888"/>
            <a:ext cx="676275" cy="654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80" name="Line 20"/>
          <p:cNvSpPr>
            <a:spLocks noChangeShapeType="1"/>
          </p:cNvSpPr>
          <p:nvPr/>
        </p:nvSpPr>
        <p:spPr bwMode="auto">
          <a:xfrm>
            <a:off x="5211763" y="2147888"/>
            <a:ext cx="688975" cy="654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81" name="Oval 21"/>
          <p:cNvSpPr>
            <a:spLocks noChangeArrowheads="1"/>
          </p:cNvSpPr>
          <p:nvPr/>
        </p:nvSpPr>
        <p:spPr bwMode="auto">
          <a:xfrm>
            <a:off x="5357813" y="2284413"/>
            <a:ext cx="355600" cy="3794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82" name="Oval 22"/>
          <p:cNvSpPr>
            <a:spLocks noChangeArrowheads="1"/>
          </p:cNvSpPr>
          <p:nvPr/>
        </p:nvSpPr>
        <p:spPr bwMode="auto">
          <a:xfrm>
            <a:off x="7021513" y="1984375"/>
            <a:ext cx="938212" cy="957263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Times" charset="0"/>
            </a:endParaRPr>
          </a:p>
        </p:txBody>
      </p:sp>
      <p:sp>
        <p:nvSpPr>
          <p:cNvPr id="15383" name="Line 23"/>
          <p:cNvSpPr>
            <a:spLocks noChangeShapeType="1"/>
          </p:cNvSpPr>
          <p:nvPr/>
        </p:nvSpPr>
        <p:spPr bwMode="auto">
          <a:xfrm flipV="1">
            <a:off x="7165975" y="2144713"/>
            <a:ext cx="676275" cy="654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84" name="Line 24"/>
          <p:cNvSpPr>
            <a:spLocks noChangeShapeType="1"/>
          </p:cNvSpPr>
          <p:nvPr/>
        </p:nvSpPr>
        <p:spPr bwMode="auto">
          <a:xfrm>
            <a:off x="7165975" y="2144713"/>
            <a:ext cx="688975" cy="654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85" name="Oval 25"/>
          <p:cNvSpPr>
            <a:spLocks noChangeArrowheads="1"/>
          </p:cNvSpPr>
          <p:nvPr/>
        </p:nvSpPr>
        <p:spPr bwMode="auto">
          <a:xfrm>
            <a:off x="7312025" y="2281238"/>
            <a:ext cx="355600" cy="379412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86" name="Freeform 26"/>
          <p:cNvSpPr>
            <a:spLocks/>
          </p:cNvSpPr>
          <p:nvPr/>
        </p:nvSpPr>
        <p:spPr bwMode="auto">
          <a:xfrm>
            <a:off x="5708650" y="1611313"/>
            <a:ext cx="1722438" cy="406400"/>
          </a:xfrm>
          <a:custGeom>
            <a:avLst/>
            <a:gdLst>
              <a:gd name="T0" fmla="*/ 0 w 1085"/>
              <a:gd name="T1" fmla="*/ 2147483647 h 256"/>
              <a:gd name="T2" fmla="*/ 2147483647 w 1085"/>
              <a:gd name="T3" fmla="*/ 2147483647 h 256"/>
              <a:gd name="T4" fmla="*/ 2147483647 w 1085"/>
              <a:gd name="T5" fmla="*/ 2147483647 h 256"/>
              <a:gd name="T6" fmla="*/ 2147483647 w 1085"/>
              <a:gd name="T7" fmla="*/ 2147483647 h 256"/>
              <a:gd name="T8" fmla="*/ 2147483647 w 1085"/>
              <a:gd name="T9" fmla="*/ 2147483647 h 25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85"/>
              <a:gd name="T16" fmla="*/ 0 h 256"/>
              <a:gd name="T17" fmla="*/ 1085 w 1085"/>
              <a:gd name="T18" fmla="*/ 256 h 25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85" h="256">
                <a:moveTo>
                  <a:pt x="0" y="249"/>
                </a:moveTo>
                <a:cubicBezTo>
                  <a:pt x="109" y="176"/>
                  <a:pt x="219" y="103"/>
                  <a:pt x="352" y="62"/>
                </a:cubicBezTo>
                <a:cubicBezTo>
                  <a:pt x="484" y="20"/>
                  <a:pt x="686" y="0"/>
                  <a:pt x="793" y="2"/>
                </a:cubicBezTo>
                <a:cubicBezTo>
                  <a:pt x="900" y="3"/>
                  <a:pt x="946" y="26"/>
                  <a:pt x="995" y="69"/>
                </a:cubicBezTo>
                <a:cubicBezTo>
                  <a:pt x="1043" y="111"/>
                  <a:pt x="1070" y="224"/>
                  <a:pt x="1085" y="256"/>
                </a:cubicBezTo>
              </a:path>
            </a:pathLst>
          </a:custGeom>
          <a:noFill/>
          <a:ln w="19050" cmpd="sng">
            <a:solidFill>
              <a:schemeClr val="tx1"/>
            </a:solidFill>
            <a:round/>
            <a:headEnd type="none" w="med" len="med"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87" name="Freeform 27"/>
          <p:cNvSpPr>
            <a:spLocks/>
          </p:cNvSpPr>
          <p:nvPr/>
        </p:nvSpPr>
        <p:spPr bwMode="auto">
          <a:xfrm>
            <a:off x="5780088" y="2635250"/>
            <a:ext cx="1863725" cy="701675"/>
          </a:xfrm>
          <a:custGeom>
            <a:avLst/>
            <a:gdLst>
              <a:gd name="T0" fmla="*/ 0 w 1174"/>
              <a:gd name="T1" fmla="*/ 2147483647 h 442"/>
              <a:gd name="T2" fmla="*/ 2147483647 w 1174"/>
              <a:gd name="T3" fmla="*/ 2147483647 h 442"/>
              <a:gd name="T4" fmla="*/ 2147483647 w 1174"/>
              <a:gd name="T5" fmla="*/ 2147483647 h 442"/>
              <a:gd name="T6" fmla="*/ 2147483647 w 1174"/>
              <a:gd name="T7" fmla="*/ 2147483647 h 442"/>
              <a:gd name="T8" fmla="*/ 2147483647 w 1174"/>
              <a:gd name="T9" fmla="*/ 0 h 44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74"/>
              <a:gd name="T16" fmla="*/ 0 h 442"/>
              <a:gd name="T17" fmla="*/ 1174 w 1174"/>
              <a:gd name="T18" fmla="*/ 442 h 44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74" h="442">
                <a:moveTo>
                  <a:pt x="0" y="157"/>
                </a:moveTo>
                <a:cubicBezTo>
                  <a:pt x="124" y="261"/>
                  <a:pt x="249" y="365"/>
                  <a:pt x="397" y="404"/>
                </a:cubicBezTo>
                <a:cubicBezTo>
                  <a:pt x="544" y="442"/>
                  <a:pt x="759" y="415"/>
                  <a:pt x="883" y="389"/>
                </a:cubicBezTo>
                <a:cubicBezTo>
                  <a:pt x="1006" y="362"/>
                  <a:pt x="1099" y="311"/>
                  <a:pt x="1137" y="247"/>
                </a:cubicBezTo>
                <a:cubicBezTo>
                  <a:pt x="1174" y="182"/>
                  <a:pt x="1140" y="91"/>
                  <a:pt x="1107" y="0"/>
                </a:cubicBezTo>
              </a:path>
            </a:pathLst>
          </a:custGeom>
          <a:noFill/>
          <a:ln w="19050" cmpd="sng">
            <a:solidFill>
              <a:schemeClr val="tx1"/>
            </a:solidFill>
            <a:round/>
            <a:headEnd type="none" w="med" len="med"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88" name="Line 28"/>
          <p:cNvSpPr>
            <a:spLocks noChangeShapeType="1"/>
          </p:cNvSpPr>
          <p:nvPr/>
        </p:nvSpPr>
        <p:spPr bwMode="auto">
          <a:xfrm>
            <a:off x="6872288" y="3122613"/>
            <a:ext cx="309562" cy="3429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89" name="Line 29"/>
          <p:cNvSpPr>
            <a:spLocks noChangeShapeType="1"/>
          </p:cNvSpPr>
          <p:nvPr/>
        </p:nvSpPr>
        <p:spPr bwMode="auto">
          <a:xfrm flipV="1">
            <a:off x="6896100" y="3051175"/>
            <a:ext cx="296863" cy="461963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90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3200400" y="6553200"/>
            <a:ext cx="2895600" cy="30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de-DE" smtClean="0"/>
              <a:t>mm214.com</a:t>
            </a:r>
            <a:endParaRPr lang="en-US"/>
          </a:p>
        </p:txBody>
      </p:sp>
      <p:sp>
        <p:nvSpPr>
          <p:cNvPr id="15391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7010400" y="6553200"/>
            <a:ext cx="2133600" cy="30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CA827BBD-8CE4-E546-B2C3-C48F079B5EAC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/>
              <a:t>About class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507413" cy="4852988"/>
          </a:xfrm>
        </p:spPr>
        <p:txBody>
          <a:bodyPr/>
          <a:lstStyle/>
          <a:p>
            <a:pPr eaLnBrk="1" hangingPunct="1"/>
            <a:r>
              <a:rPr lang="en-US" altLang="zh-CN" sz="2400"/>
              <a:t>Fundamental unit of Java program</a:t>
            </a:r>
          </a:p>
          <a:p>
            <a:pPr eaLnBrk="1" hangingPunct="1"/>
            <a:r>
              <a:rPr lang="en-US" altLang="zh-CN" sz="2400" u="sng"/>
              <a:t>All java programs are classes</a:t>
            </a:r>
          </a:p>
          <a:p>
            <a:pPr eaLnBrk="1" hangingPunct="1"/>
            <a:r>
              <a:rPr lang="en-US" sz="2400"/>
              <a:t>A class is a template or blueprint for objects</a:t>
            </a:r>
            <a:endParaRPr lang="en-US" altLang="zh-CN" sz="2400"/>
          </a:p>
          <a:p>
            <a:pPr eaLnBrk="1" hangingPunct="1"/>
            <a:r>
              <a:rPr lang="en-US" altLang="zh-CN" sz="2400"/>
              <a:t>A class describes a set of objects that have identical characteristics (data elements) and behaviors (methods).</a:t>
            </a:r>
          </a:p>
          <a:p>
            <a:pPr lvl="1" eaLnBrk="1" hangingPunct="1"/>
            <a:r>
              <a:rPr lang="en-US" altLang="zh-CN" sz="2000"/>
              <a:t>Existing classes provided by JRE</a:t>
            </a:r>
          </a:p>
          <a:p>
            <a:pPr lvl="1" eaLnBrk="1" hangingPunct="1"/>
            <a:r>
              <a:rPr lang="en-US" altLang="zh-CN" sz="2000"/>
              <a:t>User defined classes</a:t>
            </a:r>
          </a:p>
          <a:p>
            <a:pPr eaLnBrk="1" hangingPunct="1"/>
            <a:r>
              <a:rPr lang="en-US" altLang="zh-CN" sz="2400"/>
              <a:t>Each class defines a set of fields (variables), methods or other classes</a:t>
            </a:r>
          </a:p>
        </p:txBody>
      </p:sp>
      <p:sp>
        <p:nvSpPr>
          <p:cNvPr id="16388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3200400" y="6553200"/>
            <a:ext cx="2895600" cy="30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de-DE" smtClean="0"/>
              <a:t>mm214.com</a:t>
            </a:r>
            <a:endParaRPr lang="en-US"/>
          </a:p>
        </p:txBody>
      </p:sp>
      <p:sp>
        <p:nvSpPr>
          <p:cNvPr id="16389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7010400" y="6553200"/>
            <a:ext cx="2133600" cy="30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8E1A5ECB-7E57-EA4E-BEC8-721778EB1993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3200400" y="6553200"/>
            <a:ext cx="2895600" cy="3048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smtClean="0"/>
              <a:t>mm214.com</a:t>
            </a:r>
            <a:endParaRPr lang="en-US" dirty="0"/>
          </a:p>
        </p:txBody>
      </p:sp>
      <p:sp>
        <p:nvSpPr>
          <p:cNvPr id="4099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010400" y="6553200"/>
            <a:ext cx="2133600" cy="304800"/>
          </a:xfrm>
          <a:prstGeom prst="rect">
            <a:avLst/>
          </a:prstGeom>
          <a:noFill/>
        </p:spPr>
        <p:txBody>
          <a:bodyPr/>
          <a:lstStyle/>
          <a:p>
            <a:fld id="{928D04FC-A929-264A-9B45-2FF2744E3A65}" type="slidenum">
              <a:rPr lang="en-US"/>
              <a:pPr/>
              <a:t>3</a:t>
            </a:fld>
            <a:endParaRPr lang="en-US"/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Goal</a:t>
            </a: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4343400" cy="4530725"/>
          </a:xfrm>
        </p:spPr>
        <p:txBody>
          <a:bodyPr/>
          <a:lstStyle/>
          <a:p>
            <a:pPr eaLnBrk="1" hangingPunct="1"/>
            <a:r>
              <a:rPr lang="en-US" dirty="0"/>
              <a:t>Create a very simple application</a:t>
            </a:r>
          </a:p>
          <a:p>
            <a:pPr eaLnBrk="1" hangingPunct="1"/>
            <a:r>
              <a:rPr lang="en-US" dirty="0"/>
              <a:t>Run it on a real device</a:t>
            </a:r>
          </a:p>
          <a:p>
            <a:pPr eaLnBrk="1" hangingPunct="1"/>
            <a:r>
              <a:rPr lang="en-US" dirty="0"/>
              <a:t>Run it on the emulator</a:t>
            </a:r>
          </a:p>
          <a:p>
            <a:pPr eaLnBrk="1" hangingPunct="1"/>
            <a:r>
              <a:rPr lang="en-US" dirty="0"/>
              <a:t>Examine its structure</a:t>
            </a:r>
          </a:p>
        </p:txBody>
      </p:sp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10200" y="1524000"/>
            <a:ext cx="3228975" cy="474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/>
              <a:t>What is an object?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CN"/>
              <a:t>An object is an instance of a class</a:t>
            </a:r>
          </a:p>
          <a:p>
            <a:pPr eaLnBrk="1" hangingPunct="1"/>
            <a:endParaRPr lang="en-US" altLang="zh-CN"/>
          </a:p>
          <a:p>
            <a:pPr eaLnBrk="1" hangingPunct="1"/>
            <a:r>
              <a:rPr lang="en-US" altLang="zh-CN"/>
              <a:t>An object has state, behavior and identity</a:t>
            </a:r>
          </a:p>
          <a:p>
            <a:pPr lvl="1" eaLnBrk="1" hangingPunct="1"/>
            <a:r>
              <a:rPr lang="en-US" altLang="zh-CN"/>
              <a:t>Internal variable: store state</a:t>
            </a:r>
          </a:p>
          <a:p>
            <a:pPr lvl="1" eaLnBrk="1" hangingPunct="1"/>
            <a:r>
              <a:rPr lang="en-US" altLang="zh-CN"/>
              <a:t>Method: produce behavior</a:t>
            </a:r>
          </a:p>
          <a:p>
            <a:pPr lvl="1" eaLnBrk="1" hangingPunct="1"/>
            <a:r>
              <a:rPr lang="en-US" altLang="zh-CN"/>
              <a:t>Unique address in memory: identity</a:t>
            </a:r>
          </a:p>
        </p:txBody>
      </p:sp>
      <p:sp>
        <p:nvSpPr>
          <p:cNvPr id="17412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3200400" y="6553200"/>
            <a:ext cx="2895600" cy="30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de-DE" smtClean="0"/>
              <a:t>mm214.com</a:t>
            </a:r>
            <a:endParaRPr lang="en-US"/>
          </a:p>
        </p:txBody>
      </p:sp>
      <p:sp>
        <p:nvSpPr>
          <p:cNvPr id="1741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7010400" y="6553200"/>
            <a:ext cx="2133600" cy="30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067DECBE-D4C0-394A-B0D1-453D95D83994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3200400" y="6553200"/>
            <a:ext cx="2895600" cy="30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de-DE" smtClean="0"/>
              <a:t>mm214.com</a:t>
            </a:r>
            <a:endParaRPr lang="en-US"/>
          </a:p>
        </p:txBody>
      </p:sp>
      <p:sp>
        <p:nvSpPr>
          <p:cNvPr id="18435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010400" y="6553200"/>
            <a:ext cx="2133600" cy="30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4A101AF3-6C73-A84B-A6F7-00DE3A32F743}" type="slidenum">
              <a:rPr lang="en-US"/>
              <a:pPr/>
              <a:t>31</a:t>
            </a:fld>
            <a:endParaRPr lang="en-US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0"/>
            <a:ext cx="8686800" cy="655638"/>
          </a:xfrm>
        </p:spPr>
        <p:txBody>
          <a:bodyPr/>
          <a:lstStyle/>
          <a:p>
            <a:pPr eaLnBrk="1" hangingPunct="1"/>
            <a:r>
              <a:rPr lang="en-US"/>
              <a:t>What does it mean to create an object?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An object is a chunk of memory:</a:t>
            </a:r>
          </a:p>
          <a:p>
            <a:pPr lvl="1" eaLnBrk="1" hangingPunct="1"/>
            <a:r>
              <a:rPr lang="en-US"/>
              <a:t>holds field values</a:t>
            </a:r>
          </a:p>
          <a:p>
            <a:pPr lvl="1" eaLnBrk="1" hangingPunct="1"/>
            <a:r>
              <a:rPr lang="en-US"/>
              <a:t>holds an associated object type </a:t>
            </a:r>
          </a:p>
          <a:p>
            <a:pPr lvl="1" eaLnBrk="1" hangingPunct="1"/>
            <a:endParaRPr lang="en-US"/>
          </a:p>
          <a:p>
            <a:pPr eaLnBrk="1" hangingPunct="1"/>
            <a:r>
              <a:rPr lang="en-US"/>
              <a:t>All objects of the same type share code</a:t>
            </a:r>
          </a:p>
          <a:p>
            <a:pPr lvl="1" eaLnBrk="1" hangingPunct="1"/>
            <a:r>
              <a:rPr lang="en-US"/>
              <a:t>they all have same object type, but can have different field values.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/>
              <a:t>Class Person: definition</a:t>
            </a:r>
          </a:p>
        </p:txBody>
      </p:sp>
      <p:sp>
        <p:nvSpPr>
          <p:cNvPr id="19459" name="Text Box 4"/>
          <p:cNvSpPr txBox="1">
            <a:spLocks noChangeArrowheads="1"/>
          </p:cNvSpPr>
          <p:nvPr/>
        </p:nvSpPr>
        <p:spPr bwMode="auto">
          <a:xfrm>
            <a:off x="395288" y="1412875"/>
            <a:ext cx="8207375" cy="3554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latin typeface="Courier New" charset="0"/>
                <a:ea typeface="Courier New" charset="0"/>
                <a:cs typeface="Courier New" charset="0"/>
              </a:rPr>
              <a:t>class Person {</a:t>
            </a:r>
          </a:p>
          <a:p>
            <a:pPr>
              <a:spcBef>
                <a:spcPct val="50000"/>
              </a:spcBef>
            </a:pPr>
            <a:r>
              <a:rPr lang="en-US" altLang="zh-CN">
                <a:latin typeface="Courier New" charset="0"/>
                <a:ea typeface="Courier New" charset="0"/>
                <a:cs typeface="Courier New" charset="0"/>
              </a:rPr>
              <a:t>     String name;</a:t>
            </a:r>
          </a:p>
          <a:p>
            <a:pPr>
              <a:spcBef>
                <a:spcPct val="50000"/>
              </a:spcBef>
            </a:pPr>
            <a:r>
              <a:rPr lang="en-US" altLang="zh-CN">
                <a:latin typeface="Courier New" charset="0"/>
                <a:ea typeface="Courier New" charset="0"/>
                <a:cs typeface="Courier New" charset="0"/>
              </a:rPr>
              <a:t>     int height; //in inches</a:t>
            </a:r>
          </a:p>
          <a:p>
            <a:pPr>
              <a:spcBef>
                <a:spcPct val="50000"/>
              </a:spcBef>
            </a:pPr>
            <a:r>
              <a:rPr lang="en-US" altLang="zh-CN">
                <a:latin typeface="Courier New" charset="0"/>
                <a:ea typeface="Courier New" charset="0"/>
                <a:cs typeface="Courier New" charset="0"/>
              </a:rPr>
              <a:t>     int weight; //in pounds</a:t>
            </a:r>
          </a:p>
          <a:p>
            <a:pPr>
              <a:spcBef>
                <a:spcPct val="50000"/>
              </a:spcBef>
            </a:pPr>
            <a:r>
              <a:rPr lang="en-US" altLang="zh-CN">
                <a:latin typeface="Courier New" charset="0"/>
                <a:ea typeface="Courier New" charset="0"/>
                <a:cs typeface="Courier New" charset="0"/>
              </a:rPr>
              <a:t>     public void printInfo(){</a:t>
            </a:r>
          </a:p>
          <a:p>
            <a:pPr>
              <a:spcBef>
                <a:spcPct val="50000"/>
              </a:spcBef>
            </a:pPr>
            <a:r>
              <a:rPr lang="en-US" altLang="zh-CN">
                <a:latin typeface="Courier New" charset="0"/>
                <a:ea typeface="Courier New" charset="0"/>
                <a:cs typeface="Courier New" charset="0"/>
              </a:rPr>
              <a:t>	System.out.println(name+" with height="+height+", weight="+weight);</a:t>
            </a:r>
          </a:p>
          <a:p>
            <a:pPr>
              <a:spcBef>
                <a:spcPct val="50000"/>
              </a:spcBef>
            </a:pPr>
            <a:r>
              <a:rPr lang="en-US" altLang="zh-CN">
                <a:latin typeface="Courier New" charset="0"/>
                <a:ea typeface="Courier New" charset="0"/>
                <a:cs typeface="Courier New" charset="0"/>
              </a:rPr>
              <a:t>     }</a:t>
            </a:r>
          </a:p>
          <a:p>
            <a:pPr>
              <a:spcBef>
                <a:spcPct val="50000"/>
              </a:spcBef>
            </a:pPr>
            <a:r>
              <a:rPr lang="en-US" altLang="zh-CN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  <p:sp>
        <p:nvSpPr>
          <p:cNvPr id="46085" name="Text Box 5"/>
          <p:cNvSpPr txBox="1">
            <a:spLocks noChangeArrowheads="1"/>
          </p:cNvSpPr>
          <p:nvPr/>
        </p:nvSpPr>
        <p:spPr bwMode="auto">
          <a:xfrm>
            <a:off x="427038" y="4953000"/>
            <a:ext cx="7345362" cy="1446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1600">
                <a:solidFill>
                  <a:srgbClr val="FF8840"/>
                </a:solidFill>
              </a:rPr>
              <a:t>class</a:t>
            </a:r>
            <a:r>
              <a:rPr lang="en-US" altLang="zh-CN" sz="1600"/>
              <a:t> ClassName{ </a:t>
            </a:r>
          </a:p>
          <a:p>
            <a:pPr>
              <a:spcBef>
                <a:spcPct val="50000"/>
              </a:spcBef>
            </a:pPr>
            <a:r>
              <a:rPr lang="en-US" altLang="zh-CN" sz="1600"/>
              <a:t>	/* class body goes here */ </a:t>
            </a:r>
          </a:p>
          <a:p>
            <a:pPr>
              <a:spcBef>
                <a:spcPct val="50000"/>
              </a:spcBef>
            </a:pPr>
            <a:r>
              <a:rPr lang="en-US" altLang="zh-CN" sz="1600"/>
              <a:t>}</a:t>
            </a:r>
          </a:p>
          <a:p>
            <a:pPr>
              <a:spcBef>
                <a:spcPct val="50000"/>
              </a:spcBef>
            </a:pPr>
            <a:r>
              <a:rPr lang="en-US" altLang="zh-CN" sz="1600" b="1"/>
              <a:t>class</a:t>
            </a:r>
            <a:r>
              <a:rPr lang="en-US" altLang="zh-CN" sz="1600"/>
              <a:t>: keyword</a:t>
            </a:r>
          </a:p>
        </p:txBody>
      </p:sp>
      <p:sp>
        <p:nvSpPr>
          <p:cNvPr id="19461" name="Text Box 4"/>
          <p:cNvSpPr txBox="1">
            <a:spLocks noChangeArrowheads="1"/>
          </p:cNvSpPr>
          <p:nvPr/>
        </p:nvSpPr>
        <p:spPr bwMode="auto">
          <a:xfrm>
            <a:off x="6400800" y="1752600"/>
            <a:ext cx="11350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i="1">
                <a:solidFill>
                  <a:srgbClr val="FF0000"/>
                </a:solidFill>
                <a:latin typeface="Times New Roman" charset="0"/>
              </a:rPr>
              <a:t>Variables</a:t>
            </a:r>
          </a:p>
        </p:txBody>
      </p:sp>
      <p:sp>
        <p:nvSpPr>
          <p:cNvPr id="19462" name="Text Box 5"/>
          <p:cNvSpPr txBox="1">
            <a:spLocks noChangeArrowheads="1"/>
          </p:cNvSpPr>
          <p:nvPr/>
        </p:nvSpPr>
        <p:spPr bwMode="auto">
          <a:xfrm>
            <a:off x="7315200" y="2590800"/>
            <a:ext cx="1116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i="1">
                <a:solidFill>
                  <a:srgbClr val="FF0000"/>
                </a:solidFill>
                <a:latin typeface="Times New Roman" charset="0"/>
              </a:rPr>
              <a:t>Method</a:t>
            </a:r>
          </a:p>
        </p:txBody>
      </p:sp>
      <p:sp>
        <p:nvSpPr>
          <p:cNvPr id="19463" name="Line 6"/>
          <p:cNvSpPr>
            <a:spLocks noChangeShapeType="1"/>
          </p:cNvSpPr>
          <p:nvPr/>
        </p:nvSpPr>
        <p:spPr bwMode="auto">
          <a:xfrm flipH="1">
            <a:off x="4724400" y="1981200"/>
            <a:ext cx="1676400" cy="3810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64" name="Line 7"/>
          <p:cNvSpPr>
            <a:spLocks noChangeShapeType="1"/>
          </p:cNvSpPr>
          <p:nvPr/>
        </p:nvSpPr>
        <p:spPr bwMode="auto">
          <a:xfrm flipH="1">
            <a:off x="4648200" y="2895600"/>
            <a:ext cx="2667000" cy="4572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65" name="Right Brace 2"/>
          <p:cNvSpPr>
            <a:spLocks/>
          </p:cNvSpPr>
          <p:nvPr/>
        </p:nvSpPr>
        <p:spPr bwMode="auto">
          <a:xfrm>
            <a:off x="4419600" y="1905000"/>
            <a:ext cx="228600" cy="1143000"/>
          </a:xfrm>
          <a:prstGeom prst="rightBrace">
            <a:avLst>
              <a:gd name="adj1" fmla="val 18750"/>
              <a:gd name="adj2" fmla="val 50000"/>
            </a:avLst>
          </a:prstGeom>
          <a:noFill/>
          <a:ln w="9525">
            <a:solidFill>
              <a:srgbClr val="BF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66" name="Footer Placeholder 1"/>
          <p:cNvSpPr>
            <a:spLocks noGrp="1"/>
          </p:cNvSpPr>
          <p:nvPr>
            <p:ph type="ftr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de-DE" smtClean="0"/>
              <a:t>mm214.com</a:t>
            </a:r>
            <a:endParaRPr lang="en-US"/>
          </a:p>
        </p:txBody>
      </p:sp>
      <p:sp>
        <p:nvSpPr>
          <p:cNvPr id="19467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663B19D-CB05-1A44-A12E-D2FC2CD38304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/>
              <a:t>Class Person: usage</a:t>
            </a:r>
          </a:p>
        </p:txBody>
      </p:sp>
      <p:sp>
        <p:nvSpPr>
          <p:cNvPr id="20483" name="Text Box 4"/>
          <p:cNvSpPr txBox="1">
            <a:spLocks noChangeArrowheads="1"/>
          </p:cNvSpPr>
          <p:nvPr/>
        </p:nvSpPr>
        <p:spPr bwMode="auto">
          <a:xfrm>
            <a:off x="611188" y="1773238"/>
            <a:ext cx="7921625" cy="317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000">
                <a:latin typeface="Courier New" charset="0"/>
                <a:ea typeface="Courier New" charset="0"/>
                <a:cs typeface="Courier New" charset="0"/>
              </a:rPr>
              <a:t>Person john;	  </a:t>
            </a:r>
            <a:r>
              <a:rPr lang="en-US" altLang="zh-CN" sz="2000">
                <a:solidFill>
                  <a:srgbClr val="0000FF"/>
                </a:solidFill>
                <a:latin typeface="Courier New" charset="0"/>
                <a:ea typeface="Courier New" charset="0"/>
                <a:cs typeface="Courier New" charset="0"/>
              </a:rPr>
              <a:t>//declaration</a:t>
            </a:r>
          </a:p>
          <a:p>
            <a:pPr>
              <a:spcBef>
                <a:spcPct val="50000"/>
              </a:spcBef>
            </a:pPr>
            <a:r>
              <a:rPr lang="en-US" altLang="zh-CN" sz="2000">
                <a:latin typeface="Courier New" charset="0"/>
                <a:ea typeface="Courier New" charset="0"/>
                <a:cs typeface="Courier New" charset="0"/>
              </a:rPr>
              <a:t>john = new Person();</a:t>
            </a:r>
            <a:r>
              <a:rPr lang="en-US" altLang="zh-CN" sz="2000">
                <a:solidFill>
                  <a:srgbClr val="0000FF"/>
                </a:solidFill>
                <a:latin typeface="Courier New" charset="0"/>
                <a:ea typeface="Courier New" charset="0"/>
                <a:cs typeface="Courier New" charset="0"/>
              </a:rPr>
              <a:t>//create an object of Person</a:t>
            </a:r>
          </a:p>
          <a:p>
            <a:pPr>
              <a:spcBef>
                <a:spcPct val="50000"/>
              </a:spcBef>
            </a:pPr>
            <a:r>
              <a:rPr lang="en-US" altLang="zh-CN" sz="2000">
                <a:latin typeface="Courier New" charset="0"/>
                <a:ea typeface="Courier New" charset="0"/>
                <a:cs typeface="Courier New" charset="0"/>
              </a:rPr>
              <a:t>john.name= “John Kim”;</a:t>
            </a:r>
            <a:r>
              <a:rPr lang="en-US" altLang="zh-CN" sz="2000">
                <a:solidFill>
                  <a:srgbClr val="0000FF"/>
                </a:solidFill>
                <a:latin typeface="Courier New" charset="0"/>
                <a:ea typeface="Courier New" charset="0"/>
                <a:cs typeface="Courier New" charset="0"/>
              </a:rPr>
              <a:t>//access its field</a:t>
            </a:r>
          </a:p>
          <a:p>
            <a:pPr>
              <a:spcBef>
                <a:spcPct val="50000"/>
              </a:spcBef>
            </a:pPr>
            <a:r>
              <a:rPr lang="en-US" altLang="zh-CN" sz="2000">
                <a:latin typeface="Courier New" charset="0"/>
                <a:ea typeface="Courier New" charset="0"/>
                <a:cs typeface="Courier New" charset="0"/>
              </a:rPr>
              <a:t>Person sam = new Person();</a:t>
            </a:r>
          </a:p>
          <a:p>
            <a:pPr>
              <a:spcBef>
                <a:spcPct val="50000"/>
              </a:spcBef>
            </a:pPr>
            <a:r>
              <a:rPr lang="en-US" altLang="zh-CN" sz="2000">
                <a:latin typeface="Courier New" charset="0"/>
                <a:ea typeface="Courier New" charset="0"/>
                <a:cs typeface="Courier New" charset="0"/>
              </a:rPr>
              <a:t>sam.name=“Sam George”;</a:t>
            </a:r>
          </a:p>
          <a:p>
            <a:pPr>
              <a:spcBef>
                <a:spcPct val="50000"/>
              </a:spcBef>
            </a:pPr>
            <a:r>
              <a:rPr lang="en-US" altLang="zh-CN" sz="2000">
                <a:latin typeface="Courier New" charset="0"/>
                <a:ea typeface="Courier New" charset="0"/>
                <a:cs typeface="Courier New" charset="0"/>
              </a:rPr>
              <a:t>john.printInfo();     </a:t>
            </a:r>
            <a:r>
              <a:rPr lang="en-US" altLang="zh-CN" sz="2000">
                <a:solidFill>
                  <a:srgbClr val="0000FF"/>
                </a:solidFill>
                <a:latin typeface="Courier New" charset="0"/>
                <a:ea typeface="Courier New" charset="0"/>
                <a:cs typeface="Courier New" charset="0"/>
              </a:rPr>
              <a:t>// call method </a:t>
            </a:r>
            <a:endParaRPr lang="en-US" altLang="zh-CN" sz="2000">
              <a:latin typeface="Courier New" charset="0"/>
              <a:ea typeface="Courier New" charset="0"/>
              <a:cs typeface="Courier New" charset="0"/>
            </a:endParaRPr>
          </a:p>
          <a:p>
            <a:pPr>
              <a:spcBef>
                <a:spcPct val="50000"/>
              </a:spcBef>
            </a:pPr>
            <a:r>
              <a:rPr lang="en-US" altLang="zh-CN" sz="2000">
                <a:latin typeface="Courier New" charset="0"/>
                <a:ea typeface="Courier New" charset="0"/>
                <a:cs typeface="Courier New" charset="0"/>
              </a:rPr>
              <a:t>sam.printInfo();  </a:t>
            </a:r>
          </a:p>
        </p:txBody>
      </p:sp>
      <p:sp>
        <p:nvSpPr>
          <p:cNvPr id="20484" name="Footer Placeholder 1"/>
          <p:cNvSpPr>
            <a:spLocks noGrp="1"/>
          </p:cNvSpPr>
          <p:nvPr>
            <p:ph type="ftr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de-DE" smtClean="0"/>
              <a:t>mm214.com</a:t>
            </a:r>
            <a:endParaRPr lang="en-US"/>
          </a:p>
        </p:txBody>
      </p:sp>
      <p:sp>
        <p:nvSpPr>
          <p:cNvPr id="20485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CEE0F6B-BF67-824A-86B7-2D1DE6A98FB5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7975"/>
            <a:ext cx="8077200" cy="1139825"/>
          </a:xfrm>
        </p:spPr>
        <p:txBody>
          <a:bodyPr/>
          <a:lstStyle/>
          <a:p>
            <a:pPr eaLnBrk="1" hangingPunct="1"/>
            <a:r>
              <a:rPr lang="en-US" altLang="zh-CN"/>
              <a:t>Class Person: reference</a:t>
            </a:r>
          </a:p>
        </p:txBody>
      </p:sp>
      <p:sp>
        <p:nvSpPr>
          <p:cNvPr id="21507" name="Text Box 4"/>
          <p:cNvSpPr txBox="1">
            <a:spLocks noChangeArrowheads="1"/>
          </p:cNvSpPr>
          <p:nvPr/>
        </p:nvSpPr>
        <p:spPr bwMode="auto">
          <a:xfrm>
            <a:off x="4427538" y="1773238"/>
            <a:ext cx="2232025" cy="1201737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/>
              <a:t>Name: John Kim</a:t>
            </a:r>
          </a:p>
          <a:p>
            <a:pPr>
              <a:spcBef>
                <a:spcPct val="50000"/>
              </a:spcBef>
            </a:pPr>
            <a:r>
              <a:rPr lang="en-US" altLang="zh-CN"/>
              <a:t>height: 0</a:t>
            </a:r>
          </a:p>
          <a:p>
            <a:pPr>
              <a:spcBef>
                <a:spcPct val="50000"/>
              </a:spcBef>
            </a:pPr>
            <a:r>
              <a:rPr lang="en-US" altLang="zh-CN"/>
              <a:t>weight: 0</a:t>
            </a:r>
          </a:p>
        </p:txBody>
      </p:sp>
      <p:sp>
        <p:nvSpPr>
          <p:cNvPr id="21508" name="Text Box 5"/>
          <p:cNvSpPr txBox="1">
            <a:spLocks noChangeArrowheads="1"/>
          </p:cNvSpPr>
          <p:nvPr/>
        </p:nvSpPr>
        <p:spPr bwMode="auto">
          <a:xfrm>
            <a:off x="4427538" y="3644900"/>
            <a:ext cx="2881312" cy="1201738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/>
              <a:t>Name: Sam George</a:t>
            </a:r>
          </a:p>
          <a:p>
            <a:pPr>
              <a:spcBef>
                <a:spcPct val="50000"/>
              </a:spcBef>
            </a:pPr>
            <a:r>
              <a:rPr lang="en-US" altLang="zh-CN"/>
              <a:t>height: 0</a:t>
            </a:r>
          </a:p>
          <a:p>
            <a:pPr>
              <a:spcBef>
                <a:spcPct val="50000"/>
              </a:spcBef>
            </a:pPr>
            <a:r>
              <a:rPr lang="en-US" altLang="zh-CN"/>
              <a:t>weight: 0</a:t>
            </a:r>
          </a:p>
        </p:txBody>
      </p:sp>
      <p:sp>
        <p:nvSpPr>
          <p:cNvPr id="21509" name="Text Box 6"/>
          <p:cNvSpPr txBox="1">
            <a:spLocks noChangeArrowheads="1"/>
          </p:cNvSpPr>
          <p:nvPr/>
        </p:nvSpPr>
        <p:spPr bwMode="auto">
          <a:xfrm>
            <a:off x="1752600" y="2205038"/>
            <a:ext cx="947738" cy="376237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/>
              <a:t>john</a:t>
            </a:r>
          </a:p>
        </p:txBody>
      </p:sp>
      <p:sp>
        <p:nvSpPr>
          <p:cNvPr id="21510" name="Text Box 7"/>
          <p:cNvSpPr txBox="1">
            <a:spLocks noChangeArrowheads="1"/>
          </p:cNvSpPr>
          <p:nvPr/>
        </p:nvSpPr>
        <p:spPr bwMode="auto">
          <a:xfrm>
            <a:off x="1752600" y="4005263"/>
            <a:ext cx="947738" cy="376237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/>
              <a:t>sam</a:t>
            </a:r>
          </a:p>
        </p:txBody>
      </p:sp>
      <p:sp>
        <p:nvSpPr>
          <p:cNvPr id="21511" name="Line 8"/>
          <p:cNvSpPr>
            <a:spLocks noChangeShapeType="1"/>
          </p:cNvSpPr>
          <p:nvPr/>
        </p:nvSpPr>
        <p:spPr bwMode="auto">
          <a:xfrm>
            <a:off x="2700338" y="2349500"/>
            <a:ext cx="172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12" name="Line 9"/>
          <p:cNvSpPr>
            <a:spLocks noChangeShapeType="1"/>
          </p:cNvSpPr>
          <p:nvPr/>
        </p:nvSpPr>
        <p:spPr bwMode="auto">
          <a:xfrm>
            <a:off x="2700338" y="4149725"/>
            <a:ext cx="172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13" name="Text Box 7"/>
          <p:cNvSpPr txBox="1">
            <a:spLocks noChangeArrowheads="1"/>
          </p:cNvSpPr>
          <p:nvPr/>
        </p:nvSpPr>
        <p:spPr bwMode="auto">
          <a:xfrm>
            <a:off x="1143000" y="5638800"/>
            <a:ext cx="1828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/>
              <a:t>References </a:t>
            </a:r>
          </a:p>
        </p:txBody>
      </p:sp>
      <p:sp>
        <p:nvSpPr>
          <p:cNvPr id="21514" name="Text Box 7"/>
          <p:cNvSpPr txBox="1">
            <a:spLocks noChangeArrowheads="1"/>
          </p:cNvSpPr>
          <p:nvPr/>
        </p:nvSpPr>
        <p:spPr bwMode="auto">
          <a:xfrm>
            <a:off x="4419600" y="5638800"/>
            <a:ext cx="3733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/>
              <a:t>Objects allocated in memory</a:t>
            </a:r>
          </a:p>
        </p:txBody>
      </p:sp>
      <p:sp>
        <p:nvSpPr>
          <p:cNvPr id="21515" name="Footer Placeholder 1"/>
          <p:cNvSpPr>
            <a:spLocks noGrp="1"/>
          </p:cNvSpPr>
          <p:nvPr>
            <p:ph type="ftr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de-DE" smtClean="0"/>
              <a:t>mm214.com</a:t>
            </a:r>
            <a:endParaRPr lang="en-US"/>
          </a:p>
        </p:txBody>
      </p:sp>
      <p:sp>
        <p:nvSpPr>
          <p:cNvPr id="21516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94EB84E-403B-5443-A588-AD369BF0516F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/>
              <a:t>Reference</a:t>
            </a:r>
          </a:p>
        </p:txBody>
      </p:sp>
      <p:sp>
        <p:nvSpPr>
          <p:cNvPr id="22531" name="Text Box 4"/>
          <p:cNvSpPr txBox="1">
            <a:spLocks noChangeArrowheads="1"/>
          </p:cNvSpPr>
          <p:nvPr/>
        </p:nvSpPr>
        <p:spPr bwMode="auto">
          <a:xfrm>
            <a:off x="539750" y="2060575"/>
            <a:ext cx="22796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000">
                <a:latin typeface="Courier New" charset="0"/>
                <a:ea typeface="Courier New" charset="0"/>
                <a:cs typeface="Courier New" charset="0"/>
              </a:rPr>
              <a:t>Person john; </a:t>
            </a:r>
          </a:p>
        </p:txBody>
      </p:sp>
      <p:sp>
        <p:nvSpPr>
          <p:cNvPr id="22532" name="Text Box 6"/>
          <p:cNvSpPr txBox="1">
            <a:spLocks noChangeArrowheads="1"/>
          </p:cNvSpPr>
          <p:nvPr/>
        </p:nvSpPr>
        <p:spPr bwMode="auto">
          <a:xfrm>
            <a:off x="3657600" y="2060575"/>
            <a:ext cx="5334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000">
                <a:solidFill>
                  <a:schemeClr val="hlink"/>
                </a:solidFill>
              </a:rPr>
              <a:t>//only created the reference, not an object. It points to nothing now (null).</a:t>
            </a:r>
            <a:endParaRPr lang="zh-CN" altLang="en-US" sz="2000">
              <a:solidFill>
                <a:schemeClr val="hlink"/>
              </a:solidFill>
            </a:endParaRPr>
          </a:p>
        </p:txBody>
      </p:sp>
      <p:sp>
        <p:nvSpPr>
          <p:cNvPr id="22533" name="Text Box 7"/>
          <p:cNvSpPr txBox="1">
            <a:spLocks noChangeArrowheads="1"/>
          </p:cNvSpPr>
          <p:nvPr/>
        </p:nvSpPr>
        <p:spPr bwMode="auto">
          <a:xfrm>
            <a:off x="611188" y="3213100"/>
            <a:ext cx="32750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000">
                <a:latin typeface="Courier New" charset="0"/>
                <a:ea typeface="Courier New" charset="0"/>
                <a:cs typeface="Courier New" charset="0"/>
              </a:rPr>
              <a:t>john = new Person();</a:t>
            </a:r>
          </a:p>
        </p:txBody>
      </p:sp>
      <p:sp>
        <p:nvSpPr>
          <p:cNvPr id="22534" name="Text Box 8"/>
          <p:cNvSpPr txBox="1">
            <a:spLocks noChangeArrowheads="1"/>
          </p:cNvSpPr>
          <p:nvPr/>
        </p:nvSpPr>
        <p:spPr bwMode="auto">
          <a:xfrm>
            <a:off x="4267200" y="3213100"/>
            <a:ext cx="46482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000">
                <a:solidFill>
                  <a:schemeClr val="hlink"/>
                </a:solidFill>
              </a:rPr>
              <a:t>//create the object (allocate storage in memory), and john is initialized.</a:t>
            </a:r>
          </a:p>
        </p:txBody>
      </p:sp>
      <p:sp>
        <p:nvSpPr>
          <p:cNvPr id="22535" name="Text Box 9"/>
          <p:cNvSpPr txBox="1">
            <a:spLocks noChangeArrowheads="1"/>
          </p:cNvSpPr>
          <p:nvPr/>
        </p:nvSpPr>
        <p:spPr bwMode="auto">
          <a:xfrm>
            <a:off x="539750" y="4508500"/>
            <a:ext cx="31670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000">
                <a:latin typeface="Courier New" charset="0"/>
                <a:ea typeface="Courier New" charset="0"/>
                <a:cs typeface="Courier New" charset="0"/>
              </a:rPr>
              <a:t>john.name=“John”;</a:t>
            </a:r>
          </a:p>
        </p:txBody>
      </p:sp>
      <p:sp>
        <p:nvSpPr>
          <p:cNvPr id="22536" name="Text Box 10"/>
          <p:cNvSpPr txBox="1">
            <a:spLocks noChangeArrowheads="1"/>
          </p:cNvSpPr>
          <p:nvPr/>
        </p:nvSpPr>
        <p:spPr bwMode="auto">
          <a:xfrm>
            <a:off x="4262438" y="4508500"/>
            <a:ext cx="366236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000">
                <a:solidFill>
                  <a:schemeClr val="hlink"/>
                </a:solidFill>
              </a:rPr>
              <a:t>//access the object through the reference</a:t>
            </a:r>
          </a:p>
        </p:txBody>
      </p:sp>
      <p:sp>
        <p:nvSpPr>
          <p:cNvPr id="22537" name="Footer Placeholder 1"/>
          <p:cNvSpPr>
            <a:spLocks noGrp="1"/>
          </p:cNvSpPr>
          <p:nvPr>
            <p:ph type="ftr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de-DE" smtClean="0"/>
              <a:t>mm214.com</a:t>
            </a:r>
            <a:endParaRPr lang="en-US"/>
          </a:p>
        </p:txBody>
      </p:sp>
      <p:sp>
        <p:nvSpPr>
          <p:cNvPr id="22538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AD7F0BE-B04D-2442-B2A5-613B6E15F1A9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/>
          <a:lstStyle/>
          <a:p>
            <a:pPr eaLnBrk="1" hangingPunct="1"/>
            <a:r>
              <a:rPr lang="en-US" altLang="zh-CN"/>
              <a:t>Primitive types</a:t>
            </a:r>
          </a:p>
        </p:txBody>
      </p:sp>
      <p:graphicFrame>
        <p:nvGraphicFramePr>
          <p:cNvPr id="72014" name="Group 334"/>
          <p:cNvGraphicFramePr>
            <a:graphicFrameLocks noGrp="1"/>
          </p:cNvGraphicFramePr>
          <p:nvPr>
            <p:ph idx="1"/>
          </p:nvPr>
        </p:nvGraphicFramePr>
        <p:xfrm>
          <a:off x="684213" y="1600200"/>
          <a:ext cx="8002587" cy="3744916"/>
        </p:xfrm>
        <a:graphic>
          <a:graphicData uri="http://schemas.openxmlformats.org/drawingml/2006/table">
            <a:tbl>
              <a:tblPr/>
              <a:tblGrid>
                <a:gridCol w="1635125"/>
                <a:gridCol w="1014412"/>
                <a:gridCol w="1635125"/>
                <a:gridCol w="1946275"/>
                <a:gridCol w="1771650"/>
              </a:tblGrid>
              <a:tr h="63023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SimSun" pitchFamily="2" charset="-122"/>
                          <a:cs typeface="Times New Roman" charset="0"/>
                        </a:rPr>
                        <a:t>Primitive type</a:t>
                      </a:r>
                      <a:endParaRPr kumimoji="0" lang="en-US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SimSun" pitchFamily="2" charset="-122"/>
                        <a:cs typeface="Times New Roman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SimSun" pitchFamily="2" charset="-122"/>
                          <a:cs typeface="Times New Roman" charset="0"/>
                        </a:rPr>
                        <a:t>Size</a:t>
                      </a:r>
                      <a:endParaRPr kumimoji="0" lang="en-US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SimSun" pitchFamily="2" charset="-122"/>
                        <a:cs typeface="Times New Roman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SimSun" pitchFamily="2" charset="-122"/>
                          <a:cs typeface="Times New Roman" charset="0"/>
                        </a:rPr>
                        <a:t>Minimum</a:t>
                      </a:r>
                      <a:endParaRPr kumimoji="0" lang="en-US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SimSun" pitchFamily="2" charset="-122"/>
                        <a:cs typeface="Times New Roman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SimSun" pitchFamily="2" charset="-122"/>
                          <a:cs typeface="Times New Roman" charset="0"/>
                        </a:rPr>
                        <a:t>Maximum</a:t>
                      </a:r>
                      <a:endParaRPr kumimoji="0" lang="en-US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SimSun" pitchFamily="2" charset="-122"/>
                        <a:cs typeface="Times New Roman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SimSun" pitchFamily="2" charset="-122"/>
                          <a:cs typeface="Times New Roman" charset="0"/>
                        </a:rPr>
                        <a:t>Wrapper type</a:t>
                      </a:r>
                      <a:endParaRPr kumimoji="0" lang="en-US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SimSun" pitchFamily="2" charset="-122"/>
                        <a:cs typeface="Times New Roman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SimSun" pitchFamily="2" charset="-122"/>
                          <a:cs typeface="Times New Roman" charset="0"/>
                        </a:rPr>
                        <a:t>boolean</a:t>
                      </a:r>
                      <a:endParaRPr kumimoji="0" lang="en-US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SimSun" pitchFamily="2" charset="-122"/>
                        <a:cs typeface="Times New Roman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SimSun" pitchFamily="2" charset="-122"/>
                          <a:cs typeface="Times New Roman" charset="0"/>
                        </a:rPr>
                        <a:t>1-bit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SimSun" pitchFamily="2" charset="-122"/>
                          <a:cs typeface="Times New Roman" charset="0"/>
                        </a:rPr>
                        <a:t>—</a:t>
                      </a:r>
                      <a:endParaRPr kumimoji="0" lang="en-US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SimSun" pitchFamily="2" charset="-122"/>
                        <a:cs typeface="Times New Roman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SimSun" pitchFamily="2" charset="-122"/>
                          <a:cs typeface="Times New Roman" charset="0"/>
                        </a:rPr>
                        <a:t>—</a:t>
                      </a:r>
                      <a:endParaRPr kumimoji="0" lang="en-US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SimSun" pitchFamily="2" charset="-122"/>
                        <a:cs typeface="Times New Roman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SimSun" pitchFamily="2" charset="-122"/>
                          <a:cs typeface="Times New Roman" charset="0"/>
                        </a:rPr>
                        <a:t>Boolean</a:t>
                      </a:r>
                      <a:endParaRPr kumimoji="0" lang="en-US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SimSun" pitchFamily="2" charset="-122"/>
                        <a:cs typeface="Times New Roman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SimSun" pitchFamily="2" charset="-122"/>
                          <a:cs typeface="Times New Roman" charset="0"/>
                        </a:rPr>
                        <a:t>char</a:t>
                      </a:r>
                      <a:endParaRPr kumimoji="0" lang="en-US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SimSun" pitchFamily="2" charset="-122"/>
                        <a:cs typeface="Times New Roman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SimSun" pitchFamily="2" charset="-122"/>
                          <a:cs typeface="Times New Roman" charset="0"/>
                        </a:rPr>
                        <a:t>16-bit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SimSun" pitchFamily="2" charset="-122"/>
                          <a:cs typeface="Times New Roman" charset="0"/>
                        </a:rPr>
                        <a:t>Unicode 0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SimSun" pitchFamily="2" charset="-122"/>
                          <a:cs typeface="Times New Roman" charset="0"/>
                        </a:rPr>
                        <a:t>Unicode 2</a:t>
                      </a:r>
                      <a:r>
                        <a:rPr kumimoji="0" lang="en-US" altLang="zh-CN" sz="18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SimSun" pitchFamily="2" charset="-122"/>
                          <a:cs typeface="Times New Roman" charset="0"/>
                        </a:rPr>
                        <a:t>16</a:t>
                      </a: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SimSun" pitchFamily="2" charset="-122"/>
                          <a:cs typeface="Times New Roman" charset="0"/>
                        </a:rPr>
                        <a:t>- 1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SimSun" pitchFamily="2" charset="-122"/>
                          <a:cs typeface="Times New Roman" charset="0"/>
                        </a:rPr>
                        <a:t>Character</a:t>
                      </a:r>
                      <a:endParaRPr kumimoji="0" lang="en-US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SimSun" pitchFamily="2" charset="-122"/>
                        <a:cs typeface="Times New Roman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SimSun" pitchFamily="2" charset="-122"/>
                          <a:cs typeface="Times New Roman" charset="0"/>
                        </a:rPr>
                        <a:t>byte </a:t>
                      </a:r>
                      <a:endParaRPr kumimoji="0" lang="en-US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SimSun" pitchFamily="2" charset="-122"/>
                        <a:cs typeface="Times New Roman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SimSun" pitchFamily="2" charset="-122"/>
                          <a:cs typeface="Times New Roman" charset="0"/>
                        </a:rPr>
                        <a:t>8-bit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SimSun" pitchFamily="2" charset="-122"/>
                          <a:cs typeface="Times New Roman" charset="0"/>
                        </a:rPr>
                        <a:t>-128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SimSun" pitchFamily="2" charset="-122"/>
                          <a:cs typeface="Times New Roman" charset="0"/>
                        </a:rPr>
                        <a:t>+127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SimSun" pitchFamily="2" charset="-122"/>
                          <a:cs typeface="Times New Roman" charset="0"/>
                        </a:rPr>
                        <a:t>Byte</a:t>
                      </a:r>
                      <a:endParaRPr kumimoji="0" lang="en-US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SimSun" pitchFamily="2" charset="-122"/>
                        <a:cs typeface="Times New Roman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SimSun" pitchFamily="2" charset="-122"/>
                          <a:cs typeface="Times New Roman" charset="0"/>
                        </a:rPr>
                        <a:t>short</a:t>
                      </a:r>
                      <a:endParaRPr kumimoji="0" lang="en-US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SimSun" pitchFamily="2" charset="-122"/>
                        <a:cs typeface="Times New Roman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SimSun" pitchFamily="2" charset="-122"/>
                          <a:cs typeface="Times New Roman" charset="0"/>
                        </a:rPr>
                        <a:t>16-bit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SimSun" pitchFamily="2" charset="-122"/>
                          <a:cs typeface="Times New Roman" charset="0"/>
                        </a:rPr>
                        <a:t>-2</a:t>
                      </a:r>
                      <a:r>
                        <a:rPr kumimoji="0" lang="en-US" altLang="zh-CN" sz="18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SimSun" pitchFamily="2" charset="-122"/>
                          <a:cs typeface="Times New Roman" charset="0"/>
                        </a:rPr>
                        <a:t>15</a:t>
                      </a:r>
                      <a:endParaRPr kumimoji="0" lang="en-US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SimSun" pitchFamily="2" charset="-122"/>
                        <a:cs typeface="Times New Roman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SimSun" pitchFamily="2" charset="-122"/>
                          <a:cs typeface="Times New Roman" charset="0"/>
                        </a:rPr>
                        <a:t>+2</a:t>
                      </a:r>
                      <a:r>
                        <a:rPr kumimoji="0" lang="en-US" altLang="zh-CN" sz="18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SimSun" pitchFamily="2" charset="-122"/>
                          <a:cs typeface="Times New Roman" charset="0"/>
                        </a:rPr>
                        <a:t>15</a:t>
                      </a: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SimSun" pitchFamily="2" charset="-122"/>
                          <a:cs typeface="Times New Roman" charset="0"/>
                        </a:rPr>
                        <a:t>-1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SimSun" pitchFamily="2" charset="-122"/>
                          <a:cs typeface="Times New Roman" charset="0"/>
                        </a:rPr>
                        <a:t>Short</a:t>
                      </a:r>
                      <a:endParaRPr kumimoji="0" lang="en-US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SimSun" pitchFamily="2" charset="-122"/>
                        <a:cs typeface="Times New Roman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SimSun" pitchFamily="2" charset="-122"/>
                          <a:cs typeface="Times New Roman" charset="0"/>
                        </a:rPr>
                        <a:t>int</a:t>
                      </a:r>
                      <a:endParaRPr kumimoji="0" lang="en-US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SimSun" pitchFamily="2" charset="-122"/>
                        <a:cs typeface="Times New Roman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SimSun" pitchFamily="2" charset="-122"/>
                          <a:cs typeface="Times New Roman" charset="0"/>
                        </a:rPr>
                        <a:t>32-bit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SimSun" pitchFamily="2" charset="-122"/>
                          <a:cs typeface="Times New Roman" charset="0"/>
                        </a:rPr>
                        <a:t>-2</a:t>
                      </a:r>
                      <a:r>
                        <a:rPr kumimoji="0" lang="en-US" altLang="zh-CN" sz="18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SimSun" pitchFamily="2" charset="-122"/>
                          <a:cs typeface="Times New Roman" charset="0"/>
                        </a:rPr>
                        <a:t>31</a:t>
                      </a:r>
                      <a:endParaRPr kumimoji="0" lang="en-US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SimSun" pitchFamily="2" charset="-122"/>
                        <a:cs typeface="Times New Roman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SimSun" pitchFamily="2" charset="-122"/>
                          <a:cs typeface="Times New Roman" charset="0"/>
                        </a:rPr>
                        <a:t>+2</a:t>
                      </a:r>
                      <a:r>
                        <a:rPr kumimoji="0" lang="en-US" altLang="zh-CN" sz="18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SimSun" pitchFamily="2" charset="-122"/>
                          <a:cs typeface="Times New Roman" charset="0"/>
                        </a:rPr>
                        <a:t>31</a:t>
                      </a: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SimSun" pitchFamily="2" charset="-122"/>
                          <a:cs typeface="Times New Roman" charset="0"/>
                        </a:rPr>
                        <a:t>-1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SimSun" pitchFamily="2" charset="-122"/>
                          <a:cs typeface="Times New Roman" charset="0"/>
                        </a:rPr>
                        <a:t>Integer</a:t>
                      </a:r>
                      <a:endParaRPr kumimoji="0" lang="en-US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SimSun" pitchFamily="2" charset="-122"/>
                        <a:cs typeface="Times New Roman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SimSun" pitchFamily="2" charset="-122"/>
                          <a:cs typeface="Times New Roman" charset="0"/>
                        </a:rPr>
                        <a:t>long</a:t>
                      </a:r>
                      <a:endParaRPr kumimoji="0" lang="en-US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SimSun" pitchFamily="2" charset="-122"/>
                        <a:cs typeface="Times New Roman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SimSun" pitchFamily="2" charset="-122"/>
                          <a:cs typeface="Times New Roman" charset="0"/>
                        </a:rPr>
                        <a:t>64-bit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SimSun" pitchFamily="2" charset="-122"/>
                          <a:cs typeface="Times New Roman" charset="0"/>
                        </a:rPr>
                        <a:t>-2</a:t>
                      </a:r>
                      <a:r>
                        <a:rPr kumimoji="0" lang="en-US" altLang="zh-CN" sz="18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SimSun" pitchFamily="2" charset="-122"/>
                          <a:cs typeface="Times New Roman" charset="0"/>
                        </a:rPr>
                        <a:t>63</a:t>
                      </a:r>
                      <a:endParaRPr kumimoji="0" lang="en-US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SimSun" pitchFamily="2" charset="-122"/>
                        <a:cs typeface="Times New Roman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SimSun" pitchFamily="2" charset="-122"/>
                          <a:cs typeface="Times New Roman" charset="0"/>
                        </a:rPr>
                        <a:t>+2</a:t>
                      </a:r>
                      <a:r>
                        <a:rPr kumimoji="0" lang="en-US" altLang="zh-CN" sz="18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SimSun" pitchFamily="2" charset="-122"/>
                          <a:cs typeface="Times New Roman" charset="0"/>
                        </a:rPr>
                        <a:t>63</a:t>
                      </a: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SimSun" pitchFamily="2" charset="-122"/>
                          <a:cs typeface="Times New Roman" charset="0"/>
                        </a:rPr>
                        <a:t>-1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SimSun" pitchFamily="2" charset="-122"/>
                          <a:cs typeface="Times New Roman" charset="0"/>
                        </a:rPr>
                        <a:t>Long</a:t>
                      </a:r>
                      <a:endParaRPr kumimoji="0" lang="en-US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SimSun" pitchFamily="2" charset="-122"/>
                        <a:cs typeface="Times New Roman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SimSun" pitchFamily="2" charset="-122"/>
                          <a:cs typeface="Times New Roman" charset="0"/>
                        </a:rPr>
                        <a:t>float</a:t>
                      </a:r>
                      <a:endParaRPr kumimoji="0" lang="en-US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SimSun" pitchFamily="2" charset="-122"/>
                        <a:cs typeface="Times New Roman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SimSun" pitchFamily="2" charset="-122"/>
                          <a:cs typeface="Times New Roman" charset="0"/>
                        </a:rPr>
                        <a:t>32-bit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SimSun" pitchFamily="2" charset="-122"/>
                          <a:cs typeface="Times New Roman" charset="0"/>
                        </a:rPr>
                        <a:t>IEEE754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SimSun" pitchFamily="2" charset="-122"/>
                          <a:cs typeface="Times New Roman" charset="0"/>
                        </a:rPr>
                        <a:t>IEEE754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SimSun" pitchFamily="2" charset="-122"/>
                          <a:cs typeface="Times New Roman" charset="0"/>
                        </a:rPr>
                        <a:t>Float</a:t>
                      </a:r>
                      <a:endParaRPr kumimoji="0" lang="en-US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SimSun" pitchFamily="2" charset="-122"/>
                        <a:cs typeface="Times New Roman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SimSun" pitchFamily="2" charset="-122"/>
                          <a:cs typeface="Times New Roman" charset="0"/>
                        </a:rPr>
                        <a:t>double</a:t>
                      </a:r>
                      <a:endParaRPr kumimoji="0" lang="en-US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SimSun" pitchFamily="2" charset="-122"/>
                        <a:cs typeface="Times New Roman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SimSun" pitchFamily="2" charset="-122"/>
                          <a:cs typeface="Times New Roman" charset="0"/>
                        </a:rPr>
                        <a:t>64-bit 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SimSun" pitchFamily="2" charset="-122"/>
                          <a:cs typeface="Times New Roman" charset="0"/>
                        </a:rPr>
                        <a:t>IEEE754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SimSun" pitchFamily="2" charset="-122"/>
                          <a:cs typeface="Times New Roman" charset="0"/>
                        </a:rPr>
                        <a:t>IEEE754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SimSun" pitchFamily="2" charset="-122"/>
                          <a:cs typeface="Times New Roman" charset="0"/>
                        </a:rPr>
                        <a:t>Double</a:t>
                      </a:r>
                      <a:endParaRPr kumimoji="0" lang="en-US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SimSun" pitchFamily="2" charset="-122"/>
                        <a:cs typeface="Times New Roman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3617" name="Footer Placeholder 1"/>
          <p:cNvSpPr>
            <a:spLocks noGrp="1"/>
          </p:cNvSpPr>
          <p:nvPr>
            <p:ph type="ftr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de-DE" altLang="zh-CN" smtClean="0"/>
              <a:t>mm214.com</a:t>
            </a:r>
            <a:endParaRPr lang="en-US" altLang="zh-CN"/>
          </a:p>
        </p:txBody>
      </p:sp>
      <p:sp>
        <p:nvSpPr>
          <p:cNvPr id="23618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EB92160-88E2-754A-AA71-65F7B527A12F}" type="slidenum">
              <a:rPr lang="zh-CN" altLang="en-US"/>
              <a:pPr/>
              <a:t>36</a:t>
            </a:fld>
            <a:endParaRPr lang="en-US" altLang="zh-CN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/>
              <a:t>Reference vs. primitive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CN" sz="2400"/>
              <a:t>Java handle objects and arrays always by reference.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CN" sz="2000"/>
              <a:t>classes and arrays are known as reference types.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CN" sz="2000"/>
              <a:t>Class and array are composite type, don’t have standard size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CN" sz="2400"/>
              <a:t>Java always handle values of the primitive types directly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CN" sz="2000"/>
              <a:t>Primitive types have standard size, can be stored in a fixed amount of memory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CN" sz="2400"/>
              <a:t>Because of how the primitive types and objects are handles, they behave different in two areas: copy value and compare for equality</a:t>
            </a:r>
          </a:p>
        </p:txBody>
      </p:sp>
      <p:sp>
        <p:nvSpPr>
          <p:cNvPr id="24580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3200400" y="6553200"/>
            <a:ext cx="2895600" cy="30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de-DE" smtClean="0"/>
              <a:t>mm214.com</a:t>
            </a:r>
            <a:endParaRPr lang="en-US"/>
          </a:p>
        </p:txBody>
      </p:sp>
      <p:sp>
        <p:nvSpPr>
          <p:cNvPr id="24581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7010400" y="6553200"/>
            <a:ext cx="2133600" cy="30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35149E05-504D-8D4F-B039-0621DBA2DC8B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/>
              <a:t>Copy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2260600"/>
          </a:xfrm>
        </p:spPr>
        <p:txBody>
          <a:bodyPr/>
          <a:lstStyle/>
          <a:p>
            <a:pPr eaLnBrk="1" hangingPunct="1"/>
            <a:r>
              <a:rPr lang="en-US" altLang="zh-CN"/>
              <a:t>Primitive types get copied directly by =</a:t>
            </a:r>
          </a:p>
          <a:p>
            <a:pPr lvl="1" eaLnBrk="1" hangingPunct="1"/>
            <a:r>
              <a:rPr lang="en-US" altLang="zh-CN">
                <a:latin typeface="Times New Roman" charset="0"/>
              </a:rPr>
              <a:t>   </a:t>
            </a:r>
            <a:r>
              <a:rPr lang="en-US" altLang="zh-CN" sz="2800">
                <a:latin typeface="Times New Roman" charset="0"/>
              </a:rPr>
              <a:t>int x= 10; int y=x;</a:t>
            </a:r>
          </a:p>
          <a:p>
            <a:pPr eaLnBrk="1" hangingPunct="1"/>
            <a:r>
              <a:rPr lang="en-US" altLang="zh-CN"/>
              <a:t>Objects and arrays just copy the reference, still only one copy of the object existing.</a:t>
            </a:r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6651625" y="4041775"/>
            <a:ext cx="2232025" cy="1201738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/>
              <a:t>Name: John</a:t>
            </a:r>
          </a:p>
          <a:p>
            <a:pPr>
              <a:spcBef>
                <a:spcPct val="50000"/>
              </a:spcBef>
            </a:pPr>
            <a:r>
              <a:rPr lang="en-US" altLang="zh-CN"/>
              <a:t>height: 0</a:t>
            </a:r>
          </a:p>
          <a:p>
            <a:pPr>
              <a:spcBef>
                <a:spcPct val="50000"/>
              </a:spcBef>
            </a:pPr>
            <a:r>
              <a:rPr lang="en-US" altLang="zh-CN"/>
              <a:t>weight: 0</a:t>
            </a:r>
          </a:p>
        </p:txBody>
      </p:sp>
      <p:sp>
        <p:nvSpPr>
          <p:cNvPr id="25605" name="Text Box 6"/>
          <p:cNvSpPr txBox="1">
            <a:spLocks noChangeArrowheads="1"/>
          </p:cNvSpPr>
          <p:nvPr/>
        </p:nvSpPr>
        <p:spPr bwMode="auto">
          <a:xfrm>
            <a:off x="4953000" y="4114800"/>
            <a:ext cx="906463" cy="369888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/>
              <a:t>john</a:t>
            </a:r>
          </a:p>
        </p:txBody>
      </p:sp>
      <p:sp>
        <p:nvSpPr>
          <p:cNvPr id="25606" name="Text Box 10"/>
          <p:cNvSpPr txBox="1">
            <a:spLocks noChangeArrowheads="1"/>
          </p:cNvSpPr>
          <p:nvPr/>
        </p:nvSpPr>
        <p:spPr bwMode="auto">
          <a:xfrm>
            <a:off x="5427663" y="5051425"/>
            <a:ext cx="287337" cy="376238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/>
              <a:t>x</a:t>
            </a:r>
          </a:p>
        </p:txBody>
      </p:sp>
      <p:sp>
        <p:nvSpPr>
          <p:cNvPr id="25607" name="Rectangle 18"/>
          <p:cNvSpPr>
            <a:spLocks noChangeArrowheads="1"/>
          </p:cNvSpPr>
          <p:nvPr/>
        </p:nvSpPr>
        <p:spPr bwMode="auto">
          <a:xfrm>
            <a:off x="387350" y="4618038"/>
            <a:ext cx="6546850" cy="1477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altLang="zh-CN" b="1">
                <a:latin typeface="Courier New" charset="0"/>
                <a:ea typeface="Courier New" charset="0"/>
                <a:cs typeface="Courier New" charset="0"/>
              </a:rPr>
              <a:t>Person john = new Person();</a:t>
            </a:r>
          </a:p>
          <a:p>
            <a:r>
              <a:rPr lang="en-US" altLang="zh-CN" b="1">
                <a:latin typeface="Courier New" charset="0"/>
                <a:ea typeface="Courier New" charset="0"/>
                <a:cs typeface="Courier New" charset="0"/>
              </a:rPr>
              <a:t>john.name=”John";</a:t>
            </a:r>
          </a:p>
          <a:p>
            <a:r>
              <a:rPr lang="en-US" altLang="zh-CN" b="1">
                <a:latin typeface="Courier New" charset="0"/>
                <a:ea typeface="Courier New" charset="0"/>
                <a:cs typeface="Courier New" charset="0"/>
              </a:rPr>
              <a:t>Person x=john;</a:t>
            </a:r>
          </a:p>
          <a:p>
            <a:r>
              <a:rPr lang="en-US" altLang="zh-CN" b="1">
                <a:latin typeface="Courier New" charset="0"/>
                <a:ea typeface="Courier New" charset="0"/>
                <a:cs typeface="Courier New" charset="0"/>
              </a:rPr>
              <a:t>x.name="Sam"; </a:t>
            </a:r>
          </a:p>
          <a:p>
            <a:r>
              <a:rPr lang="en-US" altLang="zh-CN" b="1">
                <a:latin typeface="Courier New" charset="0"/>
                <a:ea typeface="Courier New" charset="0"/>
                <a:cs typeface="Courier New" charset="0"/>
              </a:rPr>
              <a:t>System.out.println(john.name);  </a:t>
            </a:r>
            <a:r>
              <a:rPr lang="en-US" altLang="zh-CN" b="1">
                <a:solidFill>
                  <a:schemeClr val="hlink"/>
                </a:solidFill>
                <a:latin typeface="Courier New" charset="0"/>
                <a:ea typeface="Courier New" charset="0"/>
                <a:cs typeface="Courier New" charset="0"/>
              </a:rPr>
              <a:t>// print Sam!</a:t>
            </a:r>
            <a:endParaRPr lang="zh-CN" altLang="en-US" b="1">
              <a:solidFill>
                <a:schemeClr val="hlink"/>
              </a:solidFill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25608" name="Line 19"/>
          <p:cNvSpPr>
            <a:spLocks noChangeShapeType="1"/>
          </p:cNvSpPr>
          <p:nvPr/>
        </p:nvSpPr>
        <p:spPr bwMode="auto">
          <a:xfrm>
            <a:off x="5859463" y="4259263"/>
            <a:ext cx="7921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609" name="Line 20"/>
          <p:cNvSpPr>
            <a:spLocks noChangeShapeType="1"/>
          </p:cNvSpPr>
          <p:nvPr/>
        </p:nvSpPr>
        <p:spPr bwMode="auto">
          <a:xfrm flipV="1">
            <a:off x="5715000" y="4906963"/>
            <a:ext cx="936625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610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3200400" y="6553200"/>
            <a:ext cx="2895600" cy="30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de-DE" smtClean="0"/>
              <a:t>mm214.com</a:t>
            </a:r>
            <a:endParaRPr lang="en-US"/>
          </a:p>
        </p:txBody>
      </p:sp>
      <p:sp>
        <p:nvSpPr>
          <p:cNvPr id="25611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7010400" y="6553200"/>
            <a:ext cx="2133600" cy="30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0D016A7F-4A70-544C-B62B-7FB26BC55A70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381000" y="1600200"/>
            <a:ext cx="4648200" cy="4849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400"/>
              <a:t>public class VisibilityDemo </a:t>
            </a:r>
            <a:r>
              <a:rPr lang="en-GB" sz="1400" b="1">
                <a:solidFill>
                  <a:schemeClr val="accent2"/>
                </a:solidFill>
              </a:rPr>
              <a:t>{</a:t>
            </a:r>
            <a:endParaRPr lang="en-GB" sz="1400" b="1"/>
          </a:p>
          <a:p>
            <a:pPr>
              <a:spcBef>
                <a:spcPct val="50000"/>
              </a:spcBef>
            </a:pPr>
            <a:r>
              <a:rPr lang="en-GB" sz="1400"/>
              <a:t>     private int</a:t>
            </a:r>
            <a:r>
              <a:rPr lang="en-GB" sz="1400">
                <a:solidFill>
                  <a:schemeClr val="accent2"/>
                </a:solidFill>
              </a:rPr>
              <a:t> </a:t>
            </a:r>
            <a:r>
              <a:rPr lang="en-GB" sz="1400" b="1">
                <a:solidFill>
                  <a:schemeClr val="accent2"/>
                </a:solidFill>
              </a:rPr>
              <a:t>classVar1</a:t>
            </a:r>
            <a:r>
              <a:rPr lang="en-GB" sz="1400">
                <a:solidFill>
                  <a:schemeClr val="accent2"/>
                </a:solidFill>
              </a:rPr>
              <a:t>;</a:t>
            </a:r>
          </a:p>
          <a:p>
            <a:pPr>
              <a:spcBef>
                <a:spcPct val="50000"/>
              </a:spcBef>
            </a:pPr>
            <a:r>
              <a:rPr lang="en-GB" sz="1400">
                <a:solidFill>
                  <a:schemeClr val="accent2"/>
                </a:solidFill>
              </a:rPr>
              <a:t>     </a:t>
            </a:r>
            <a:r>
              <a:rPr lang="en-GB" sz="1400"/>
              <a:t>private int</a:t>
            </a:r>
            <a:r>
              <a:rPr lang="en-GB" sz="1400">
                <a:solidFill>
                  <a:schemeClr val="accent2"/>
                </a:solidFill>
              </a:rPr>
              <a:t> </a:t>
            </a:r>
            <a:r>
              <a:rPr lang="en-GB" sz="1400" b="1">
                <a:solidFill>
                  <a:schemeClr val="accent2"/>
                </a:solidFill>
              </a:rPr>
              <a:t>classVar2</a:t>
            </a:r>
            <a:r>
              <a:rPr lang="en-GB" sz="1400">
                <a:solidFill>
                  <a:schemeClr val="accent2"/>
                </a:solidFill>
              </a:rPr>
              <a:t>;</a:t>
            </a:r>
          </a:p>
          <a:p>
            <a:pPr>
              <a:spcBef>
                <a:spcPct val="50000"/>
              </a:spcBef>
            </a:pPr>
            <a:r>
              <a:rPr lang="en-GB" sz="1400">
                <a:solidFill>
                  <a:schemeClr val="accent2"/>
                </a:solidFill>
              </a:rPr>
              <a:t>     public int method1</a:t>
            </a:r>
            <a:r>
              <a:rPr lang="en-GB" sz="1400"/>
              <a:t>(int </a:t>
            </a:r>
            <a:r>
              <a:rPr lang="en-GB" sz="1400">
                <a:solidFill>
                  <a:srgbClr val="008000"/>
                </a:solidFill>
              </a:rPr>
              <a:t>x</a:t>
            </a:r>
            <a:r>
              <a:rPr lang="en-GB" sz="1400"/>
              <a:t>) </a:t>
            </a:r>
            <a:r>
              <a:rPr lang="en-GB" sz="1400">
                <a:solidFill>
                  <a:srgbClr val="3366FF"/>
                </a:solidFill>
              </a:rPr>
              <a:t>{</a:t>
            </a:r>
          </a:p>
          <a:p>
            <a:pPr>
              <a:spcBef>
                <a:spcPct val="50000"/>
              </a:spcBef>
            </a:pPr>
            <a:r>
              <a:rPr lang="en-GB" sz="1400"/>
              <a:t>          int</a:t>
            </a:r>
            <a:r>
              <a:rPr lang="en-GB" sz="1400">
                <a:solidFill>
                  <a:schemeClr val="bg2"/>
                </a:solidFill>
              </a:rPr>
              <a:t> </a:t>
            </a:r>
            <a:r>
              <a:rPr lang="en-GB" sz="1400">
                <a:solidFill>
                  <a:srgbClr val="0000FF"/>
                </a:solidFill>
              </a:rPr>
              <a:t>local </a:t>
            </a:r>
            <a:r>
              <a:rPr lang="en-GB" sz="1400"/>
              <a:t>= 0;</a:t>
            </a:r>
          </a:p>
          <a:p>
            <a:pPr>
              <a:spcBef>
                <a:spcPct val="50000"/>
              </a:spcBef>
            </a:pPr>
            <a:r>
              <a:rPr lang="en-GB" sz="1400">
                <a:solidFill>
                  <a:schemeClr val="bg2"/>
                </a:solidFill>
              </a:rPr>
              <a:t>          </a:t>
            </a:r>
            <a:r>
              <a:rPr lang="en-GB" sz="1400"/>
              <a:t>for </a:t>
            </a:r>
            <a:r>
              <a:rPr lang="en-GB" sz="1400">
                <a:solidFill>
                  <a:schemeClr val="tx2"/>
                </a:solidFill>
              </a:rPr>
              <a:t>(</a:t>
            </a:r>
            <a:r>
              <a:rPr lang="en-GB" sz="1400"/>
              <a:t>int</a:t>
            </a:r>
            <a:r>
              <a:rPr lang="en-GB" sz="1400">
                <a:solidFill>
                  <a:srgbClr val="7F271D"/>
                </a:solidFill>
              </a:rPr>
              <a:t> </a:t>
            </a:r>
            <a:r>
              <a:rPr lang="en-GB" sz="1400">
                <a:solidFill>
                  <a:srgbClr val="7F7F7F"/>
                </a:solidFill>
              </a:rPr>
              <a:t>i</a:t>
            </a:r>
            <a:r>
              <a:rPr lang="en-GB" sz="1400">
                <a:solidFill>
                  <a:srgbClr val="595959"/>
                </a:solidFill>
              </a:rPr>
              <a:t> </a:t>
            </a:r>
            <a:r>
              <a:rPr lang="en-GB" sz="1400"/>
              <a:t>=</a:t>
            </a:r>
            <a:r>
              <a:rPr lang="en-GB" sz="1400">
                <a:solidFill>
                  <a:srgbClr val="7F271D"/>
                </a:solidFill>
              </a:rPr>
              <a:t> </a:t>
            </a:r>
            <a:r>
              <a:rPr lang="en-GB" sz="1400">
                <a:solidFill>
                  <a:srgbClr val="000000"/>
                </a:solidFill>
              </a:rPr>
              <a:t>0</a:t>
            </a:r>
            <a:r>
              <a:rPr lang="en-GB" sz="1400">
                <a:solidFill>
                  <a:srgbClr val="7F271D"/>
                </a:solidFill>
              </a:rPr>
              <a:t>; </a:t>
            </a:r>
            <a:r>
              <a:rPr lang="en-GB" sz="1400">
                <a:solidFill>
                  <a:srgbClr val="7F7F7F"/>
                </a:solidFill>
              </a:rPr>
              <a:t>i</a:t>
            </a:r>
            <a:r>
              <a:rPr lang="en-GB" sz="1400">
                <a:solidFill>
                  <a:srgbClr val="7F271D"/>
                </a:solidFill>
              </a:rPr>
              <a:t> </a:t>
            </a:r>
            <a:r>
              <a:rPr lang="en-GB" sz="1400">
                <a:solidFill>
                  <a:schemeClr val="tx2"/>
                </a:solidFill>
              </a:rPr>
              <a:t>&lt;</a:t>
            </a:r>
            <a:r>
              <a:rPr lang="en-GB" sz="1400">
                <a:solidFill>
                  <a:srgbClr val="7F271D"/>
                </a:solidFill>
              </a:rPr>
              <a:t> </a:t>
            </a:r>
            <a:r>
              <a:rPr lang="en-GB" sz="1400">
                <a:solidFill>
                  <a:srgbClr val="008000"/>
                </a:solidFill>
              </a:rPr>
              <a:t>x</a:t>
            </a:r>
            <a:r>
              <a:rPr lang="en-GB" sz="1400">
                <a:solidFill>
                  <a:srgbClr val="7F271D"/>
                </a:solidFill>
              </a:rPr>
              <a:t>;</a:t>
            </a:r>
            <a:r>
              <a:rPr lang="en-GB" sz="1400">
                <a:solidFill>
                  <a:srgbClr val="595959"/>
                </a:solidFill>
              </a:rPr>
              <a:t> </a:t>
            </a:r>
            <a:r>
              <a:rPr lang="en-GB" sz="1400">
                <a:solidFill>
                  <a:srgbClr val="7F7F7F"/>
                </a:solidFill>
              </a:rPr>
              <a:t>i</a:t>
            </a:r>
            <a:r>
              <a:rPr lang="en-GB" sz="1400"/>
              <a:t>++)</a:t>
            </a:r>
            <a:r>
              <a:rPr lang="en-GB" sz="1400">
                <a:solidFill>
                  <a:srgbClr val="7F7F7F"/>
                </a:solidFill>
              </a:rPr>
              <a:t>{</a:t>
            </a:r>
          </a:p>
          <a:p>
            <a:pPr>
              <a:spcBef>
                <a:spcPct val="50000"/>
              </a:spcBef>
            </a:pPr>
            <a:r>
              <a:rPr lang="en-GB" sz="1400">
                <a:solidFill>
                  <a:schemeClr val="bg2"/>
                </a:solidFill>
              </a:rPr>
              <a:t>               </a:t>
            </a:r>
            <a:r>
              <a:rPr lang="en-GB" sz="1400">
                <a:solidFill>
                  <a:srgbClr val="0000FF"/>
                </a:solidFill>
              </a:rPr>
              <a:t>local</a:t>
            </a:r>
            <a:r>
              <a:rPr lang="en-GB" sz="1400">
                <a:solidFill>
                  <a:srgbClr val="595959"/>
                </a:solidFill>
              </a:rPr>
              <a:t> </a:t>
            </a:r>
            <a:r>
              <a:rPr lang="en-GB" sz="1400">
                <a:solidFill>
                  <a:schemeClr val="tx2"/>
                </a:solidFill>
              </a:rPr>
              <a:t>+=</a:t>
            </a:r>
            <a:r>
              <a:rPr lang="en-GB" sz="1400">
                <a:solidFill>
                  <a:schemeClr val="bg2"/>
                </a:solidFill>
              </a:rPr>
              <a:t> </a:t>
            </a:r>
            <a:r>
              <a:rPr lang="en-GB" sz="1400">
                <a:solidFill>
                  <a:srgbClr val="7F7F7F"/>
                </a:solidFill>
              </a:rPr>
              <a:t>i</a:t>
            </a:r>
            <a:r>
              <a:rPr lang="en-GB" sz="1400">
                <a:solidFill>
                  <a:srgbClr val="7F271D"/>
                </a:solidFill>
              </a:rPr>
              <a:t>;</a:t>
            </a:r>
          </a:p>
          <a:p>
            <a:pPr>
              <a:spcBef>
                <a:spcPct val="50000"/>
              </a:spcBef>
            </a:pPr>
            <a:r>
              <a:rPr lang="en-GB" sz="1400">
                <a:solidFill>
                  <a:srgbClr val="7F271D"/>
                </a:solidFill>
              </a:rPr>
              <a:t>          </a:t>
            </a:r>
            <a:r>
              <a:rPr lang="en-GB" sz="1400">
                <a:solidFill>
                  <a:srgbClr val="7F7F7F"/>
                </a:solidFill>
              </a:rPr>
              <a:t>}</a:t>
            </a:r>
          </a:p>
          <a:p>
            <a:pPr>
              <a:spcBef>
                <a:spcPct val="50000"/>
              </a:spcBef>
            </a:pPr>
            <a:r>
              <a:rPr lang="en-GB" sz="1400">
                <a:solidFill>
                  <a:schemeClr val="bg2"/>
                </a:solidFill>
              </a:rPr>
              <a:t>          </a:t>
            </a:r>
            <a:r>
              <a:rPr lang="en-GB" sz="1400"/>
              <a:t>return</a:t>
            </a:r>
            <a:r>
              <a:rPr lang="en-GB" sz="1400">
                <a:solidFill>
                  <a:schemeClr val="bg2"/>
                </a:solidFill>
              </a:rPr>
              <a:t> </a:t>
            </a:r>
            <a:r>
              <a:rPr lang="en-GB" sz="1400">
                <a:solidFill>
                  <a:srgbClr val="0000FF"/>
                </a:solidFill>
              </a:rPr>
              <a:t>local</a:t>
            </a:r>
            <a:r>
              <a:rPr lang="en-GB" sz="1400"/>
              <a:t>;</a:t>
            </a:r>
          </a:p>
          <a:p>
            <a:pPr>
              <a:spcBef>
                <a:spcPct val="50000"/>
              </a:spcBef>
            </a:pPr>
            <a:r>
              <a:rPr lang="en-GB" sz="1400"/>
              <a:t>    </a:t>
            </a:r>
            <a:r>
              <a:rPr lang="en-GB" sz="1400">
                <a:solidFill>
                  <a:schemeClr val="bg2"/>
                </a:solidFill>
              </a:rPr>
              <a:t> </a:t>
            </a:r>
            <a:r>
              <a:rPr lang="en-GB" sz="1400">
                <a:solidFill>
                  <a:srgbClr val="3366FF"/>
                </a:solidFill>
              </a:rPr>
              <a:t>}</a:t>
            </a:r>
          </a:p>
          <a:p>
            <a:pPr>
              <a:spcBef>
                <a:spcPct val="50000"/>
              </a:spcBef>
            </a:pPr>
            <a:endParaRPr lang="en-GB" sz="1400">
              <a:solidFill>
                <a:srgbClr val="595959"/>
              </a:solidFill>
            </a:endParaRPr>
          </a:p>
          <a:p>
            <a:pPr>
              <a:spcBef>
                <a:spcPct val="50000"/>
              </a:spcBef>
            </a:pPr>
            <a:r>
              <a:rPr lang="en-GB" sz="1400"/>
              <a:t>     public void</a:t>
            </a:r>
            <a:r>
              <a:rPr lang="en-GB" sz="1400">
                <a:solidFill>
                  <a:schemeClr val="accent2"/>
                </a:solidFill>
              </a:rPr>
              <a:t> method2</a:t>
            </a:r>
            <a:r>
              <a:rPr lang="en-GB" sz="1400"/>
              <a:t> ( int </a:t>
            </a:r>
            <a:r>
              <a:rPr lang="en-GB" sz="1400">
                <a:solidFill>
                  <a:srgbClr val="008000"/>
                </a:solidFill>
              </a:rPr>
              <a:t>x</a:t>
            </a:r>
            <a:r>
              <a:rPr lang="en-GB" sz="1400"/>
              <a:t>) </a:t>
            </a:r>
            <a:r>
              <a:rPr lang="en-GB" sz="1400">
                <a:solidFill>
                  <a:srgbClr val="3366FF"/>
                </a:solidFill>
              </a:rPr>
              <a:t>{</a:t>
            </a:r>
          </a:p>
          <a:p>
            <a:pPr>
              <a:spcBef>
                <a:spcPct val="50000"/>
              </a:spcBef>
            </a:pPr>
            <a:r>
              <a:rPr lang="en-GB" sz="1400"/>
              <a:t>         </a:t>
            </a:r>
            <a:r>
              <a:rPr lang="en-GB" sz="1400" b="1">
                <a:solidFill>
                  <a:schemeClr val="accent2"/>
                </a:solidFill>
              </a:rPr>
              <a:t>classVar1</a:t>
            </a:r>
            <a:r>
              <a:rPr lang="en-GB" sz="1400"/>
              <a:t> =</a:t>
            </a:r>
            <a:r>
              <a:rPr lang="en-GB" sz="1400">
                <a:solidFill>
                  <a:schemeClr val="folHlink"/>
                </a:solidFill>
              </a:rPr>
              <a:t> </a:t>
            </a:r>
            <a:r>
              <a:rPr lang="en-GB" sz="1400">
                <a:solidFill>
                  <a:srgbClr val="008000"/>
                </a:solidFill>
              </a:rPr>
              <a:t>x</a:t>
            </a:r>
            <a:r>
              <a:rPr lang="en-GB" sz="1400"/>
              <a:t> + 10;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GB" sz="1400"/>
              <a:t>         </a:t>
            </a:r>
            <a:r>
              <a:rPr lang="en-GB" sz="1400" b="1">
                <a:solidFill>
                  <a:schemeClr val="accent2"/>
                </a:solidFill>
              </a:rPr>
              <a:t>classVar2</a:t>
            </a:r>
            <a:r>
              <a:rPr lang="en-GB" sz="1400"/>
              <a:t> = </a:t>
            </a:r>
            <a:r>
              <a:rPr lang="en-GB" sz="1400">
                <a:solidFill>
                  <a:schemeClr val="accent2"/>
                </a:solidFill>
              </a:rPr>
              <a:t>method1</a:t>
            </a:r>
            <a:r>
              <a:rPr lang="en-GB" sz="1400"/>
              <a:t>(</a:t>
            </a:r>
            <a:r>
              <a:rPr lang="en-GB" sz="1400" b="1">
                <a:solidFill>
                  <a:schemeClr val="accent2"/>
                </a:solidFill>
              </a:rPr>
              <a:t>classVar2</a:t>
            </a:r>
            <a:r>
              <a:rPr lang="en-GB" sz="1400"/>
              <a:t>);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GB" sz="1400"/>
              <a:t>    </a:t>
            </a:r>
            <a:r>
              <a:rPr lang="en-GB" sz="1400">
                <a:solidFill>
                  <a:schemeClr val="bg2"/>
                </a:solidFill>
              </a:rPr>
              <a:t> </a:t>
            </a:r>
            <a:r>
              <a:rPr lang="en-GB" sz="1400">
                <a:solidFill>
                  <a:srgbClr val="3366FF"/>
                </a:solidFill>
              </a:rPr>
              <a:t>}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GB" sz="1400" b="1">
                <a:solidFill>
                  <a:schemeClr val="accent2"/>
                </a:solidFill>
              </a:rPr>
              <a:t>}</a:t>
            </a:r>
            <a:endParaRPr lang="en-GB" sz="1400" b="1"/>
          </a:p>
        </p:txBody>
      </p:sp>
      <p:sp>
        <p:nvSpPr>
          <p:cNvPr id="26627" name="Text Box 4"/>
          <p:cNvSpPr txBox="1">
            <a:spLocks noChangeArrowheads="1"/>
          </p:cNvSpPr>
          <p:nvPr/>
        </p:nvSpPr>
        <p:spPr bwMode="auto">
          <a:xfrm>
            <a:off x="4343400" y="1600200"/>
            <a:ext cx="44958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600">
                <a:solidFill>
                  <a:schemeClr val="accent2"/>
                </a:solidFill>
              </a:rPr>
              <a:t>The red identifiers denote class varialbes and methods.  They have visibility anywhere inside the outermost pair of  </a:t>
            </a:r>
            <a:r>
              <a:rPr lang="en-GB" sz="1600" u="sng">
                <a:solidFill>
                  <a:schemeClr val="accent2"/>
                </a:solidFill>
              </a:rPr>
              <a:t>red </a:t>
            </a:r>
            <a:r>
              <a:rPr lang="en-GB" sz="1600">
                <a:solidFill>
                  <a:schemeClr val="accent2"/>
                </a:solidFill>
              </a:rPr>
              <a:t>curly brackets</a:t>
            </a:r>
          </a:p>
        </p:txBody>
      </p:sp>
      <p:sp>
        <p:nvSpPr>
          <p:cNvPr id="26628" name="Text Box 8"/>
          <p:cNvSpPr txBox="1">
            <a:spLocks noChangeArrowheads="1"/>
          </p:cNvSpPr>
          <p:nvPr/>
        </p:nvSpPr>
        <p:spPr bwMode="auto">
          <a:xfrm>
            <a:off x="4343400" y="2819400"/>
            <a:ext cx="47244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600">
                <a:solidFill>
                  <a:srgbClr val="0000FF"/>
                </a:solidFill>
              </a:rPr>
              <a:t>The blue identifiers are local to a single block (identified by blue brackets).  They are not visible to anything outside of their block, but are visible inside blocks nested inside of the blue bracketed block.</a:t>
            </a:r>
          </a:p>
        </p:txBody>
      </p:sp>
      <p:sp>
        <p:nvSpPr>
          <p:cNvPr id="6156" name="Text Box 12"/>
          <p:cNvSpPr txBox="1">
            <a:spLocks noChangeArrowheads="1"/>
          </p:cNvSpPr>
          <p:nvPr/>
        </p:nvSpPr>
        <p:spPr bwMode="auto">
          <a:xfrm>
            <a:off x="4343400" y="4419600"/>
            <a:ext cx="4800600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600">
                <a:solidFill>
                  <a:srgbClr val="7F7F7F"/>
                </a:solidFill>
              </a:rPr>
              <a:t>The gray identifiers are found inside the for-loop.  The gray variable </a:t>
            </a:r>
            <a:r>
              <a:rPr lang="en-GB" sz="1600" i="1">
                <a:solidFill>
                  <a:srgbClr val="7F7F7F"/>
                </a:solidFill>
              </a:rPr>
              <a:t>i</a:t>
            </a:r>
            <a:r>
              <a:rPr lang="en-GB" sz="1600">
                <a:solidFill>
                  <a:srgbClr val="7F7F7F"/>
                </a:solidFill>
              </a:rPr>
              <a:t> is visible only inside the loop.</a:t>
            </a:r>
          </a:p>
        </p:txBody>
      </p:sp>
      <p:sp>
        <p:nvSpPr>
          <p:cNvPr id="26630" name="Text Box 13"/>
          <p:cNvSpPr txBox="1">
            <a:spLocks noChangeArrowheads="1"/>
          </p:cNvSpPr>
          <p:nvPr/>
        </p:nvSpPr>
        <p:spPr bwMode="auto">
          <a:xfrm>
            <a:off x="4267200" y="5486400"/>
            <a:ext cx="4876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600">
                <a:solidFill>
                  <a:srgbClr val="008000"/>
                </a:solidFill>
              </a:rPr>
              <a:t>Parameters  are denoted by green.  They are visible everywhere inside the method in which they appear, but only in that method</a:t>
            </a:r>
          </a:p>
        </p:txBody>
      </p:sp>
      <p:sp>
        <p:nvSpPr>
          <p:cNvPr id="26631" name="Rectangle 2"/>
          <p:cNvSpPr txBox="1">
            <a:spLocks noChangeArrowheads="1"/>
          </p:cNvSpPr>
          <p:nvPr/>
        </p:nvSpPr>
        <p:spPr bwMode="auto">
          <a:xfrm>
            <a:off x="457200" y="688975"/>
            <a:ext cx="80772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 altLang="zh-CN" sz="4400">
                <a:solidFill>
                  <a:schemeClr val="tx2"/>
                </a:solidFill>
                <a:latin typeface="Garamond" charset="0"/>
              </a:rPr>
              <a:t>Scoping: in a class</a:t>
            </a:r>
          </a:p>
        </p:txBody>
      </p:sp>
      <p:cxnSp>
        <p:nvCxnSpPr>
          <p:cNvPr id="26632" name="Straight Arrow Connector 2"/>
          <p:cNvCxnSpPr>
            <a:cxnSpLocks noChangeShapeType="1"/>
          </p:cNvCxnSpPr>
          <p:nvPr/>
        </p:nvCxnSpPr>
        <p:spPr bwMode="auto">
          <a:xfrm flipH="1">
            <a:off x="3124200" y="1752600"/>
            <a:ext cx="914400" cy="0"/>
          </a:xfrm>
          <a:prstGeom prst="straightConnector1">
            <a:avLst/>
          </a:prstGeom>
          <a:noFill/>
          <a:ln w="9525">
            <a:solidFill>
              <a:schemeClr val="accent2"/>
            </a:solidFill>
            <a:round/>
            <a:headEnd/>
            <a:tailEnd type="arrow" w="med" len="med"/>
          </a:ln>
        </p:spPr>
      </p:cxnSp>
      <p:cxnSp>
        <p:nvCxnSpPr>
          <p:cNvPr id="26633" name="Straight Arrow Connector 16"/>
          <p:cNvCxnSpPr>
            <a:cxnSpLocks noChangeShapeType="1"/>
          </p:cNvCxnSpPr>
          <p:nvPr/>
        </p:nvCxnSpPr>
        <p:spPr bwMode="auto">
          <a:xfrm flipH="1">
            <a:off x="2362200" y="3048000"/>
            <a:ext cx="1828800" cy="0"/>
          </a:xfrm>
          <a:prstGeom prst="straightConnector1">
            <a:avLst/>
          </a:prstGeom>
          <a:noFill/>
          <a:ln w="9525">
            <a:solidFill>
              <a:srgbClr val="0000FF"/>
            </a:solidFill>
            <a:round/>
            <a:headEnd/>
            <a:tailEnd type="arrow" w="med" len="med"/>
          </a:ln>
        </p:spPr>
      </p:cxnSp>
      <p:cxnSp>
        <p:nvCxnSpPr>
          <p:cNvPr id="5" name="Straight Arrow Connector 4"/>
          <p:cNvCxnSpPr/>
          <p:nvPr/>
        </p:nvCxnSpPr>
        <p:spPr bwMode="auto">
          <a:xfrm flipH="1" flipV="1">
            <a:off x="2971800" y="3505200"/>
            <a:ext cx="1371600" cy="10668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/>
          </a:extLst>
        </p:spPr>
      </p:cxnSp>
      <p:cxnSp>
        <p:nvCxnSpPr>
          <p:cNvPr id="21" name="Straight Arrow Connector 20"/>
          <p:cNvCxnSpPr/>
          <p:nvPr/>
        </p:nvCxnSpPr>
        <p:spPr bwMode="auto">
          <a:xfrm flipH="1" flipV="1">
            <a:off x="3200400" y="5410200"/>
            <a:ext cx="1143000" cy="1524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/>
          </a:extLst>
        </p:spPr>
      </p:cxnSp>
      <p:sp>
        <p:nvSpPr>
          <p:cNvPr id="26636" name="Footer Placeholder 1"/>
          <p:cNvSpPr>
            <a:spLocks noGrp="1"/>
          </p:cNvSpPr>
          <p:nvPr>
            <p:ph type="ftr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de-DE" smtClean="0"/>
              <a:t>mm214.com</a:t>
            </a:r>
            <a:endParaRPr lang="en-US"/>
          </a:p>
        </p:txBody>
      </p:sp>
      <p:sp>
        <p:nvSpPr>
          <p:cNvPr id="2663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1DBF247-0866-354E-8255-A2793D83738B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3200400" y="6553200"/>
            <a:ext cx="2895600" cy="3048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smtClean="0"/>
              <a:t>mm214.com</a:t>
            </a:r>
            <a:endParaRPr lang="en-US"/>
          </a:p>
        </p:txBody>
      </p:sp>
      <p:sp>
        <p:nvSpPr>
          <p:cNvPr id="5123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010400" y="6553200"/>
            <a:ext cx="2133600" cy="304800"/>
          </a:xfrm>
          <a:prstGeom prst="rect">
            <a:avLst/>
          </a:prstGeom>
          <a:noFill/>
        </p:spPr>
        <p:txBody>
          <a:bodyPr/>
          <a:lstStyle/>
          <a:p>
            <a:fld id="{6742FB0D-040D-D843-A65F-6751282F6A77}" type="slidenum">
              <a:rPr lang="en-US"/>
              <a:pPr/>
              <a:t>4</a:t>
            </a:fld>
            <a:endParaRPr lang="en-US"/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Google Tutorial</a:t>
            </a:r>
          </a:p>
        </p:txBody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We will follow the tutorial at:</a:t>
            </a:r>
          </a:p>
          <a:p>
            <a:pPr eaLnBrk="1" hangingPunct="1">
              <a:buFont typeface="Wingdings" charset="2"/>
              <a:buNone/>
            </a:pPr>
            <a:r>
              <a:rPr lang="en-US" dirty="0">
                <a:hlinkClick r:id="rId2"/>
              </a:rPr>
              <a:t>http://developer.android.com/resources/tutorials/hello-world.html</a:t>
            </a:r>
            <a:endParaRPr lang="en-US" dirty="0"/>
          </a:p>
          <a:p>
            <a:pPr eaLnBrk="1" hangingPunct="1"/>
            <a:r>
              <a:rPr lang="en-US" dirty="0"/>
              <a:t>Start Eclipse (Start -&gt; All Programs -&gt; Eclipse)</a:t>
            </a:r>
          </a:p>
          <a:p>
            <a:pPr eaLnBrk="1" hangingPunct="1"/>
            <a:r>
              <a:rPr lang="en-US" dirty="0"/>
              <a:t>Create an Android Virtual Device (AVD)</a:t>
            </a:r>
          </a:p>
          <a:p>
            <a:pPr eaLnBrk="1" hangingPunct="1"/>
            <a:r>
              <a:rPr lang="en-US"/>
              <a:t>Create a New Android Project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/>
              <a:t>Access control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4191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000"/>
              <a:t>Access to packages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/>
              <a:t>Java offers no control mechanisms for packages.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/>
              <a:t>If you can find and read the package you can access it</a:t>
            </a:r>
          </a:p>
          <a:p>
            <a:pPr eaLnBrk="1" hangingPunct="1">
              <a:lnSpc>
                <a:spcPct val="90000"/>
              </a:lnSpc>
            </a:pPr>
            <a:r>
              <a:rPr lang="en-US" sz="2000"/>
              <a:t>Access to classes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/>
              <a:t>All top level classes in package P are accessible anywhere in P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/>
              <a:t>All public top-level classes in P are accessible anywhere</a:t>
            </a:r>
          </a:p>
          <a:p>
            <a:pPr eaLnBrk="1" hangingPunct="1">
              <a:lnSpc>
                <a:spcPct val="90000"/>
              </a:lnSpc>
            </a:pPr>
            <a:r>
              <a:rPr lang="en-US" sz="2000"/>
              <a:t>Access to class members (in class C in package P)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/>
              <a:t>Public: accessible anywhere C is accessible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/>
              <a:t>Protected: accessible in P and to any of C</a:t>
            </a:r>
            <a:r>
              <a:rPr lang="ja-JP" altLang="en-US" sz="1800">
                <a:latin typeface="Arial" charset="0"/>
                <a:ea typeface="ＭＳ Ｐゴシック" charset="-128"/>
              </a:rPr>
              <a:t>’</a:t>
            </a:r>
            <a:r>
              <a:rPr lang="en-US" altLang="ja-JP" sz="1800"/>
              <a:t>s subclasses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/>
              <a:t>Private: only accessible within class C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/>
              <a:t>Package: only accessible in P (the default)</a:t>
            </a:r>
          </a:p>
          <a:p>
            <a:pPr lvl="1" eaLnBrk="1" hangingPunct="1">
              <a:lnSpc>
                <a:spcPct val="90000"/>
              </a:lnSpc>
            </a:pPr>
            <a:endParaRPr lang="en-US" sz="1800"/>
          </a:p>
          <a:p>
            <a:pPr eaLnBrk="1" hangingPunct="1">
              <a:lnSpc>
                <a:spcPct val="90000"/>
              </a:lnSpc>
            </a:pPr>
            <a:endParaRPr lang="en-US" sz="2000"/>
          </a:p>
        </p:txBody>
      </p:sp>
      <p:sp>
        <p:nvSpPr>
          <p:cNvPr id="27652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3200400" y="6553200"/>
            <a:ext cx="2895600" cy="30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de-DE" smtClean="0"/>
              <a:t>mm214.com</a:t>
            </a:r>
            <a:endParaRPr lang="en-US"/>
          </a:p>
        </p:txBody>
      </p:sp>
      <p:sp>
        <p:nvSpPr>
          <p:cNvPr id="2765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7010400" y="6553200"/>
            <a:ext cx="2133600" cy="30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3BABEF15-EACB-E34C-882F-397EBC27F4B7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 txBox="1">
            <a:spLocks noChangeArrowheads="1"/>
          </p:cNvSpPr>
          <p:nvPr/>
        </p:nvSpPr>
        <p:spPr bwMode="auto">
          <a:xfrm>
            <a:off x="457200" y="688975"/>
            <a:ext cx="80772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 altLang="zh-CN" sz="4400">
                <a:solidFill>
                  <a:schemeClr val="tx2"/>
                </a:solidFill>
                <a:latin typeface="Garamond" charset="0"/>
              </a:rPr>
              <a:t>Scoping: visibility between classes</a:t>
            </a:r>
          </a:p>
        </p:txBody>
      </p:sp>
      <p:pic>
        <p:nvPicPr>
          <p:cNvPr id="2867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67000" y="1644650"/>
            <a:ext cx="4494213" cy="521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6" name="Footer Placeholder 1"/>
          <p:cNvSpPr>
            <a:spLocks noGrp="1"/>
          </p:cNvSpPr>
          <p:nvPr>
            <p:ph type="ftr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de-DE" smtClean="0"/>
              <a:t>mm214.com</a:t>
            </a:r>
            <a:endParaRPr lang="en-US"/>
          </a:p>
        </p:txBody>
      </p:sp>
      <p:sp>
        <p:nvSpPr>
          <p:cNvPr id="28677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3A6AC04A-CD94-E048-B264-F8AD2CE26761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/>
              <a:t>The static keyword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8077200" cy="2895600"/>
          </a:xfrm>
        </p:spPr>
        <p:txBody>
          <a:bodyPr/>
          <a:lstStyle/>
          <a:p>
            <a:pPr marL="231775" indent="-231775" eaLnBrk="1" hangingPunct="1">
              <a:lnSpc>
                <a:spcPct val="90000"/>
              </a:lnSpc>
            </a:pPr>
            <a:r>
              <a:rPr lang="en-US" sz="2400"/>
              <a:t>Java methods and variables can be declared static</a:t>
            </a:r>
          </a:p>
          <a:p>
            <a:pPr marL="231775" indent="-231775" eaLnBrk="1" hangingPunct="1">
              <a:lnSpc>
                <a:spcPct val="90000"/>
              </a:lnSpc>
            </a:pPr>
            <a:r>
              <a:rPr lang="en-US" sz="2400"/>
              <a:t>These exist </a:t>
            </a:r>
            <a:r>
              <a:rPr lang="en-US" sz="2400" b="1"/>
              <a:t>independent of any object</a:t>
            </a:r>
          </a:p>
          <a:p>
            <a:pPr marL="231775" indent="-231775" eaLnBrk="1" hangingPunct="1">
              <a:lnSpc>
                <a:spcPct val="90000"/>
              </a:lnSpc>
            </a:pPr>
            <a:r>
              <a:rPr lang="en-US" sz="2400"/>
              <a:t>This means that a Class</a:t>
            </a:r>
            <a:r>
              <a:rPr lang="ja-JP" altLang="en-US" sz="2400">
                <a:latin typeface="Arial" charset="0"/>
              </a:rPr>
              <a:t>’</a:t>
            </a:r>
            <a:r>
              <a:rPr lang="en-US" altLang="ja-JP" sz="2400"/>
              <a:t>s </a:t>
            </a:r>
          </a:p>
          <a:p>
            <a:pPr marL="569913" lvl="1" indent="-223838" eaLnBrk="1" hangingPunct="1">
              <a:lnSpc>
                <a:spcPct val="90000"/>
              </a:lnSpc>
            </a:pPr>
            <a:r>
              <a:rPr lang="en-US" sz="2000"/>
              <a:t>static methods can be called</a:t>
            </a:r>
            <a:r>
              <a:rPr lang="en-US" sz="2000" b="1"/>
              <a:t> </a:t>
            </a:r>
            <a:r>
              <a:rPr lang="en-US" sz="2000"/>
              <a:t>even if no objects of that class have been created and</a:t>
            </a:r>
          </a:p>
          <a:p>
            <a:pPr marL="569913" lvl="1" indent="-223838" eaLnBrk="1" hangingPunct="1">
              <a:lnSpc>
                <a:spcPct val="90000"/>
              </a:lnSpc>
            </a:pPr>
            <a:r>
              <a:rPr lang="en-US" sz="2000"/>
              <a:t>static data is </a:t>
            </a:r>
            <a:r>
              <a:rPr lang="ja-JP" altLang="en-US" sz="2000">
                <a:latin typeface="Arial" charset="0"/>
                <a:ea typeface="ＭＳ Ｐゴシック" charset="-128"/>
              </a:rPr>
              <a:t>“</a:t>
            </a:r>
            <a:r>
              <a:rPr lang="en-US" altLang="ja-JP" sz="2000"/>
              <a:t>shared</a:t>
            </a:r>
            <a:r>
              <a:rPr lang="ja-JP" altLang="en-US" sz="2000">
                <a:latin typeface="Arial" charset="0"/>
                <a:ea typeface="ＭＳ Ｐゴシック" charset="-128"/>
              </a:rPr>
              <a:t>”</a:t>
            </a:r>
            <a:r>
              <a:rPr lang="en-US" altLang="ja-JP" sz="2000"/>
              <a:t> by all instances (i.e., one rvalue per class instead of one per instance</a:t>
            </a:r>
            <a:endParaRPr lang="en-US" sz="2000"/>
          </a:p>
        </p:txBody>
      </p:sp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1600200" y="4508500"/>
            <a:ext cx="6019800" cy="1816100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20000"/>
              </a:spcBef>
            </a:pPr>
            <a:r>
              <a:rPr lang="en-US" sz="1600">
                <a:latin typeface="Courier New" charset="0"/>
                <a:ea typeface="Courier New" charset="0"/>
                <a:cs typeface="Courier New" charset="0"/>
              </a:rPr>
              <a:t>class StaticTest {static int i = 47;}</a:t>
            </a:r>
          </a:p>
          <a:p>
            <a:pPr>
              <a:spcBef>
                <a:spcPct val="20000"/>
              </a:spcBef>
            </a:pPr>
            <a:r>
              <a:rPr lang="en-US" sz="1600">
                <a:latin typeface="Courier New" charset="0"/>
                <a:ea typeface="Courier New" charset="0"/>
                <a:cs typeface="Courier New" charset="0"/>
              </a:rPr>
              <a:t>StaticTest st1 = new StaticTest();</a:t>
            </a:r>
          </a:p>
          <a:p>
            <a:pPr>
              <a:spcBef>
                <a:spcPct val="20000"/>
              </a:spcBef>
            </a:pPr>
            <a:r>
              <a:rPr lang="en-US" sz="1600">
                <a:latin typeface="Courier New" charset="0"/>
                <a:ea typeface="Courier New" charset="0"/>
                <a:cs typeface="Courier New" charset="0"/>
              </a:rPr>
              <a:t>StaticTest st2 = new StaticTest();</a:t>
            </a:r>
          </a:p>
          <a:p>
            <a:pPr>
              <a:spcBef>
                <a:spcPct val="20000"/>
              </a:spcBef>
            </a:pPr>
            <a:r>
              <a:rPr lang="en-US" sz="1600">
                <a:latin typeface="Courier New" charset="0"/>
                <a:ea typeface="Courier New" charset="0"/>
                <a:cs typeface="Courier New" charset="0"/>
              </a:rPr>
              <a:t>// st1.i == st2.I == 47</a:t>
            </a:r>
          </a:p>
          <a:p>
            <a:pPr>
              <a:spcBef>
                <a:spcPct val="20000"/>
              </a:spcBef>
            </a:pPr>
            <a:r>
              <a:rPr lang="en-US" sz="1600">
                <a:latin typeface="Courier New" charset="0"/>
                <a:ea typeface="Courier New" charset="0"/>
                <a:cs typeface="Courier New" charset="0"/>
              </a:rPr>
              <a:t>StaticTest.i++;    // or st1.I++ or st2.I++</a:t>
            </a:r>
          </a:p>
          <a:p>
            <a:pPr>
              <a:spcBef>
                <a:spcPct val="20000"/>
              </a:spcBef>
            </a:pPr>
            <a:r>
              <a:rPr lang="en-US" sz="1600">
                <a:latin typeface="Courier New" charset="0"/>
                <a:ea typeface="Courier New" charset="0"/>
                <a:cs typeface="Courier New" charset="0"/>
              </a:rPr>
              <a:t>// st1.i == st2.I == 48</a:t>
            </a:r>
          </a:p>
        </p:txBody>
      </p:sp>
      <p:sp>
        <p:nvSpPr>
          <p:cNvPr id="29701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3200400" y="6553200"/>
            <a:ext cx="2895600" cy="30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de-DE" smtClean="0"/>
              <a:t>mm214.com</a:t>
            </a:r>
            <a:endParaRPr lang="en-US"/>
          </a:p>
        </p:txBody>
      </p:sp>
      <p:sp>
        <p:nvSpPr>
          <p:cNvPr id="29702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7010400" y="6553200"/>
            <a:ext cx="2133600" cy="30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83C19D51-9287-C94E-BD3B-A4844BACD5C3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Questions?</a:t>
            </a:r>
          </a:p>
        </p:txBody>
      </p:sp>
      <p:sp>
        <p:nvSpPr>
          <p:cNvPr id="30723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3200400" y="6553200"/>
            <a:ext cx="2895600" cy="30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de-DE" smtClean="0"/>
              <a:t>mm214.com</a:t>
            </a:r>
            <a:endParaRPr lang="en-US"/>
          </a:p>
        </p:txBody>
      </p:sp>
      <p:sp>
        <p:nvSpPr>
          <p:cNvPr id="30724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010400" y="6553200"/>
            <a:ext cx="2133600" cy="30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562D0915-39D4-8D41-BBD7-44828A1DDFA7}" type="slidenum">
              <a:rPr lang="en-US"/>
              <a:pPr/>
              <a:t>43</a:t>
            </a:fld>
            <a:endParaRPr lang="en-US"/>
          </a:p>
        </p:txBody>
      </p:sp>
      <p:pic>
        <p:nvPicPr>
          <p:cNvPr id="30725" name="Picture 2" descr="C:\Users\Mihail Sichitiu\AppData\Local\Microsoft\Windows\Temporary Internet Files\Content.IE5\2R4CW9LU\MC900441498[1]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743200" y="2036763"/>
            <a:ext cx="3657600" cy="36576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3200400" y="6553200"/>
            <a:ext cx="2895600" cy="3048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smtClean="0"/>
              <a:t>mm214.com</a:t>
            </a:r>
            <a:endParaRPr lang="en-US"/>
          </a:p>
        </p:txBody>
      </p:sp>
      <p:sp>
        <p:nvSpPr>
          <p:cNvPr id="6147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010400" y="6553200"/>
            <a:ext cx="2133600" cy="304800"/>
          </a:xfrm>
          <a:prstGeom prst="rect">
            <a:avLst/>
          </a:prstGeom>
          <a:noFill/>
        </p:spPr>
        <p:txBody>
          <a:bodyPr/>
          <a:lstStyle/>
          <a:p>
            <a:fld id="{8EF578E1-0FD2-A24B-A0FE-691BC988C0BE}" type="slidenum">
              <a:rPr lang="en-US"/>
              <a:pPr/>
              <a:t>5</a:t>
            </a:fld>
            <a:endParaRPr lang="en-US"/>
          </a:p>
        </p:txBody>
      </p:sp>
      <p:pic>
        <p:nvPicPr>
          <p:cNvPr id="6148" name="Picture 1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0" y="1828800"/>
            <a:ext cx="2390775" cy="399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Package Content</a:t>
            </a:r>
          </a:p>
        </p:txBody>
      </p:sp>
      <p:sp>
        <p:nvSpPr>
          <p:cNvPr id="6150" name="Text Box 5"/>
          <p:cNvSpPr txBox="1">
            <a:spLocks noChangeArrowheads="1"/>
          </p:cNvSpPr>
          <p:nvPr/>
        </p:nvSpPr>
        <p:spPr bwMode="auto">
          <a:xfrm>
            <a:off x="5638800" y="1981200"/>
            <a:ext cx="30845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Java code for our activity</a:t>
            </a:r>
          </a:p>
        </p:txBody>
      </p:sp>
      <p:sp>
        <p:nvSpPr>
          <p:cNvPr id="6151" name="Line 6"/>
          <p:cNvSpPr>
            <a:spLocks noChangeShapeType="1"/>
          </p:cNvSpPr>
          <p:nvPr/>
        </p:nvSpPr>
        <p:spPr bwMode="auto">
          <a:xfrm flipH="1">
            <a:off x="4953000" y="2286000"/>
            <a:ext cx="609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52" name="Text Box 7"/>
          <p:cNvSpPr txBox="1">
            <a:spLocks noChangeArrowheads="1"/>
          </p:cNvSpPr>
          <p:nvPr/>
        </p:nvSpPr>
        <p:spPr bwMode="auto">
          <a:xfrm>
            <a:off x="228600" y="1981200"/>
            <a:ext cx="2514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All source code here</a:t>
            </a:r>
          </a:p>
        </p:txBody>
      </p:sp>
      <p:sp>
        <p:nvSpPr>
          <p:cNvPr id="6153" name="Line 8"/>
          <p:cNvSpPr>
            <a:spLocks noChangeShapeType="1"/>
          </p:cNvSpPr>
          <p:nvPr/>
        </p:nvSpPr>
        <p:spPr bwMode="auto">
          <a:xfrm>
            <a:off x="2438400" y="2362200"/>
            <a:ext cx="914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54" name="Text Box 9"/>
          <p:cNvSpPr txBox="1">
            <a:spLocks noChangeArrowheads="1"/>
          </p:cNvSpPr>
          <p:nvPr/>
        </p:nvSpPr>
        <p:spPr bwMode="auto">
          <a:xfrm>
            <a:off x="5715000" y="3276600"/>
            <a:ext cx="28829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Generated Java code</a:t>
            </a:r>
          </a:p>
          <a:p>
            <a:r>
              <a:rPr lang="en-US"/>
              <a:t>Helps link resources to </a:t>
            </a:r>
          </a:p>
          <a:p>
            <a:r>
              <a:rPr lang="en-US"/>
              <a:t>Java code</a:t>
            </a:r>
          </a:p>
        </p:txBody>
      </p:sp>
      <p:sp>
        <p:nvSpPr>
          <p:cNvPr id="6155" name="Line 10"/>
          <p:cNvSpPr>
            <a:spLocks noChangeShapeType="1"/>
          </p:cNvSpPr>
          <p:nvPr/>
        </p:nvSpPr>
        <p:spPr bwMode="auto">
          <a:xfrm flipH="1">
            <a:off x="4495800" y="35052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56" name="Line 11"/>
          <p:cNvSpPr>
            <a:spLocks noChangeShapeType="1"/>
          </p:cNvSpPr>
          <p:nvPr/>
        </p:nvSpPr>
        <p:spPr bwMode="auto">
          <a:xfrm flipH="1">
            <a:off x="4495800" y="4572000"/>
            <a:ext cx="1447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57" name="Text Box 12"/>
          <p:cNvSpPr txBox="1">
            <a:spLocks noChangeArrowheads="1"/>
          </p:cNvSpPr>
          <p:nvPr/>
        </p:nvSpPr>
        <p:spPr bwMode="auto">
          <a:xfrm>
            <a:off x="6019800" y="4343400"/>
            <a:ext cx="2622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Layout of the activity</a:t>
            </a:r>
          </a:p>
        </p:txBody>
      </p:sp>
      <p:sp>
        <p:nvSpPr>
          <p:cNvPr id="6158" name="Text Box 13"/>
          <p:cNvSpPr txBox="1">
            <a:spLocks noChangeArrowheads="1"/>
          </p:cNvSpPr>
          <p:nvPr/>
        </p:nvSpPr>
        <p:spPr bwMode="auto">
          <a:xfrm>
            <a:off x="6172200" y="4876800"/>
            <a:ext cx="244316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Strings used in the </a:t>
            </a:r>
          </a:p>
          <a:p>
            <a:r>
              <a:rPr lang="en-US"/>
              <a:t>program</a:t>
            </a:r>
          </a:p>
        </p:txBody>
      </p:sp>
      <p:sp>
        <p:nvSpPr>
          <p:cNvPr id="6159" name="Line 14"/>
          <p:cNvSpPr>
            <a:spLocks noChangeShapeType="1"/>
          </p:cNvSpPr>
          <p:nvPr/>
        </p:nvSpPr>
        <p:spPr bwMode="auto">
          <a:xfrm flipH="1" flipV="1">
            <a:off x="4572000" y="5105400"/>
            <a:ext cx="15240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60" name="Text Box 15"/>
          <p:cNvSpPr txBox="1">
            <a:spLocks noChangeArrowheads="1"/>
          </p:cNvSpPr>
          <p:nvPr/>
        </p:nvSpPr>
        <p:spPr bwMode="auto">
          <a:xfrm>
            <a:off x="381000" y="3352800"/>
            <a:ext cx="16954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All non-code </a:t>
            </a:r>
          </a:p>
          <a:p>
            <a:r>
              <a:rPr lang="en-US"/>
              <a:t>resources</a:t>
            </a:r>
          </a:p>
        </p:txBody>
      </p:sp>
      <p:sp>
        <p:nvSpPr>
          <p:cNvPr id="6161" name="Line 16"/>
          <p:cNvSpPr>
            <a:spLocks noChangeShapeType="1"/>
          </p:cNvSpPr>
          <p:nvPr/>
        </p:nvSpPr>
        <p:spPr bwMode="auto">
          <a:xfrm>
            <a:off x="1981200" y="3657600"/>
            <a:ext cx="1371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62" name="Text Box 17"/>
          <p:cNvSpPr txBox="1">
            <a:spLocks noChangeArrowheads="1"/>
          </p:cNvSpPr>
          <p:nvPr/>
        </p:nvSpPr>
        <p:spPr bwMode="auto">
          <a:xfrm>
            <a:off x="6172200" y="5943600"/>
            <a:ext cx="21129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Android Manifest</a:t>
            </a:r>
          </a:p>
        </p:txBody>
      </p:sp>
      <p:sp>
        <p:nvSpPr>
          <p:cNvPr id="6163" name="Line 18"/>
          <p:cNvSpPr>
            <a:spLocks noChangeShapeType="1"/>
          </p:cNvSpPr>
          <p:nvPr/>
        </p:nvSpPr>
        <p:spPr bwMode="auto">
          <a:xfrm flipH="1" flipV="1">
            <a:off x="4572000" y="5410200"/>
            <a:ext cx="1600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64" name="Text Box 22"/>
          <p:cNvSpPr txBox="1">
            <a:spLocks noChangeArrowheads="1"/>
          </p:cNvSpPr>
          <p:nvPr/>
        </p:nvSpPr>
        <p:spPr bwMode="auto">
          <a:xfrm>
            <a:off x="533400" y="4419600"/>
            <a:ext cx="10382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Images</a:t>
            </a:r>
          </a:p>
        </p:txBody>
      </p:sp>
      <p:sp>
        <p:nvSpPr>
          <p:cNvPr id="6165" name="Line 23"/>
          <p:cNvSpPr>
            <a:spLocks noChangeShapeType="1"/>
          </p:cNvSpPr>
          <p:nvPr/>
        </p:nvSpPr>
        <p:spPr bwMode="auto">
          <a:xfrm flipV="1">
            <a:off x="1676400" y="4191000"/>
            <a:ext cx="19050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3200400" y="6553200"/>
            <a:ext cx="2895600" cy="3048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smtClean="0"/>
              <a:t>mm214.com</a:t>
            </a:r>
            <a:endParaRPr lang="en-US"/>
          </a:p>
        </p:txBody>
      </p:sp>
      <p:sp>
        <p:nvSpPr>
          <p:cNvPr id="7171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010400" y="6553200"/>
            <a:ext cx="2133600" cy="304800"/>
          </a:xfrm>
          <a:prstGeom prst="rect">
            <a:avLst/>
          </a:prstGeom>
          <a:noFill/>
        </p:spPr>
        <p:txBody>
          <a:bodyPr/>
          <a:lstStyle/>
          <a:p>
            <a:fld id="{8E05A9EF-44B4-3240-B9F1-3C3AD4617600}" type="slidenum">
              <a:rPr lang="en-US"/>
              <a:pPr/>
              <a:t>6</a:t>
            </a:fld>
            <a:endParaRPr lang="en-US"/>
          </a:p>
        </p:txBody>
      </p:sp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Android Manifest</a:t>
            </a:r>
          </a:p>
        </p:txBody>
      </p:sp>
      <p:sp>
        <p:nvSpPr>
          <p:cNvPr id="717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1400"/>
              <a:t>&lt;?xml version=</a:t>
            </a:r>
            <a:r>
              <a:rPr lang="en-US" sz="1400" i="1"/>
              <a:t>"1.0"</a:t>
            </a:r>
            <a:r>
              <a:rPr lang="en-US" sz="1400"/>
              <a:t> encoding=</a:t>
            </a:r>
            <a:r>
              <a:rPr lang="en-US" sz="1400" i="1"/>
              <a:t>"utf-8"</a:t>
            </a:r>
            <a:r>
              <a:rPr lang="en-US" sz="1400"/>
              <a:t>?&gt;</a:t>
            </a:r>
          </a:p>
          <a:p>
            <a:pPr eaLnBrk="1" hangingPunct="1">
              <a:lnSpc>
                <a:spcPct val="80000"/>
              </a:lnSpc>
            </a:pPr>
            <a:r>
              <a:rPr lang="en-US" sz="1400"/>
              <a:t>&lt;manifest xmlns:android=</a:t>
            </a:r>
            <a:r>
              <a:rPr lang="en-US" sz="1400" i="1"/>
              <a:t>"http://schemas.android.com/apk/res/android"</a:t>
            </a:r>
            <a:endParaRPr lang="en-US" sz="1400"/>
          </a:p>
          <a:p>
            <a:pPr eaLnBrk="1" hangingPunct="1">
              <a:lnSpc>
                <a:spcPct val="80000"/>
              </a:lnSpc>
            </a:pPr>
            <a:r>
              <a:rPr lang="en-US" sz="1400"/>
              <a:t>      package=</a:t>
            </a:r>
            <a:r>
              <a:rPr lang="en-US" sz="1400" i="1"/>
              <a:t>"com.example.helloandroid"</a:t>
            </a:r>
            <a:endParaRPr lang="en-US" sz="1400"/>
          </a:p>
          <a:p>
            <a:pPr eaLnBrk="1" hangingPunct="1">
              <a:lnSpc>
                <a:spcPct val="80000"/>
              </a:lnSpc>
            </a:pPr>
            <a:r>
              <a:rPr lang="en-US" sz="1400"/>
              <a:t>      android:versionCode=</a:t>
            </a:r>
            <a:r>
              <a:rPr lang="en-US" sz="1400" i="1"/>
              <a:t>"1"</a:t>
            </a:r>
            <a:endParaRPr lang="en-US" sz="1400"/>
          </a:p>
          <a:p>
            <a:pPr eaLnBrk="1" hangingPunct="1">
              <a:lnSpc>
                <a:spcPct val="80000"/>
              </a:lnSpc>
            </a:pPr>
            <a:r>
              <a:rPr lang="en-US" sz="1400"/>
              <a:t>      android:versionName=</a:t>
            </a:r>
            <a:r>
              <a:rPr lang="en-US" sz="1400" i="1"/>
              <a:t>"1.0"</a:t>
            </a:r>
            <a:r>
              <a:rPr lang="en-US" sz="1400"/>
              <a:t>&gt;</a:t>
            </a:r>
          </a:p>
          <a:p>
            <a:pPr eaLnBrk="1" hangingPunct="1">
              <a:lnSpc>
                <a:spcPct val="80000"/>
              </a:lnSpc>
            </a:pPr>
            <a:r>
              <a:rPr lang="en-US" sz="1400"/>
              <a:t>    &lt;application android:icon=</a:t>
            </a:r>
            <a:r>
              <a:rPr lang="en-US" sz="1400" i="1"/>
              <a:t>"@drawable/icon"</a:t>
            </a:r>
            <a:r>
              <a:rPr lang="en-US" sz="1400"/>
              <a:t> android:label=</a:t>
            </a:r>
            <a:r>
              <a:rPr lang="en-US" sz="1400" i="1"/>
              <a:t>"@string/app_name"</a:t>
            </a:r>
            <a:r>
              <a:rPr lang="en-US" sz="1400"/>
              <a:t>&gt;</a:t>
            </a:r>
          </a:p>
          <a:p>
            <a:pPr eaLnBrk="1" hangingPunct="1">
              <a:lnSpc>
                <a:spcPct val="80000"/>
              </a:lnSpc>
            </a:pPr>
            <a:r>
              <a:rPr lang="en-US" sz="1400"/>
              <a:t>        &lt;activity android:name=</a:t>
            </a:r>
            <a:r>
              <a:rPr lang="en-US" sz="1400" i="1"/>
              <a:t>".HelloAndroid"</a:t>
            </a:r>
            <a:endParaRPr lang="en-US" sz="1400"/>
          </a:p>
          <a:p>
            <a:pPr eaLnBrk="1" hangingPunct="1">
              <a:lnSpc>
                <a:spcPct val="80000"/>
              </a:lnSpc>
            </a:pPr>
            <a:r>
              <a:rPr lang="en-US" sz="1400"/>
              <a:t>                  android:label=</a:t>
            </a:r>
            <a:r>
              <a:rPr lang="en-US" sz="1400" i="1"/>
              <a:t>"@string/app_name"</a:t>
            </a:r>
            <a:r>
              <a:rPr lang="en-US" sz="1400"/>
              <a:t>&gt;</a:t>
            </a:r>
          </a:p>
          <a:p>
            <a:pPr eaLnBrk="1" hangingPunct="1">
              <a:lnSpc>
                <a:spcPct val="80000"/>
              </a:lnSpc>
            </a:pPr>
            <a:r>
              <a:rPr lang="en-US" sz="1400"/>
              <a:t>            &lt;intent-filter&gt;</a:t>
            </a:r>
          </a:p>
          <a:p>
            <a:pPr eaLnBrk="1" hangingPunct="1">
              <a:lnSpc>
                <a:spcPct val="80000"/>
              </a:lnSpc>
            </a:pPr>
            <a:r>
              <a:rPr lang="en-US" sz="1400"/>
              <a:t>                &lt;action android:name=</a:t>
            </a:r>
            <a:r>
              <a:rPr lang="en-US" sz="1400" i="1"/>
              <a:t>"android.intent.action.MAIN"</a:t>
            </a:r>
            <a:r>
              <a:rPr lang="en-US" sz="1400"/>
              <a:t> /&gt;</a:t>
            </a:r>
          </a:p>
          <a:p>
            <a:pPr eaLnBrk="1" hangingPunct="1">
              <a:lnSpc>
                <a:spcPct val="80000"/>
              </a:lnSpc>
            </a:pPr>
            <a:r>
              <a:rPr lang="en-US" sz="1400"/>
              <a:t>                &lt;category android:name=</a:t>
            </a:r>
            <a:r>
              <a:rPr lang="en-US" sz="1400" i="1"/>
              <a:t>"android.intent.category.LAUNCHER"</a:t>
            </a:r>
            <a:r>
              <a:rPr lang="en-US" sz="1400"/>
              <a:t> /&gt;</a:t>
            </a:r>
          </a:p>
          <a:p>
            <a:pPr eaLnBrk="1" hangingPunct="1">
              <a:lnSpc>
                <a:spcPct val="80000"/>
              </a:lnSpc>
            </a:pPr>
            <a:r>
              <a:rPr lang="en-US" sz="1400"/>
              <a:t>            &lt;/intent-filter&gt;</a:t>
            </a:r>
          </a:p>
          <a:p>
            <a:pPr eaLnBrk="1" hangingPunct="1">
              <a:lnSpc>
                <a:spcPct val="80000"/>
              </a:lnSpc>
            </a:pPr>
            <a:r>
              <a:rPr lang="en-US" sz="1400"/>
              <a:t>        &lt;/activity&gt;</a:t>
            </a:r>
          </a:p>
          <a:p>
            <a:pPr eaLnBrk="1" hangingPunct="1">
              <a:lnSpc>
                <a:spcPct val="80000"/>
              </a:lnSpc>
            </a:pPr>
            <a:endParaRPr lang="en-US" sz="1400"/>
          </a:p>
          <a:p>
            <a:pPr eaLnBrk="1" hangingPunct="1">
              <a:lnSpc>
                <a:spcPct val="80000"/>
              </a:lnSpc>
            </a:pPr>
            <a:r>
              <a:rPr lang="en-US" sz="1400"/>
              <a:t>    &lt;/application&gt;</a:t>
            </a:r>
          </a:p>
          <a:p>
            <a:pPr eaLnBrk="1" hangingPunct="1">
              <a:lnSpc>
                <a:spcPct val="80000"/>
              </a:lnSpc>
            </a:pPr>
            <a:endParaRPr lang="en-US" sz="1400"/>
          </a:p>
          <a:p>
            <a:pPr eaLnBrk="1" hangingPunct="1">
              <a:lnSpc>
                <a:spcPct val="80000"/>
              </a:lnSpc>
            </a:pPr>
            <a:endParaRPr lang="en-US" sz="1400"/>
          </a:p>
          <a:p>
            <a:pPr eaLnBrk="1" hangingPunct="1">
              <a:lnSpc>
                <a:spcPct val="80000"/>
              </a:lnSpc>
            </a:pPr>
            <a:r>
              <a:rPr lang="en-US" sz="1400"/>
              <a:t>&lt;/manifest&gt;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3200400" y="6553200"/>
            <a:ext cx="2895600" cy="3048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smtClean="0"/>
              <a:t>mm214.com</a:t>
            </a:r>
            <a:endParaRPr lang="en-US"/>
          </a:p>
        </p:txBody>
      </p:sp>
      <p:sp>
        <p:nvSpPr>
          <p:cNvPr id="8195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010400" y="6553200"/>
            <a:ext cx="2133600" cy="304800"/>
          </a:xfrm>
          <a:prstGeom prst="rect">
            <a:avLst/>
          </a:prstGeom>
          <a:noFill/>
        </p:spPr>
        <p:txBody>
          <a:bodyPr/>
          <a:lstStyle/>
          <a:p>
            <a:fld id="{2DBE95FA-30D7-3A42-BC85-7C796F218BAB}" type="slidenum">
              <a:rPr lang="en-US"/>
              <a:pPr/>
              <a:t>7</a:t>
            </a:fld>
            <a:endParaRPr lang="en-US"/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Activity</a:t>
            </a:r>
          </a:p>
        </p:txBody>
      </p:sp>
      <p:pic>
        <p:nvPicPr>
          <p:cNvPr id="8197" name="Picture 4" descr="life-cycle-frombootcamp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29200" y="1600200"/>
            <a:ext cx="3744913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8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4191000" cy="4530725"/>
          </a:xfrm>
          <a:noFill/>
        </p:spPr>
        <p:txBody>
          <a:bodyPr/>
          <a:lstStyle/>
          <a:p>
            <a:pPr eaLnBrk="1" hangingPunct="1"/>
            <a:r>
              <a:rPr lang="en-US"/>
              <a:t>An Android activity is focused on a single thing a user can do.</a:t>
            </a:r>
          </a:p>
          <a:p>
            <a:pPr eaLnBrk="1" hangingPunct="1"/>
            <a:r>
              <a:rPr lang="en-US"/>
              <a:t>Most applications have multiple activities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3200400" y="6553200"/>
            <a:ext cx="2895600" cy="3048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smtClean="0"/>
              <a:t>mm214.com</a:t>
            </a:r>
            <a:endParaRPr lang="en-US"/>
          </a:p>
        </p:txBody>
      </p:sp>
      <p:sp>
        <p:nvSpPr>
          <p:cNvPr id="9219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010400" y="6553200"/>
            <a:ext cx="2133600" cy="304800"/>
          </a:xfrm>
          <a:prstGeom prst="rect">
            <a:avLst/>
          </a:prstGeom>
          <a:noFill/>
        </p:spPr>
        <p:txBody>
          <a:bodyPr/>
          <a:lstStyle/>
          <a:p>
            <a:fld id="{F1FB8E2E-CE6B-7145-A10F-14C92080BB18}" type="slidenum">
              <a:rPr lang="en-US"/>
              <a:pPr/>
              <a:t>8</a:t>
            </a:fld>
            <a:endParaRPr lang="en-US"/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Activities start each other</a:t>
            </a:r>
          </a:p>
        </p:txBody>
      </p:sp>
      <p:pic>
        <p:nvPicPr>
          <p:cNvPr id="9221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62800" y="1981200"/>
            <a:ext cx="18161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2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76800" y="1981200"/>
            <a:ext cx="1812925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3" name="Picture 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90800" y="1981200"/>
            <a:ext cx="18161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4" name="Picture 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52413" y="1981200"/>
            <a:ext cx="1806575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5" name="AutoShape 9"/>
          <p:cNvSpPr>
            <a:spLocks noChangeArrowheads="1"/>
          </p:cNvSpPr>
          <p:nvPr/>
        </p:nvSpPr>
        <p:spPr bwMode="auto">
          <a:xfrm>
            <a:off x="2133600" y="3124200"/>
            <a:ext cx="381000" cy="409575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26" name="AutoShape 10"/>
          <p:cNvSpPr>
            <a:spLocks noChangeArrowheads="1"/>
          </p:cNvSpPr>
          <p:nvPr/>
        </p:nvSpPr>
        <p:spPr bwMode="auto">
          <a:xfrm>
            <a:off x="4419600" y="3124200"/>
            <a:ext cx="381000" cy="409575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27" name="AutoShape 11"/>
          <p:cNvSpPr>
            <a:spLocks noChangeArrowheads="1"/>
          </p:cNvSpPr>
          <p:nvPr/>
        </p:nvSpPr>
        <p:spPr bwMode="auto">
          <a:xfrm>
            <a:off x="6705600" y="3124200"/>
            <a:ext cx="381000" cy="409575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3200400" y="6553200"/>
            <a:ext cx="2895600" cy="3048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smtClean="0"/>
              <a:t>mm214.com</a:t>
            </a:r>
            <a:endParaRPr lang="en-US"/>
          </a:p>
        </p:txBody>
      </p:sp>
      <p:sp>
        <p:nvSpPr>
          <p:cNvPr id="10243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010400" y="6553200"/>
            <a:ext cx="2133600" cy="304800"/>
          </a:xfrm>
          <a:prstGeom prst="rect">
            <a:avLst/>
          </a:prstGeom>
          <a:noFill/>
        </p:spPr>
        <p:txBody>
          <a:bodyPr/>
          <a:lstStyle/>
          <a:p>
            <a:fld id="{48A39860-8B0B-A849-A4AF-D8D2F990F53F}" type="slidenum">
              <a:rPr lang="en-US"/>
              <a:pPr/>
              <a:t>9</a:t>
            </a:fld>
            <a:endParaRPr lang="en-US"/>
          </a:p>
        </p:txBody>
      </p:sp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Revised HelloAndroid.java</a:t>
            </a:r>
          </a:p>
        </p:txBody>
      </p:sp>
      <p:sp>
        <p:nvSpPr>
          <p:cNvPr id="1024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charset="2"/>
              <a:buNone/>
            </a:pPr>
            <a:r>
              <a:rPr lang="en-US" sz="2000" dirty="0"/>
              <a:t>   package </a:t>
            </a:r>
            <a:r>
              <a:rPr lang="en-US" sz="2000" dirty="0" err="1"/>
              <a:t>com.example.helloandroid</a:t>
            </a:r>
            <a:r>
              <a:rPr lang="en-US" sz="2000" dirty="0"/>
              <a:t>;</a:t>
            </a:r>
            <a:br>
              <a:rPr lang="en-US" sz="2000" dirty="0"/>
            </a:b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/>
              <a:t>import </a:t>
            </a:r>
            <a:r>
              <a:rPr lang="en-US" sz="2000" dirty="0" err="1"/>
              <a:t>android.app.Activity</a:t>
            </a:r>
            <a:r>
              <a:rPr lang="en-US" sz="2000" dirty="0"/>
              <a:t>;</a:t>
            </a:r>
            <a:br>
              <a:rPr lang="en-US" sz="2000" dirty="0"/>
            </a:br>
            <a:r>
              <a:rPr lang="en-US" sz="2000" dirty="0"/>
              <a:t>import </a:t>
            </a:r>
            <a:r>
              <a:rPr lang="en-US" sz="2000" dirty="0" err="1"/>
              <a:t>android.os.Bundle</a:t>
            </a:r>
            <a:r>
              <a:rPr lang="en-US" sz="2000" dirty="0"/>
              <a:t>;</a:t>
            </a:r>
            <a:br>
              <a:rPr lang="en-US" sz="2000" dirty="0"/>
            </a:br>
            <a:r>
              <a:rPr lang="en-US" sz="2000" b="1" dirty="0">
                <a:solidFill>
                  <a:schemeClr val="bg2"/>
                </a:solidFill>
              </a:rPr>
              <a:t>import </a:t>
            </a:r>
            <a:r>
              <a:rPr lang="en-US" sz="2000" b="1" dirty="0" err="1">
                <a:solidFill>
                  <a:schemeClr val="bg2"/>
                </a:solidFill>
              </a:rPr>
              <a:t>android.widget.TextView</a:t>
            </a:r>
            <a:r>
              <a:rPr lang="en-US" sz="2000" b="1" dirty="0"/>
              <a:t>;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/>
              <a:t>public class </a:t>
            </a:r>
            <a:r>
              <a:rPr lang="en-US" sz="2000" dirty="0" err="1"/>
              <a:t>HelloAndroid</a:t>
            </a:r>
            <a:r>
              <a:rPr lang="en-US" sz="2000" dirty="0"/>
              <a:t> extends Activity {</a:t>
            </a:r>
            <a:br>
              <a:rPr lang="en-US" sz="2000" dirty="0"/>
            </a:br>
            <a:r>
              <a:rPr lang="en-US" sz="2000" dirty="0"/>
              <a:t>   /** Called when the activity is first created. */</a:t>
            </a:r>
            <a:br>
              <a:rPr lang="en-US" sz="2000" dirty="0"/>
            </a:br>
            <a:r>
              <a:rPr lang="en-US" sz="2000" dirty="0"/>
              <a:t>   @Override</a:t>
            </a:r>
            <a:br>
              <a:rPr lang="en-US" sz="2000" dirty="0"/>
            </a:br>
            <a:r>
              <a:rPr lang="en-US" sz="2000" dirty="0"/>
              <a:t>   public void </a:t>
            </a:r>
            <a:r>
              <a:rPr lang="en-US" sz="2000" dirty="0" err="1"/>
              <a:t>onCreate(Bundle</a:t>
            </a:r>
            <a:r>
              <a:rPr lang="en-US" sz="2000" dirty="0"/>
              <a:t> </a:t>
            </a:r>
            <a:r>
              <a:rPr lang="en-US" sz="2000" dirty="0" err="1"/>
              <a:t>savedInstanceState</a:t>
            </a:r>
            <a:r>
              <a:rPr lang="en-US" sz="2000" dirty="0"/>
              <a:t>) {</a:t>
            </a:r>
            <a:br>
              <a:rPr lang="en-US" sz="2000" dirty="0"/>
            </a:br>
            <a:r>
              <a:rPr lang="en-US" sz="2000" dirty="0"/>
              <a:t>       </a:t>
            </a:r>
            <a:r>
              <a:rPr lang="en-US" sz="2000" dirty="0" err="1"/>
              <a:t>super.onCreate(savedInstanceState</a:t>
            </a:r>
            <a:r>
              <a:rPr lang="en-US" sz="2000" dirty="0"/>
              <a:t>);</a:t>
            </a:r>
            <a:br>
              <a:rPr lang="en-US" sz="2000" dirty="0"/>
            </a:br>
            <a:r>
              <a:rPr lang="en-US" sz="2000" dirty="0"/>
              <a:t>       </a:t>
            </a:r>
            <a:r>
              <a:rPr lang="en-US" sz="2000" b="1" dirty="0" err="1">
                <a:solidFill>
                  <a:schemeClr val="bg2"/>
                </a:solidFill>
              </a:rPr>
              <a:t>TextView</a:t>
            </a:r>
            <a:r>
              <a:rPr lang="en-US" sz="2000" b="1" dirty="0">
                <a:solidFill>
                  <a:schemeClr val="bg2"/>
                </a:solidFill>
              </a:rPr>
              <a:t> </a:t>
            </a:r>
            <a:r>
              <a:rPr lang="en-US" sz="2000" b="1" dirty="0" err="1">
                <a:solidFill>
                  <a:schemeClr val="bg2"/>
                </a:solidFill>
              </a:rPr>
              <a:t>tv</a:t>
            </a:r>
            <a:r>
              <a:rPr lang="en-US" sz="2000" b="1" dirty="0">
                <a:solidFill>
                  <a:schemeClr val="bg2"/>
                </a:solidFill>
              </a:rPr>
              <a:t> = new </a:t>
            </a:r>
            <a:r>
              <a:rPr lang="en-US" sz="2000" b="1" dirty="0" err="1">
                <a:solidFill>
                  <a:schemeClr val="bg2"/>
                </a:solidFill>
              </a:rPr>
              <a:t>TextView(this</a:t>
            </a:r>
            <a:r>
              <a:rPr lang="en-US" sz="2000" b="1" dirty="0">
                <a:solidFill>
                  <a:schemeClr val="bg2"/>
                </a:solidFill>
              </a:rPr>
              <a:t>);</a:t>
            </a:r>
            <a:br>
              <a:rPr lang="en-US" sz="2000" b="1" dirty="0">
                <a:solidFill>
                  <a:schemeClr val="bg2"/>
                </a:solidFill>
              </a:rPr>
            </a:br>
            <a:r>
              <a:rPr lang="en-US" sz="2000" b="1" dirty="0">
                <a:solidFill>
                  <a:schemeClr val="bg2"/>
                </a:solidFill>
              </a:rPr>
              <a:t>       </a:t>
            </a:r>
            <a:r>
              <a:rPr lang="en-US" sz="2000" b="1" dirty="0" err="1">
                <a:solidFill>
                  <a:schemeClr val="bg2"/>
                </a:solidFill>
              </a:rPr>
              <a:t>tv.setText("Hello</a:t>
            </a:r>
            <a:r>
              <a:rPr lang="en-US" sz="2000" b="1" dirty="0">
                <a:solidFill>
                  <a:schemeClr val="bg2"/>
                </a:solidFill>
              </a:rPr>
              <a:t>, Android – by hand");</a:t>
            </a:r>
            <a:br>
              <a:rPr lang="en-US" sz="2000" b="1" dirty="0">
                <a:solidFill>
                  <a:schemeClr val="bg2"/>
                </a:solidFill>
              </a:rPr>
            </a:br>
            <a:r>
              <a:rPr lang="en-US" sz="2000" b="1" dirty="0">
                <a:solidFill>
                  <a:schemeClr val="bg2"/>
                </a:solidFill>
              </a:rPr>
              <a:t>       </a:t>
            </a:r>
            <a:r>
              <a:rPr lang="en-US" sz="2000" b="1" dirty="0" err="1">
                <a:solidFill>
                  <a:schemeClr val="bg2"/>
                </a:solidFill>
              </a:rPr>
              <a:t>setContentView(tv</a:t>
            </a:r>
            <a:r>
              <a:rPr lang="en-US" sz="2000" b="1" dirty="0">
                <a:solidFill>
                  <a:schemeClr val="bg2"/>
                </a:solidFill>
              </a:rPr>
              <a:t>);</a:t>
            </a:r>
            <a:r>
              <a:rPr lang="en-US" sz="2000" dirty="0">
                <a:solidFill>
                  <a:schemeClr val="bg2"/>
                </a:solidFill>
              </a:rPr>
              <a:t/>
            </a:r>
            <a:br>
              <a:rPr lang="en-US" sz="2000" dirty="0">
                <a:solidFill>
                  <a:schemeClr val="bg2"/>
                </a:solidFill>
              </a:rPr>
            </a:br>
            <a:r>
              <a:rPr lang="en-US" sz="2000" dirty="0"/>
              <a:t>   }</a:t>
            </a:r>
            <a:br>
              <a:rPr lang="en-US" sz="2000" dirty="0"/>
            </a:br>
            <a:r>
              <a:rPr lang="en-US" sz="2000" dirty="0"/>
              <a:t>} </a:t>
            </a:r>
          </a:p>
        </p:txBody>
      </p:sp>
      <p:sp>
        <p:nvSpPr>
          <p:cNvPr id="10246" name="Text Box 4"/>
          <p:cNvSpPr txBox="1">
            <a:spLocks noChangeArrowheads="1"/>
          </p:cNvSpPr>
          <p:nvPr/>
        </p:nvSpPr>
        <p:spPr bwMode="auto">
          <a:xfrm>
            <a:off x="5867400" y="5638800"/>
            <a:ext cx="27432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tx2"/>
                </a:solidFill>
              </a:rPr>
              <a:t>Set the view “by hand” – from the program</a:t>
            </a:r>
          </a:p>
        </p:txBody>
      </p:sp>
      <p:sp>
        <p:nvSpPr>
          <p:cNvPr id="10247" name="Line 5"/>
          <p:cNvSpPr>
            <a:spLocks noChangeShapeType="1"/>
          </p:cNvSpPr>
          <p:nvPr/>
        </p:nvSpPr>
        <p:spPr bwMode="auto">
          <a:xfrm flipH="1" flipV="1">
            <a:off x="4800600" y="5257800"/>
            <a:ext cx="838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48" name="Text Box 6"/>
          <p:cNvSpPr txBox="1">
            <a:spLocks noChangeArrowheads="1"/>
          </p:cNvSpPr>
          <p:nvPr/>
        </p:nvSpPr>
        <p:spPr bwMode="auto">
          <a:xfrm>
            <a:off x="7696200" y="1524000"/>
            <a:ext cx="12954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tx2"/>
                </a:solidFill>
              </a:rPr>
              <a:t>Inherit from the Activity Class</a:t>
            </a:r>
          </a:p>
        </p:txBody>
      </p:sp>
      <p:sp>
        <p:nvSpPr>
          <p:cNvPr id="10249" name="Line 7"/>
          <p:cNvSpPr>
            <a:spLocks noChangeShapeType="1"/>
          </p:cNvSpPr>
          <p:nvPr/>
        </p:nvSpPr>
        <p:spPr bwMode="auto">
          <a:xfrm flipH="1">
            <a:off x="5715000" y="1981200"/>
            <a:ext cx="18288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Oriel.thmx</Template>
  <TotalTime>216</TotalTime>
  <Words>2661</Words>
  <Application>Microsoft Macintosh PowerPoint</Application>
  <PresentationFormat>On-screen Show (4:3)</PresentationFormat>
  <Paragraphs>467</Paragraphs>
  <Slides>43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4" baseType="lpstr">
      <vt:lpstr>Oriel</vt:lpstr>
      <vt:lpstr>WDM3315 Week 3</vt:lpstr>
      <vt:lpstr>Slide 2</vt:lpstr>
      <vt:lpstr>Goal</vt:lpstr>
      <vt:lpstr>Google Tutorial</vt:lpstr>
      <vt:lpstr>Package Content</vt:lpstr>
      <vt:lpstr>Android Manifest</vt:lpstr>
      <vt:lpstr>Activity</vt:lpstr>
      <vt:lpstr>Activities start each other</vt:lpstr>
      <vt:lpstr>Revised HelloAndroid.java</vt:lpstr>
      <vt:lpstr>Run it!</vt:lpstr>
      <vt:lpstr>/res/layout/main.xml</vt:lpstr>
      <vt:lpstr>/res/values/strings.xml</vt:lpstr>
      <vt:lpstr>HelloAndroid.java</vt:lpstr>
      <vt:lpstr>/gen/R.java</vt:lpstr>
      <vt:lpstr>Run it!</vt:lpstr>
      <vt:lpstr>Introduce a bug</vt:lpstr>
      <vt:lpstr>Run it!</vt:lpstr>
      <vt:lpstr>Java</vt:lpstr>
      <vt:lpstr>How it works…!</vt:lpstr>
      <vt:lpstr>Getting and using java</vt:lpstr>
      <vt:lpstr>Compile and run an application</vt:lpstr>
      <vt:lpstr>Hola World!</vt:lpstr>
      <vt:lpstr>HolaWorld in Eclipse - create a new project </vt:lpstr>
      <vt:lpstr>HolaWorld in Eclipse – add a new class </vt:lpstr>
      <vt:lpstr>HolaWorld in Eclipse – write your code</vt:lpstr>
      <vt:lpstr>HolaWorld in Eclipse – run your program</vt:lpstr>
      <vt:lpstr>Object-Oriented</vt:lpstr>
      <vt:lpstr>The three principles of OOP</vt:lpstr>
      <vt:lpstr>About class</vt:lpstr>
      <vt:lpstr>What is an object?</vt:lpstr>
      <vt:lpstr>What does it mean to create an object?</vt:lpstr>
      <vt:lpstr>Class Person: definition</vt:lpstr>
      <vt:lpstr>Class Person: usage</vt:lpstr>
      <vt:lpstr>Class Person: reference</vt:lpstr>
      <vt:lpstr>Reference</vt:lpstr>
      <vt:lpstr>Primitive types</vt:lpstr>
      <vt:lpstr>Reference vs. primitive</vt:lpstr>
      <vt:lpstr>Copy</vt:lpstr>
      <vt:lpstr>Slide 39</vt:lpstr>
      <vt:lpstr>Access control</vt:lpstr>
      <vt:lpstr>Slide 41</vt:lpstr>
      <vt:lpstr>The static keyword</vt:lpstr>
      <vt:lpstr>Questions?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WDM3315 Week 3</dc:title>
  <dc:creator>admin</dc:creator>
  <cp:lastModifiedBy>admin</cp:lastModifiedBy>
  <cp:revision>23</cp:revision>
  <dcterms:created xsi:type="dcterms:W3CDTF">2012-01-24T01:45:34Z</dcterms:created>
  <dcterms:modified xsi:type="dcterms:W3CDTF">2012-01-24T05:17:26Z</dcterms:modified>
</cp:coreProperties>
</file>